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0" r:id="rId1"/>
  </p:sldMasterIdLst>
  <p:notesMasterIdLst>
    <p:notesMasterId r:id="rId35"/>
  </p:notesMasterIdLst>
  <p:sldIdLst>
    <p:sldId id="256" r:id="rId2"/>
    <p:sldId id="536" r:id="rId3"/>
    <p:sldId id="546" r:id="rId4"/>
    <p:sldId id="545" r:id="rId5"/>
    <p:sldId id="537" r:id="rId6"/>
    <p:sldId id="538" r:id="rId7"/>
    <p:sldId id="539" r:id="rId8"/>
    <p:sldId id="540" r:id="rId9"/>
    <p:sldId id="541" r:id="rId10"/>
    <p:sldId id="542" r:id="rId11"/>
    <p:sldId id="544" r:id="rId12"/>
    <p:sldId id="547" r:id="rId13"/>
    <p:sldId id="548" r:id="rId14"/>
    <p:sldId id="490" r:id="rId15"/>
    <p:sldId id="491" r:id="rId16"/>
    <p:sldId id="493" r:id="rId17"/>
    <p:sldId id="517" r:id="rId18"/>
    <p:sldId id="518" r:id="rId19"/>
    <p:sldId id="519" r:id="rId20"/>
    <p:sldId id="520" r:id="rId21"/>
    <p:sldId id="506" r:id="rId22"/>
    <p:sldId id="524" r:id="rId23"/>
    <p:sldId id="507" r:id="rId24"/>
    <p:sldId id="525" r:id="rId25"/>
    <p:sldId id="526" r:id="rId26"/>
    <p:sldId id="549" r:id="rId27"/>
    <p:sldId id="552" r:id="rId28"/>
    <p:sldId id="553" r:id="rId29"/>
    <p:sldId id="554" r:id="rId30"/>
    <p:sldId id="285" r:id="rId31"/>
    <p:sldId id="555" r:id="rId32"/>
    <p:sldId id="289" r:id="rId33"/>
    <p:sldId id="29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59"/>
    <p:restoredTop sz="94669"/>
  </p:normalViewPr>
  <p:slideViewPr>
    <p:cSldViewPr snapToGrid="0" snapToObjects="1">
      <p:cViewPr varScale="1">
        <p:scale>
          <a:sx n="96" d="100"/>
          <a:sy n="96" d="100"/>
        </p:scale>
        <p:origin x="191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4FA40F-75B4-A24F-BCFE-79CFC698B1B8}" type="datetimeFigureOut">
              <a:rPr lang="en-US" smtClean="0"/>
              <a:t>7/25/23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72BEEA-C1C7-AE46-B028-8643DDEB72CF}" type="slidenum">
              <a:rPr lang="en-US" smtClean="0"/>
              <a:t>‹#›</a:t>
            </a:fld>
            <a:endParaRPr lang="en-US"/>
          </a:p>
        </p:txBody>
      </p:sp>
    </p:spTree>
    <p:extLst>
      <p:ext uri="{BB962C8B-B14F-4D97-AF65-F5344CB8AC3E}">
        <p14:creationId xmlns:p14="http://schemas.microsoft.com/office/powerpoint/2010/main" val="3335154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BD7F09-3375-2740-A058-BD771BC2AEE6}" type="slidenum">
              <a:rPr lang="en-US" smtClean="0"/>
              <a:t>1</a:t>
            </a:fld>
            <a:endParaRPr lang="en-US"/>
          </a:p>
        </p:txBody>
      </p:sp>
    </p:spTree>
    <p:extLst>
      <p:ext uri="{BB962C8B-B14F-4D97-AF65-F5344CB8AC3E}">
        <p14:creationId xmlns:p14="http://schemas.microsoft.com/office/powerpoint/2010/main" val="2340020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72BEEA-C1C7-AE46-B028-8643DDEB72CF}" type="slidenum">
              <a:rPr lang="en-US" smtClean="0"/>
              <a:t>22</a:t>
            </a:fld>
            <a:endParaRPr lang="en-US"/>
          </a:p>
        </p:txBody>
      </p:sp>
    </p:spTree>
    <p:extLst>
      <p:ext uri="{BB962C8B-B14F-4D97-AF65-F5344CB8AC3E}">
        <p14:creationId xmlns:p14="http://schemas.microsoft.com/office/powerpoint/2010/main" val="1501927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72BEEA-C1C7-AE46-B028-8643DDEB72CF}" type="slidenum">
              <a:rPr lang="en-US" smtClean="0"/>
              <a:t>23</a:t>
            </a:fld>
            <a:endParaRPr lang="en-US"/>
          </a:p>
        </p:txBody>
      </p:sp>
    </p:spTree>
    <p:extLst>
      <p:ext uri="{BB962C8B-B14F-4D97-AF65-F5344CB8AC3E}">
        <p14:creationId xmlns:p14="http://schemas.microsoft.com/office/powerpoint/2010/main" val="1824826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72BEEA-C1C7-AE46-B028-8643DDEB72CF}" type="slidenum">
              <a:rPr lang="en-US" smtClean="0"/>
              <a:t>24</a:t>
            </a:fld>
            <a:endParaRPr lang="en-US"/>
          </a:p>
        </p:txBody>
      </p:sp>
    </p:spTree>
    <p:extLst>
      <p:ext uri="{BB962C8B-B14F-4D97-AF65-F5344CB8AC3E}">
        <p14:creationId xmlns:p14="http://schemas.microsoft.com/office/powerpoint/2010/main" val="2564647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72BEEA-C1C7-AE46-B028-8643DDEB72CF}" type="slidenum">
              <a:rPr lang="en-US" smtClean="0"/>
              <a:t>25</a:t>
            </a:fld>
            <a:endParaRPr lang="en-US"/>
          </a:p>
        </p:txBody>
      </p:sp>
    </p:spTree>
    <p:extLst>
      <p:ext uri="{BB962C8B-B14F-4D97-AF65-F5344CB8AC3E}">
        <p14:creationId xmlns:p14="http://schemas.microsoft.com/office/powerpoint/2010/main" val="461937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72BEEA-C1C7-AE46-B028-8643DDEB72CF}" type="slidenum">
              <a:rPr lang="en-US" smtClean="0"/>
              <a:t>14</a:t>
            </a:fld>
            <a:endParaRPr lang="en-US"/>
          </a:p>
        </p:txBody>
      </p:sp>
    </p:spTree>
    <p:extLst>
      <p:ext uri="{BB962C8B-B14F-4D97-AF65-F5344CB8AC3E}">
        <p14:creationId xmlns:p14="http://schemas.microsoft.com/office/powerpoint/2010/main" val="909353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72BEEA-C1C7-AE46-B028-8643DDEB72CF}" type="slidenum">
              <a:rPr lang="en-US" smtClean="0"/>
              <a:t>15</a:t>
            </a:fld>
            <a:endParaRPr lang="en-US"/>
          </a:p>
        </p:txBody>
      </p:sp>
    </p:spTree>
    <p:extLst>
      <p:ext uri="{BB962C8B-B14F-4D97-AF65-F5344CB8AC3E}">
        <p14:creationId xmlns:p14="http://schemas.microsoft.com/office/powerpoint/2010/main" val="398615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72BEEA-C1C7-AE46-B028-8643DDEB72CF}" type="slidenum">
              <a:rPr lang="en-US" smtClean="0"/>
              <a:t>16</a:t>
            </a:fld>
            <a:endParaRPr lang="en-US"/>
          </a:p>
        </p:txBody>
      </p:sp>
    </p:spTree>
    <p:extLst>
      <p:ext uri="{BB962C8B-B14F-4D97-AF65-F5344CB8AC3E}">
        <p14:creationId xmlns:p14="http://schemas.microsoft.com/office/powerpoint/2010/main" val="1153218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72BEEA-C1C7-AE46-B028-8643DDEB72CF}" type="slidenum">
              <a:rPr lang="en-US" smtClean="0"/>
              <a:t>17</a:t>
            </a:fld>
            <a:endParaRPr lang="en-US"/>
          </a:p>
        </p:txBody>
      </p:sp>
    </p:spTree>
    <p:extLst>
      <p:ext uri="{BB962C8B-B14F-4D97-AF65-F5344CB8AC3E}">
        <p14:creationId xmlns:p14="http://schemas.microsoft.com/office/powerpoint/2010/main" val="1919272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72BEEA-C1C7-AE46-B028-8643DDEB72CF}" type="slidenum">
              <a:rPr lang="en-US" smtClean="0"/>
              <a:t>18</a:t>
            </a:fld>
            <a:endParaRPr lang="en-US"/>
          </a:p>
        </p:txBody>
      </p:sp>
    </p:spTree>
    <p:extLst>
      <p:ext uri="{BB962C8B-B14F-4D97-AF65-F5344CB8AC3E}">
        <p14:creationId xmlns:p14="http://schemas.microsoft.com/office/powerpoint/2010/main" val="3959827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72BEEA-C1C7-AE46-B028-8643DDEB72CF}" type="slidenum">
              <a:rPr lang="en-US" smtClean="0"/>
              <a:t>19</a:t>
            </a:fld>
            <a:endParaRPr lang="en-US"/>
          </a:p>
        </p:txBody>
      </p:sp>
    </p:spTree>
    <p:extLst>
      <p:ext uri="{BB962C8B-B14F-4D97-AF65-F5344CB8AC3E}">
        <p14:creationId xmlns:p14="http://schemas.microsoft.com/office/powerpoint/2010/main" val="712465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72BEEA-C1C7-AE46-B028-8643DDEB72CF}" type="slidenum">
              <a:rPr lang="en-US" smtClean="0"/>
              <a:t>20</a:t>
            </a:fld>
            <a:endParaRPr lang="en-US"/>
          </a:p>
        </p:txBody>
      </p:sp>
    </p:spTree>
    <p:extLst>
      <p:ext uri="{BB962C8B-B14F-4D97-AF65-F5344CB8AC3E}">
        <p14:creationId xmlns:p14="http://schemas.microsoft.com/office/powerpoint/2010/main" val="150732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72BEEA-C1C7-AE46-B028-8643DDEB72CF}" type="slidenum">
              <a:rPr lang="en-US" smtClean="0"/>
              <a:t>21</a:t>
            </a:fld>
            <a:endParaRPr lang="en-US"/>
          </a:p>
        </p:txBody>
      </p:sp>
    </p:spTree>
    <p:extLst>
      <p:ext uri="{BB962C8B-B14F-4D97-AF65-F5344CB8AC3E}">
        <p14:creationId xmlns:p14="http://schemas.microsoft.com/office/powerpoint/2010/main" val="15424830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GB"/>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t>7/25/23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2111790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2EDB8D0-98ED-4B86-9D5F-E61ADC70144D}" type="datetimeFigureOut">
              <a:rPr lang="en-US" smtClean="0"/>
              <a:pPr/>
              <a:t>7/25/23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4013411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2EDB8D0-98ED-4B86-9D5F-E61ADC70144D}" type="datetimeFigureOut">
              <a:rPr lang="en-US" smtClean="0"/>
              <a:pPr/>
              <a:t>7/25/23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4032201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2EDB8D0-98ED-4B86-9D5F-E61ADC70144D}" type="datetimeFigureOut">
              <a:rPr lang="en-US" smtClean="0"/>
              <a:pPr/>
              <a:t>7/25/23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pPr/>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00288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2EDB8D0-98ED-4B86-9D5F-E61ADC70144D}" type="datetimeFigureOut">
              <a:rPr lang="en-US" smtClean="0"/>
              <a:pPr/>
              <a:t>7/25/23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2785216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GB"/>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82EDB8D0-98ED-4B86-9D5F-E61ADC70144D}" type="datetimeFigureOut">
              <a:rPr lang="en-US" smtClean="0"/>
              <a:pPr/>
              <a:t>7/25/23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4000063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GB"/>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82EDB8D0-98ED-4B86-9D5F-E61ADC70144D}" type="datetimeFigureOut">
              <a:rPr lang="en-US" smtClean="0"/>
              <a:pPr/>
              <a:t>7/25/23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2900659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pPr/>
              <a:t>7/25/23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2368790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GB"/>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pPr/>
              <a:t>7/25/23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2071381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51578" y="342420"/>
            <a:ext cx="9603275" cy="1049235"/>
          </a:xfrm>
        </p:spPr>
        <p:txBody>
          <a:bodyPr/>
          <a:lstStyle/>
          <a:p>
            <a:r>
              <a:rPr lang="en-US"/>
              <a:t>Click to edit Master title style</a:t>
            </a:r>
            <a:endParaRPr lang="en-US" dirty="0"/>
          </a:p>
        </p:txBody>
      </p:sp>
      <p:sp>
        <p:nvSpPr>
          <p:cNvPr id="3" name="Content Placeholder 2"/>
          <p:cNvSpPr>
            <a:spLocks noGrp="1"/>
          </p:cNvSpPr>
          <p:nvPr>
            <p:ph idx="1"/>
          </p:nvPr>
        </p:nvSpPr>
        <p:spPr>
          <a:xfrm>
            <a:off x="1451579" y="1532245"/>
            <a:ext cx="9603275" cy="4460773"/>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47331" y="1391655"/>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88294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23618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pPr/>
              <a:t>7/25/23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2515276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GB"/>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2EDB8D0-98ED-4B86-9D5F-E61ADC70144D}" type="datetimeFigureOut">
              <a:rPr lang="en-US" smtClean="0"/>
              <a:t>7/25/23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43280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GB"/>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2EDB8D0-98ED-4B86-9D5F-E61ADC70144D}" type="datetimeFigureOut">
              <a:rPr lang="en-US" smtClean="0"/>
              <a:pPr/>
              <a:t>7/25/23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4028541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GB"/>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2EDB8D0-98ED-4B86-9D5F-E61ADC70144D}" type="datetimeFigureOut">
              <a:rPr lang="en-US" smtClean="0"/>
              <a:pPr/>
              <a:t>7/25/23</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1440485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2EDB8D0-98ED-4B86-9D5F-E61ADC70144D}" type="datetimeFigureOut">
              <a:rPr lang="en-US" smtClean="0"/>
              <a:t>7/25/23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3287682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2EDB8D0-98ED-4B86-9D5F-E61ADC70144D}" type="datetimeFigureOut">
              <a:rPr lang="en-US" smtClean="0"/>
              <a:t>7/25/23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784969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GB"/>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2EDB8D0-98ED-4B86-9D5F-E61ADC70144D}" type="datetimeFigureOut">
              <a:rPr lang="en-US" smtClean="0"/>
              <a:pPr/>
              <a:t>7/25/23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1946515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2EDB8D0-98ED-4B86-9D5F-E61ADC70144D}" type="datetimeFigureOut">
              <a:rPr lang="en-US" smtClean="0"/>
              <a:t>7/25/23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1989136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A9FC3E-EB8F-CB4F-823B-58B36A27861B}"/>
              </a:ext>
            </a:extLst>
          </p:cNvPr>
          <p:cNvPicPr>
            <a:picLocks noChangeAspect="1"/>
          </p:cNvPicPr>
          <p:nvPr userDrawn="1"/>
        </p:nvPicPr>
        <p:blipFill>
          <a:blip r:embed="rId21"/>
          <a:stretch>
            <a:fillRect/>
          </a:stretch>
        </p:blipFill>
        <p:spPr>
          <a:xfrm>
            <a:off x="0" y="-1"/>
            <a:ext cx="12192000" cy="6858000"/>
          </a:xfrm>
          <a:prstGeom prst="rect">
            <a:avLst/>
          </a:prstGeom>
        </p:spPr>
      </p:pic>
      <p:pic>
        <p:nvPicPr>
          <p:cNvPr id="1026" name="Picture 2" descr="\\DROBO-FS\QuickDrops\JB\PPTX NG\Droplets\LightingOverlay.png"/>
          <p:cNvPicPr>
            <a:picLocks noChangeAspect="1" noChangeArrowheads="1"/>
          </p:cNvPicPr>
          <p:nvPr/>
        </p:nvPicPr>
        <p:blipFill>
          <a:blip r:embed="rId2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2EDB8D0-98ED-4B86-9D5F-E61ADC70144D}" type="datetimeFigureOut">
              <a:rPr lang="en-US" smtClean="0"/>
              <a:pPr/>
              <a:t>7/25/23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1737791390"/>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 id="2147483936" r:id="rId16"/>
    <p:sldLayoutId id="2147483937" r:id="rId17"/>
    <p:sldLayoutId id="2147483938" r:id="rId18"/>
    <p:sldLayoutId id="2147483939" r:id="rId19"/>
  </p:sldLayoutIdLst>
  <p:txStyles>
    <p:titleStyle>
      <a:lvl1pPr algn="ctr" defTabSz="914400" rtl="0" eaLnBrk="1" latinLnBrk="0" hangingPunct="1">
        <a:lnSpc>
          <a:spcPct val="90000"/>
        </a:lnSpc>
        <a:spcBef>
          <a:spcPct val="0"/>
        </a:spcBef>
        <a:buNone/>
        <a:defRPr sz="3600" kern="1200" cap="none" baseline="0">
          <a:solidFill>
            <a:schemeClr val="tx1"/>
          </a:solidFill>
          <a:effectLst/>
          <a:latin typeface="Cambria" panose="02040503050406030204" pitchFamily="18" charset="0"/>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none" baseline="0">
          <a:solidFill>
            <a:schemeClr val="tx1"/>
          </a:solidFill>
          <a:effectLst/>
          <a:latin typeface="Cambria" panose="02040503050406030204" pitchFamily="18" charset="0"/>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none" baseline="0">
          <a:solidFill>
            <a:schemeClr val="tx1"/>
          </a:solidFill>
          <a:effectLst/>
          <a:latin typeface="Cambria" panose="02040503050406030204" pitchFamily="18" charset="0"/>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none" baseline="0">
          <a:solidFill>
            <a:schemeClr val="tx1"/>
          </a:solidFill>
          <a:effectLst/>
          <a:latin typeface="Cambria" panose="02040503050406030204" pitchFamily="18" charset="0"/>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none" baseline="0">
          <a:solidFill>
            <a:schemeClr val="tx1"/>
          </a:solidFill>
          <a:effectLst/>
          <a:latin typeface="Cambria" panose="02040503050406030204" pitchFamily="18" charset="0"/>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none" baseline="0">
          <a:solidFill>
            <a:schemeClr val="tx1"/>
          </a:solidFill>
          <a:effectLst/>
          <a:latin typeface="Cambria" panose="02040503050406030204" pitchFamily="18" charset="0"/>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FE437-1FF4-3848-A1D0-E6EE41102AE8}"/>
              </a:ext>
            </a:extLst>
          </p:cNvPr>
          <p:cNvSpPr>
            <a:spLocks noGrp="1"/>
          </p:cNvSpPr>
          <p:nvPr>
            <p:ph type="ctrTitle"/>
          </p:nvPr>
        </p:nvSpPr>
        <p:spPr>
          <a:xfrm>
            <a:off x="219694" y="1895312"/>
            <a:ext cx="11479658" cy="1064043"/>
          </a:xfrm>
        </p:spPr>
        <p:txBody>
          <a:bodyPr/>
          <a:lstStyle/>
          <a:p>
            <a:r>
              <a:rPr lang="en-US" altLang="zh-CN" dirty="0"/>
              <a:t>Social</a:t>
            </a:r>
            <a:r>
              <a:rPr lang="zh-CN" altLang="en-US" dirty="0"/>
              <a:t> </a:t>
            </a:r>
            <a:r>
              <a:rPr lang="en-US" altLang="zh-CN" dirty="0"/>
              <a:t>Preference</a:t>
            </a:r>
            <a:endParaRPr lang="en-US" cap="none" dirty="0"/>
          </a:p>
        </p:txBody>
      </p:sp>
      <p:sp>
        <p:nvSpPr>
          <p:cNvPr id="3" name="Subtitle 2">
            <a:extLst>
              <a:ext uri="{FF2B5EF4-FFF2-40B4-BE49-F238E27FC236}">
                <a16:creationId xmlns:a16="http://schemas.microsoft.com/office/drawing/2014/main" id="{5B36223E-90AC-8143-962F-3BF65AE2D202}"/>
              </a:ext>
            </a:extLst>
          </p:cNvPr>
          <p:cNvSpPr>
            <a:spLocks noGrp="1"/>
          </p:cNvSpPr>
          <p:nvPr>
            <p:ph type="subTitle" idx="1"/>
          </p:nvPr>
        </p:nvSpPr>
        <p:spPr>
          <a:xfrm>
            <a:off x="1901138" y="5983156"/>
            <a:ext cx="8689976" cy="638102"/>
          </a:xfrm>
        </p:spPr>
        <p:txBody>
          <a:bodyPr>
            <a:normAutofit fontScale="70000" lnSpcReduction="20000"/>
          </a:bodyPr>
          <a:lstStyle/>
          <a:p>
            <a:r>
              <a:rPr lang="en-GB" sz="2400" dirty="0">
                <a:solidFill>
                  <a:schemeClr val="tx1"/>
                </a:solidFill>
              </a:rPr>
              <a:t>International Workshop on Behavioural Sciences and Urban-Rural Development in Developing Countries</a:t>
            </a:r>
            <a:r>
              <a:rPr lang="en-US" altLang="zh-CN" sz="2400" dirty="0">
                <a:solidFill>
                  <a:schemeClr val="tx1"/>
                </a:solidFill>
              </a:rPr>
              <a:t>,</a:t>
            </a:r>
            <a:r>
              <a:rPr lang="zh-CN" altLang="en-US" sz="2400" dirty="0">
                <a:solidFill>
                  <a:schemeClr val="tx1"/>
                </a:solidFill>
              </a:rPr>
              <a:t> </a:t>
            </a:r>
            <a:r>
              <a:rPr lang="en-US" altLang="zh-CN" sz="2400" dirty="0">
                <a:solidFill>
                  <a:schemeClr val="tx1"/>
                </a:solidFill>
              </a:rPr>
              <a:t>24</a:t>
            </a:r>
            <a:r>
              <a:rPr lang="zh-CN" altLang="en-US" sz="2400" dirty="0">
                <a:solidFill>
                  <a:schemeClr val="tx1"/>
                </a:solidFill>
              </a:rPr>
              <a:t> </a:t>
            </a:r>
            <a:r>
              <a:rPr lang="en-US" altLang="zh-CN" sz="2400" dirty="0">
                <a:solidFill>
                  <a:schemeClr val="tx1"/>
                </a:solidFill>
              </a:rPr>
              <a:t>–</a:t>
            </a:r>
            <a:r>
              <a:rPr lang="zh-CN" altLang="en-US" sz="2400" dirty="0">
                <a:solidFill>
                  <a:schemeClr val="tx1"/>
                </a:solidFill>
              </a:rPr>
              <a:t> </a:t>
            </a:r>
            <a:r>
              <a:rPr lang="en-US" altLang="zh-CN" sz="2400" dirty="0">
                <a:solidFill>
                  <a:schemeClr val="tx1"/>
                </a:solidFill>
              </a:rPr>
              <a:t>26</a:t>
            </a:r>
            <a:r>
              <a:rPr lang="zh-CN" altLang="en-US" sz="2400" dirty="0">
                <a:solidFill>
                  <a:schemeClr val="tx1"/>
                </a:solidFill>
              </a:rPr>
              <a:t> </a:t>
            </a:r>
            <a:r>
              <a:rPr lang="en-US" altLang="zh-CN" sz="2400" dirty="0">
                <a:solidFill>
                  <a:schemeClr val="tx1"/>
                </a:solidFill>
              </a:rPr>
              <a:t>July</a:t>
            </a:r>
            <a:r>
              <a:rPr lang="en-GB" sz="2400" dirty="0">
                <a:solidFill>
                  <a:schemeClr val="tx1"/>
                </a:solidFill>
              </a:rPr>
              <a:t> 2023</a:t>
            </a:r>
            <a:r>
              <a:rPr lang="en-US" altLang="zh-CN" sz="2400" dirty="0">
                <a:solidFill>
                  <a:schemeClr val="tx1"/>
                </a:solidFill>
              </a:rPr>
              <a:t>,</a:t>
            </a:r>
            <a:r>
              <a:rPr lang="zh-CN" altLang="en-US" sz="2400" dirty="0">
                <a:solidFill>
                  <a:schemeClr val="tx1"/>
                </a:solidFill>
              </a:rPr>
              <a:t> </a:t>
            </a:r>
            <a:r>
              <a:rPr lang="en-US" altLang="zh-CN" sz="2400" dirty="0">
                <a:solidFill>
                  <a:schemeClr val="tx1"/>
                </a:solidFill>
              </a:rPr>
              <a:t>Newnham</a:t>
            </a:r>
            <a:r>
              <a:rPr lang="zh-CN" altLang="en-US" sz="2400" dirty="0">
                <a:solidFill>
                  <a:schemeClr val="tx1"/>
                </a:solidFill>
              </a:rPr>
              <a:t> </a:t>
            </a:r>
            <a:r>
              <a:rPr lang="en-US" altLang="zh-CN" sz="2400" dirty="0">
                <a:solidFill>
                  <a:schemeClr val="tx1"/>
                </a:solidFill>
              </a:rPr>
              <a:t>College,</a:t>
            </a:r>
            <a:r>
              <a:rPr lang="zh-CN" altLang="en-US" sz="2400" dirty="0">
                <a:solidFill>
                  <a:schemeClr val="tx1"/>
                </a:solidFill>
              </a:rPr>
              <a:t> </a:t>
            </a:r>
            <a:r>
              <a:rPr lang="en-US" altLang="zh-CN" sz="2400" dirty="0">
                <a:solidFill>
                  <a:schemeClr val="tx1"/>
                </a:solidFill>
              </a:rPr>
              <a:t>University</a:t>
            </a:r>
            <a:r>
              <a:rPr lang="zh-CN" altLang="en-US" sz="2400" dirty="0">
                <a:solidFill>
                  <a:schemeClr val="tx1"/>
                </a:solidFill>
              </a:rPr>
              <a:t> </a:t>
            </a:r>
            <a:r>
              <a:rPr lang="en-US" altLang="zh-CN" sz="2400" dirty="0">
                <a:solidFill>
                  <a:schemeClr val="tx1"/>
                </a:solidFill>
              </a:rPr>
              <a:t>of</a:t>
            </a:r>
            <a:r>
              <a:rPr lang="zh-CN" altLang="en-US" sz="2400" dirty="0">
                <a:solidFill>
                  <a:schemeClr val="tx1"/>
                </a:solidFill>
              </a:rPr>
              <a:t> </a:t>
            </a:r>
            <a:r>
              <a:rPr lang="en-US" altLang="zh-CN" sz="2400" dirty="0">
                <a:solidFill>
                  <a:schemeClr val="tx1"/>
                </a:solidFill>
              </a:rPr>
              <a:t>Cambridge</a:t>
            </a:r>
            <a:endParaRPr lang="en-US" altLang="zh-CN" sz="3200" cap="none" dirty="0">
              <a:solidFill>
                <a:schemeClr val="tx1"/>
              </a:solidFill>
            </a:endParaRPr>
          </a:p>
        </p:txBody>
      </p:sp>
      <p:pic>
        <p:nvPicPr>
          <p:cNvPr id="5" name="Picture 4">
            <a:extLst>
              <a:ext uri="{FF2B5EF4-FFF2-40B4-BE49-F238E27FC236}">
                <a16:creationId xmlns:a16="http://schemas.microsoft.com/office/drawing/2014/main" id="{FC11F079-DB4D-E5C3-6AB7-8270341808C9}"/>
              </a:ext>
            </a:extLst>
          </p:cNvPr>
          <p:cNvPicPr>
            <a:picLocks noChangeAspect="1"/>
          </p:cNvPicPr>
          <p:nvPr/>
        </p:nvPicPr>
        <p:blipFill>
          <a:blip r:embed="rId3"/>
          <a:stretch>
            <a:fillRect/>
          </a:stretch>
        </p:blipFill>
        <p:spPr>
          <a:xfrm>
            <a:off x="8249920" y="236742"/>
            <a:ext cx="3585909" cy="762856"/>
          </a:xfrm>
          <a:prstGeom prst="rect">
            <a:avLst/>
          </a:prstGeom>
        </p:spPr>
      </p:pic>
    </p:spTree>
    <p:extLst>
      <p:ext uri="{BB962C8B-B14F-4D97-AF65-F5344CB8AC3E}">
        <p14:creationId xmlns:p14="http://schemas.microsoft.com/office/powerpoint/2010/main" val="1614872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A44278-4BC7-9140-B2A6-EF6A3FA9A321}"/>
              </a:ext>
            </a:extLst>
          </p:cNvPr>
          <p:cNvSpPr>
            <a:spLocks noGrp="1"/>
          </p:cNvSpPr>
          <p:nvPr>
            <p:ph sz="quarter" idx="13"/>
          </p:nvPr>
        </p:nvSpPr>
        <p:spPr>
          <a:xfrm>
            <a:off x="1023615" y="1203338"/>
            <a:ext cx="10363826" cy="4451323"/>
          </a:xfrm>
        </p:spPr>
        <p:txBody>
          <a:bodyPr>
            <a:normAutofit/>
          </a:bodyPr>
          <a:lstStyle/>
          <a:p>
            <a:pPr marL="342900" indent="-342900">
              <a:lnSpc>
                <a:spcPct val="150000"/>
              </a:lnSpc>
              <a:buSzPct val="11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dirty="0">
                <a:latin typeface="Cambria" pitchFamily="18" charset="0"/>
                <a:ea typeface="DejaVu Sans" charset="0"/>
                <a:cs typeface="DejaVu Sans" charset="0"/>
              </a:rPr>
              <a:t> </a:t>
            </a:r>
            <a:r>
              <a:rPr lang="en-GB" sz="2000" dirty="0" err="1">
                <a:latin typeface="Cambria" pitchFamily="18" charset="0"/>
                <a:ea typeface="DejaVu Sans" charset="0"/>
                <a:cs typeface="DejaVu Sans" charset="0"/>
              </a:rPr>
              <a:t>Galizzi</a:t>
            </a:r>
            <a:r>
              <a:rPr lang="en-GB" sz="2000" dirty="0">
                <a:latin typeface="Cambria" pitchFamily="18" charset="0"/>
                <a:ea typeface="DejaVu Sans" charset="0"/>
                <a:cs typeface="DejaVu Sans" charset="0"/>
              </a:rPr>
              <a:t>, M. M. and D. Navarro-Martinez (2019). "On the External Validity of Social Preference Games: A Systematic Lab-Field Study." </a:t>
            </a:r>
            <a:r>
              <a:rPr lang="en-GB" sz="2000" i="1" dirty="0">
                <a:latin typeface="Cambria" pitchFamily="18" charset="0"/>
                <a:ea typeface="DejaVu Sans" charset="0"/>
                <a:cs typeface="DejaVu Sans" charset="0"/>
              </a:rPr>
              <a:t>Management Science</a:t>
            </a:r>
            <a:r>
              <a:rPr lang="en-GB" sz="2000" dirty="0">
                <a:latin typeface="Cambria" pitchFamily="18" charset="0"/>
                <a:ea typeface="DejaVu Sans" charset="0"/>
                <a:cs typeface="DejaVu Sans" charset="0"/>
              </a:rPr>
              <a:t> 65(3): 976-1002.    </a:t>
            </a:r>
            <a:endParaRPr lang="en-US" dirty="0"/>
          </a:p>
        </p:txBody>
      </p:sp>
      <p:pic>
        <p:nvPicPr>
          <p:cNvPr id="5" name="Picture 4">
            <a:extLst>
              <a:ext uri="{FF2B5EF4-FFF2-40B4-BE49-F238E27FC236}">
                <a16:creationId xmlns:a16="http://schemas.microsoft.com/office/drawing/2014/main" id="{71644942-9CF4-8844-855C-7708213E5995}"/>
              </a:ext>
            </a:extLst>
          </p:cNvPr>
          <p:cNvPicPr>
            <a:picLocks noChangeAspect="1"/>
          </p:cNvPicPr>
          <p:nvPr/>
        </p:nvPicPr>
        <p:blipFill>
          <a:blip r:embed="rId2"/>
          <a:stretch>
            <a:fillRect/>
          </a:stretch>
        </p:blipFill>
        <p:spPr>
          <a:xfrm>
            <a:off x="1835535" y="2210421"/>
            <a:ext cx="8077825" cy="4280318"/>
          </a:xfrm>
          <a:prstGeom prst="rect">
            <a:avLst/>
          </a:prstGeom>
        </p:spPr>
      </p:pic>
      <p:sp>
        <p:nvSpPr>
          <p:cNvPr id="4" name="Slide Number Placeholder 3">
            <a:extLst>
              <a:ext uri="{FF2B5EF4-FFF2-40B4-BE49-F238E27FC236}">
                <a16:creationId xmlns:a16="http://schemas.microsoft.com/office/drawing/2014/main" id="{6151FD7F-AF2D-694D-7E13-50E63A22009C}"/>
              </a:ext>
            </a:extLst>
          </p:cNvPr>
          <p:cNvSpPr>
            <a:spLocks noGrp="1"/>
          </p:cNvSpPr>
          <p:nvPr>
            <p:ph type="sldNum" sz="quarter" idx="12"/>
          </p:nvPr>
        </p:nvSpPr>
        <p:spPr/>
        <p:txBody>
          <a:bodyPr/>
          <a:lstStyle/>
          <a:p>
            <a:fld id="{4854181D-6920-4594-9A5D-6CE56DC9F8B2}" type="slidenum">
              <a:rPr lang="en-US" smtClean="0"/>
              <a:pPr/>
              <a:t>10</a:t>
            </a:fld>
            <a:endParaRPr lang="en-US" b="1"/>
          </a:p>
        </p:txBody>
      </p:sp>
      <p:sp>
        <p:nvSpPr>
          <p:cNvPr id="8" name="Title 1">
            <a:extLst>
              <a:ext uri="{FF2B5EF4-FFF2-40B4-BE49-F238E27FC236}">
                <a16:creationId xmlns:a16="http://schemas.microsoft.com/office/drawing/2014/main" id="{F15E108F-AA86-FF35-BCA9-556F66092A22}"/>
              </a:ext>
            </a:extLst>
          </p:cNvPr>
          <p:cNvSpPr>
            <a:spLocks noGrp="1"/>
          </p:cNvSpPr>
          <p:nvPr>
            <p:ph type="title"/>
          </p:nvPr>
        </p:nvSpPr>
        <p:spPr>
          <a:xfrm>
            <a:off x="913149" y="253393"/>
            <a:ext cx="10364451" cy="813408"/>
          </a:xfrm>
        </p:spPr>
        <p:txBody>
          <a:bodyPr/>
          <a:lstStyle/>
          <a:p>
            <a:r>
              <a:rPr lang="en-US" altLang="zh-CN" dirty="0"/>
              <a:t>Social</a:t>
            </a:r>
            <a:r>
              <a:rPr lang="zh-CN" altLang="en-US" dirty="0"/>
              <a:t> </a:t>
            </a:r>
            <a:r>
              <a:rPr lang="en-US" altLang="zh-CN" dirty="0"/>
              <a:t>Preference</a:t>
            </a:r>
            <a:endParaRPr lang="en-US" dirty="0"/>
          </a:p>
        </p:txBody>
      </p:sp>
    </p:spTree>
    <p:extLst>
      <p:ext uri="{BB962C8B-B14F-4D97-AF65-F5344CB8AC3E}">
        <p14:creationId xmlns:p14="http://schemas.microsoft.com/office/powerpoint/2010/main" val="2538003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C48B1-0D31-9347-84B5-18ABD3330C24}"/>
              </a:ext>
            </a:extLst>
          </p:cNvPr>
          <p:cNvSpPr>
            <a:spLocks noGrp="1"/>
          </p:cNvSpPr>
          <p:nvPr>
            <p:ph type="title"/>
          </p:nvPr>
        </p:nvSpPr>
        <p:spPr>
          <a:xfrm>
            <a:off x="2584174" y="288993"/>
            <a:ext cx="7513093" cy="841793"/>
          </a:xfrm>
        </p:spPr>
        <p:txBody>
          <a:bodyPr>
            <a:normAutofit/>
          </a:bodyPr>
          <a:lstStyle/>
          <a:p>
            <a:r>
              <a:rPr lang="en-US" altLang="zh-CN" dirty="0"/>
              <a:t>Example:</a:t>
            </a:r>
            <a:r>
              <a:rPr lang="zh-CN" altLang="en-US" dirty="0"/>
              <a:t> </a:t>
            </a:r>
            <a:r>
              <a:rPr lang="en-US" altLang="zh-CN" dirty="0"/>
              <a:t>BIT &amp; Organ</a:t>
            </a:r>
            <a:r>
              <a:rPr lang="zh-CN" altLang="en-US" dirty="0"/>
              <a:t> </a:t>
            </a:r>
            <a:r>
              <a:rPr lang="en-US" altLang="zh-CN" dirty="0"/>
              <a:t>Donation</a:t>
            </a:r>
            <a:endParaRPr lang="en-US" dirty="0"/>
          </a:p>
        </p:txBody>
      </p:sp>
      <p:sp>
        <p:nvSpPr>
          <p:cNvPr id="3" name="Content Placeholder 2">
            <a:extLst>
              <a:ext uri="{FF2B5EF4-FFF2-40B4-BE49-F238E27FC236}">
                <a16:creationId xmlns:a16="http://schemas.microsoft.com/office/drawing/2014/main" id="{752204F9-14B6-3E44-AE3C-B86CCB866190}"/>
              </a:ext>
            </a:extLst>
          </p:cNvPr>
          <p:cNvSpPr>
            <a:spLocks noGrp="1"/>
          </p:cNvSpPr>
          <p:nvPr>
            <p:ph sz="quarter" idx="13"/>
          </p:nvPr>
        </p:nvSpPr>
        <p:spPr>
          <a:xfrm>
            <a:off x="1245704" y="1245704"/>
            <a:ext cx="10032522" cy="5459896"/>
          </a:xfrm>
        </p:spPr>
        <p:txBody>
          <a:bodyPr>
            <a:normAutofit fontScale="92500" lnSpcReduction="10000"/>
          </a:bodyPr>
          <a:lstStyle/>
          <a:p>
            <a:r>
              <a:rPr lang="en-US" altLang="zh-CN" sz="2400" dirty="0"/>
              <a:t>W</a:t>
            </a:r>
            <a:r>
              <a:rPr lang="en-US" sz="2400" dirty="0"/>
              <a:t>orking with National Health Services (NHS) Blood and Transplant, Government Digital Services, the Department of Health and the Driver and Vehicle Licensing Agency (DVLA) to increase the number of people on the NHS Organ Donor Register.</a:t>
            </a:r>
            <a:r>
              <a:rPr lang="zh-CN" altLang="en-US" sz="2400" dirty="0"/>
              <a:t> </a:t>
            </a:r>
            <a:endParaRPr lang="en-GB" altLang="zh-CN" sz="2400" dirty="0"/>
          </a:p>
          <a:p>
            <a:r>
              <a:rPr lang="en-US" altLang="zh-CN" sz="2400" dirty="0"/>
              <a:t>They</a:t>
            </a:r>
            <a:r>
              <a:rPr lang="zh-CN" altLang="en-US" sz="2400" dirty="0"/>
              <a:t> </a:t>
            </a:r>
            <a:r>
              <a:rPr lang="en-GB" altLang="zh-CN" sz="2400" dirty="0"/>
              <a:t>used the point at when people had just completed registering for a driving licence or renewing their vehicle tax to trial 8 different prompts on over 1 million people.</a:t>
            </a:r>
            <a:r>
              <a:rPr lang="zh-CN" altLang="en-US" sz="2400" dirty="0"/>
              <a:t> </a:t>
            </a:r>
            <a:endParaRPr lang="en-GB" altLang="zh-CN" sz="2400" dirty="0"/>
          </a:p>
          <a:p>
            <a:r>
              <a:rPr lang="en-GB" altLang="zh-CN" sz="2400" dirty="0"/>
              <a:t>Prediction: ‘Over the course of a year, this would lead to approximately 96,000 additional completed registrations compared with the control (assuming all other factors are equal)’.</a:t>
            </a:r>
          </a:p>
          <a:p>
            <a:r>
              <a:rPr lang="en-GB" altLang="zh-CN" sz="2400" dirty="0"/>
              <a:t>Outcome: ‘Prompting people to join the Organ Donor Register using reciprocity messages (‘if you needed an organ, would you have one?’) adds 100,000 people to the register in one year’.</a:t>
            </a:r>
          </a:p>
        </p:txBody>
      </p:sp>
    </p:spTree>
    <p:extLst>
      <p:ext uri="{BB962C8B-B14F-4D97-AF65-F5344CB8AC3E}">
        <p14:creationId xmlns:p14="http://schemas.microsoft.com/office/powerpoint/2010/main" val="664543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E7DE8-FABD-9A8F-0F6F-2ED72105A50F}"/>
              </a:ext>
            </a:extLst>
          </p:cNvPr>
          <p:cNvSpPr txBox="1">
            <a:spLocks/>
          </p:cNvSpPr>
          <p:nvPr/>
        </p:nvSpPr>
        <p:spPr>
          <a:xfrm>
            <a:off x="2339453" y="757199"/>
            <a:ext cx="7513093" cy="841793"/>
          </a:xfrm>
          <a:prstGeom prst="rect">
            <a:avLst/>
          </a:prstGeom>
        </p:spPr>
        <p:txBody>
          <a:bodyPr>
            <a:normAutofit/>
          </a:bodyPr>
          <a:lstStyle>
            <a:lvl1pPr algn="ctr" defTabSz="914400" rtl="0" eaLnBrk="1" latinLnBrk="0" hangingPunct="1">
              <a:lnSpc>
                <a:spcPct val="90000"/>
              </a:lnSpc>
              <a:spcBef>
                <a:spcPct val="0"/>
              </a:spcBef>
              <a:buNone/>
              <a:defRPr sz="3600" kern="1200" cap="none" baseline="0">
                <a:solidFill>
                  <a:schemeClr val="tx1"/>
                </a:solidFill>
                <a:effectLst/>
                <a:latin typeface="Cambria" panose="02040503050406030204" pitchFamily="18" charset="0"/>
                <a:ea typeface="+mj-ea"/>
                <a:cs typeface="+mj-cs"/>
              </a:defRPr>
            </a:lvl1pPr>
          </a:lstStyle>
          <a:p>
            <a:r>
              <a:rPr lang="en-US" altLang="zh-CN" dirty="0"/>
              <a:t>Example:</a:t>
            </a:r>
            <a:r>
              <a:rPr lang="zh-CN" altLang="en-US" dirty="0"/>
              <a:t> </a:t>
            </a:r>
            <a:r>
              <a:rPr lang="en-US" altLang="zh-CN" dirty="0"/>
              <a:t>BIT &amp; Organ</a:t>
            </a:r>
            <a:r>
              <a:rPr lang="zh-CN" altLang="en-US" dirty="0"/>
              <a:t> </a:t>
            </a:r>
            <a:r>
              <a:rPr lang="en-US" altLang="zh-CN" dirty="0"/>
              <a:t>Donation</a:t>
            </a:r>
            <a:endParaRPr lang="en-US" dirty="0"/>
          </a:p>
        </p:txBody>
      </p:sp>
      <p:pic>
        <p:nvPicPr>
          <p:cNvPr id="3" name="Picture 2">
            <a:extLst>
              <a:ext uri="{FF2B5EF4-FFF2-40B4-BE49-F238E27FC236}">
                <a16:creationId xmlns:a16="http://schemas.microsoft.com/office/drawing/2014/main" id="{C90C0F0C-65A8-F55E-2BBF-47290EEF0528}"/>
              </a:ext>
            </a:extLst>
          </p:cNvPr>
          <p:cNvPicPr>
            <a:picLocks noChangeAspect="1" noChangeArrowheads="1"/>
          </p:cNvPicPr>
          <p:nvPr/>
        </p:nvPicPr>
        <p:blipFill>
          <a:blip r:embed="rId2" cstate="print"/>
          <a:srcRect l="12403" t="19867" r="10817" b="5599"/>
          <a:stretch>
            <a:fillRect/>
          </a:stretch>
        </p:blipFill>
        <p:spPr bwMode="auto">
          <a:xfrm>
            <a:off x="138440" y="1765311"/>
            <a:ext cx="5957560" cy="4491084"/>
          </a:xfrm>
          <a:prstGeom prst="rect">
            <a:avLst/>
          </a:prstGeom>
          <a:noFill/>
          <a:ln w="9525">
            <a:noFill/>
            <a:miter lim="800000"/>
            <a:headEnd/>
            <a:tailEnd/>
          </a:ln>
        </p:spPr>
      </p:pic>
      <p:sp>
        <p:nvSpPr>
          <p:cNvPr id="4" name="Rounded Rectangle 3">
            <a:extLst>
              <a:ext uri="{FF2B5EF4-FFF2-40B4-BE49-F238E27FC236}">
                <a16:creationId xmlns:a16="http://schemas.microsoft.com/office/drawing/2014/main" id="{B7151648-0A19-07F5-4A8D-E424DB11CFAD}"/>
              </a:ext>
            </a:extLst>
          </p:cNvPr>
          <p:cNvSpPr/>
          <p:nvPr/>
        </p:nvSpPr>
        <p:spPr>
          <a:xfrm>
            <a:off x="1794624" y="2845431"/>
            <a:ext cx="86409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Control page</a:t>
            </a:r>
          </a:p>
        </p:txBody>
      </p:sp>
      <p:sp>
        <p:nvSpPr>
          <p:cNvPr id="5" name="Rounded Rectangle 4">
            <a:extLst>
              <a:ext uri="{FF2B5EF4-FFF2-40B4-BE49-F238E27FC236}">
                <a16:creationId xmlns:a16="http://schemas.microsoft.com/office/drawing/2014/main" id="{01B4AB27-0440-2A25-158B-9EE00DE7B9F4}"/>
              </a:ext>
            </a:extLst>
          </p:cNvPr>
          <p:cNvSpPr/>
          <p:nvPr/>
        </p:nvSpPr>
        <p:spPr>
          <a:xfrm>
            <a:off x="5106992" y="2845431"/>
            <a:ext cx="86409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Social norm</a:t>
            </a:r>
          </a:p>
        </p:txBody>
      </p:sp>
      <p:sp>
        <p:nvSpPr>
          <p:cNvPr id="6" name="Rounded Rectangle 5">
            <a:extLst>
              <a:ext uri="{FF2B5EF4-FFF2-40B4-BE49-F238E27FC236}">
                <a16:creationId xmlns:a16="http://schemas.microsoft.com/office/drawing/2014/main" id="{94B1FC0A-7133-C774-7496-020FCF50C44F}"/>
              </a:ext>
            </a:extLst>
          </p:cNvPr>
          <p:cNvSpPr/>
          <p:nvPr/>
        </p:nvSpPr>
        <p:spPr>
          <a:xfrm>
            <a:off x="1938640" y="4357599"/>
            <a:ext cx="108012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Salience 1</a:t>
            </a:r>
          </a:p>
        </p:txBody>
      </p:sp>
      <p:sp>
        <p:nvSpPr>
          <p:cNvPr id="7" name="Rounded Rectangle 6">
            <a:extLst>
              <a:ext uri="{FF2B5EF4-FFF2-40B4-BE49-F238E27FC236}">
                <a16:creationId xmlns:a16="http://schemas.microsoft.com/office/drawing/2014/main" id="{BD5161B4-BAA0-19FF-54D6-36266B363D37}"/>
              </a:ext>
            </a:extLst>
          </p:cNvPr>
          <p:cNvSpPr/>
          <p:nvPr/>
        </p:nvSpPr>
        <p:spPr>
          <a:xfrm>
            <a:off x="4962976" y="4357599"/>
            <a:ext cx="108012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Salience 2</a:t>
            </a:r>
          </a:p>
        </p:txBody>
      </p:sp>
      <p:pic>
        <p:nvPicPr>
          <p:cNvPr id="8" name="Picture 2">
            <a:extLst>
              <a:ext uri="{FF2B5EF4-FFF2-40B4-BE49-F238E27FC236}">
                <a16:creationId xmlns:a16="http://schemas.microsoft.com/office/drawing/2014/main" id="{CE553736-E734-FC9C-FC7A-219E4C28EBAF}"/>
              </a:ext>
            </a:extLst>
          </p:cNvPr>
          <p:cNvPicPr>
            <a:picLocks noChangeAspect="1" noChangeArrowheads="1"/>
          </p:cNvPicPr>
          <p:nvPr/>
        </p:nvPicPr>
        <p:blipFill>
          <a:blip r:embed="rId3" cstate="print"/>
          <a:srcRect l="12403" t="17493" r="10817" b="8734"/>
          <a:stretch>
            <a:fillRect/>
          </a:stretch>
        </p:blipFill>
        <p:spPr bwMode="auto">
          <a:xfrm>
            <a:off x="6148906" y="1765311"/>
            <a:ext cx="5957560" cy="4445256"/>
          </a:xfrm>
          <a:prstGeom prst="rect">
            <a:avLst/>
          </a:prstGeom>
          <a:noFill/>
          <a:ln w="9525">
            <a:noFill/>
            <a:miter lim="800000"/>
            <a:headEnd/>
            <a:tailEnd/>
          </a:ln>
        </p:spPr>
      </p:pic>
      <p:sp>
        <p:nvSpPr>
          <p:cNvPr id="9" name="Rounded Rectangle 8">
            <a:extLst>
              <a:ext uri="{FF2B5EF4-FFF2-40B4-BE49-F238E27FC236}">
                <a16:creationId xmlns:a16="http://schemas.microsoft.com/office/drawing/2014/main" id="{D6EFF4B9-0F82-030F-6883-13C5D34AE302}"/>
              </a:ext>
            </a:extLst>
          </p:cNvPr>
          <p:cNvSpPr/>
          <p:nvPr/>
        </p:nvSpPr>
        <p:spPr>
          <a:xfrm>
            <a:off x="8003716" y="2872730"/>
            <a:ext cx="831287" cy="4767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Loss frame</a:t>
            </a:r>
          </a:p>
        </p:txBody>
      </p:sp>
      <p:sp>
        <p:nvSpPr>
          <p:cNvPr id="10" name="Rounded Rectangle 9">
            <a:extLst>
              <a:ext uri="{FF2B5EF4-FFF2-40B4-BE49-F238E27FC236}">
                <a16:creationId xmlns:a16="http://schemas.microsoft.com/office/drawing/2014/main" id="{8E989CC7-C734-AE8E-77FC-DCA830555866}"/>
              </a:ext>
            </a:extLst>
          </p:cNvPr>
          <p:cNvSpPr/>
          <p:nvPr/>
        </p:nvSpPr>
        <p:spPr>
          <a:xfrm>
            <a:off x="11015430" y="2845431"/>
            <a:ext cx="831287" cy="4767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Gain frame</a:t>
            </a:r>
          </a:p>
        </p:txBody>
      </p:sp>
      <p:sp>
        <p:nvSpPr>
          <p:cNvPr id="11" name="Rounded Rectangle 10">
            <a:extLst>
              <a:ext uri="{FF2B5EF4-FFF2-40B4-BE49-F238E27FC236}">
                <a16:creationId xmlns:a16="http://schemas.microsoft.com/office/drawing/2014/main" id="{B549E933-6840-72AB-B14A-9761412783BA}"/>
              </a:ext>
            </a:extLst>
          </p:cNvPr>
          <p:cNvSpPr/>
          <p:nvPr/>
        </p:nvSpPr>
        <p:spPr>
          <a:xfrm>
            <a:off x="7746752" y="5131954"/>
            <a:ext cx="1177657" cy="612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Fairness  &amp; reciprocate</a:t>
            </a:r>
          </a:p>
        </p:txBody>
      </p:sp>
      <p:sp>
        <p:nvSpPr>
          <p:cNvPr id="12" name="Rounded Rectangle 11">
            <a:extLst>
              <a:ext uri="{FF2B5EF4-FFF2-40B4-BE49-F238E27FC236}">
                <a16:creationId xmlns:a16="http://schemas.microsoft.com/office/drawing/2014/main" id="{98CBD7DA-4E55-EC9E-5964-12C808479058}"/>
              </a:ext>
            </a:extLst>
          </p:cNvPr>
          <p:cNvSpPr/>
          <p:nvPr/>
        </p:nvSpPr>
        <p:spPr>
          <a:xfrm>
            <a:off x="10980792" y="5271348"/>
            <a:ext cx="900561" cy="4767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Intention &amp; action</a:t>
            </a:r>
          </a:p>
        </p:txBody>
      </p:sp>
    </p:spTree>
    <p:extLst>
      <p:ext uri="{BB962C8B-B14F-4D97-AF65-F5344CB8AC3E}">
        <p14:creationId xmlns:p14="http://schemas.microsoft.com/office/powerpoint/2010/main" val="264685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heckerboard(across)">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heckerboard(across)">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E7DE8-FABD-9A8F-0F6F-2ED72105A50F}"/>
              </a:ext>
            </a:extLst>
          </p:cNvPr>
          <p:cNvSpPr txBox="1">
            <a:spLocks/>
          </p:cNvSpPr>
          <p:nvPr/>
        </p:nvSpPr>
        <p:spPr>
          <a:xfrm>
            <a:off x="2191073" y="662494"/>
            <a:ext cx="7513093" cy="841793"/>
          </a:xfrm>
          <a:prstGeom prst="rect">
            <a:avLst/>
          </a:prstGeom>
        </p:spPr>
        <p:txBody>
          <a:bodyPr>
            <a:normAutofit/>
          </a:bodyPr>
          <a:lstStyle>
            <a:lvl1pPr algn="ctr" defTabSz="914400" rtl="0" eaLnBrk="1" latinLnBrk="0" hangingPunct="1">
              <a:lnSpc>
                <a:spcPct val="90000"/>
              </a:lnSpc>
              <a:spcBef>
                <a:spcPct val="0"/>
              </a:spcBef>
              <a:buNone/>
              <a:defRPr sz="3600" kern="1200" cap="none" baseline="0">
                <a:solidFill>
                  <a:schemeClr val="tx1"/>
                </a:solidFill>
                <a:effectLst/>
                <a:latin typeface="Cambria" panose="02040503050406030204" pitchFamily="18" charset="0"/>
                <a:ea typeface="+mj-ea"/>
                <a:cs typeface="+mj-cs"/>
              </a:defRPr>
            </a:lvl1pPr>
          </a:lstStyle>
          <a:p>
            <a:r>
              <a:rPr lang="en-US" altLang="zh-CN" dirty="0"/>
              <a:t>Example:</a:t>
            </a:r>
            <a:r>
              <a:rPr lang="zh-CN" altLang="en-US" dirty="0"/>
              <a:t> </a:t>
            </a:r>
            <a:r>
              <a:rPr lang="en-US" altLang="zh-CN" dirty="0"/>
              <a:t>BIT &amp; Organ</a:t>
            </a:r>
            <a:r>
              <a:rPr lang="zh-CN" altLang="en-US" dirty="0"/>
              <a:t> </a:t>
            </a:r>
            <a:r>
              <a:rPr lang="en-US" altLang="zh-CN" dirty="0"/>
              <a:t>Donation</a:t>
            </a:r>
            <a:endParaRPr lang="en-US" dirty="0"/>
          </a:p>
        </p:txBody>
      </p:sp>
      <p:pic>
        <p:nvPicPr>
          <p:cNvPr id="13" name="Picture 2">
            <a:extLst>
              <a:ext uri="{FF2B5EF4-FFF2-40B4-BE49-F238E27FC236}">
                <a16:creationId xmlns:a16="http://schemas.microsoft.com/office/drawing/2014/main" id="{523DE0E1-8FD9-5102-33E2-C8AD7BA71068}"/>
              </a:ext>
            </a:extLst>
          </p:cNvPr>
          <p:cNvPicPr>
            <a:picLocks noChangeAspect="1" noChangeArrowheads="1"/>
          </p:cNvPicPr>
          <p:nvPr/>
        </p:nvPicPr>
        <p:blipFill>
          <a:blip r:embed="rId2" cstate="print"/>
          <a:srcRect l="11812" t="21295" r="9045" b="17860"/>
          <a:stretch>
            <a:fillRect/>
          </a:stretch>
        </p:blipFill>
        <p:spPr bwMode="auto">
          <a:xfrm>
            <a:off x="1646244" y="1326214"/>
            <a:ext cx="8899511" cy="5313141"/>
          </a:xfrm>
          <a:prstGeom prst="rect">
            <a:avLst/>
          </a:prstGeom>
          <a:noFill/>
          <a:ln w="9525">
            <a:noFill/>
            <a:miter lim="800000"/>
            <a:headEnd/>
            <a:tailEnd/>
          </a:ln>
        </p:spPr>
      </p:pic>
    </p:spTree>
    <p:extLst>
      <p:ext uri="{BB962C8B-B14F-4D97-AF65-F5344CB8AC3E}">
        <p14:creationId xmlns:p14="http://schemas.microsoft.com/office/powerpoint/2010/main" val="3340871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841F4-63A8-484A-97DD-839BD8D6906F}"/>
              </a:ext>
            </a:extLst>
          </p:cNvPr>
          <p:cNvSpPr>
            <a:spLocks noGrp="1"/>
          </p:cNvSpPr>
          <p:nvPr>
            <p:ph type="title"/>
          </p:nvPr>
        </p:nvSpPr>
        <p:spPr>
          <a:xfrm>
            <a:off x="913774" y="388322"/>
            <a:ext cx="10364451" cy="885308"/>
          </a:xfrm>
        </p:spPr>
        <p:txBody>
          <a:bodyPr/>
          <a:lstStyle/>
          <a:p>
            <a:r>
              <a:rPr lang="en-GB" altLang="zh-CN" dirty="0"/>
              <a:t>Social comparison</a:t>
            </a:r>
            <a:endParaRPr lang="en-US" dirty="0"/>
          </a:p>
        </p:txBody>
      </p:sp>
      <p:sp>
        <p:nvSpPr>
          <p:cNvPr id="3" name="Content Placeholder 2">
            <a:extLst>
              <a:ext uri="{FF2B5EF4-FFF2-40B4-BE49-F238E27FC236}">
                <a16:creationId xmlns:a16="http://schemas.microsoft.com/office/drawing/2014/main" id="{C3057DA4-EBF4-A74D-B24F-56B57E9626C5}"/>
              </a:ext>
            </a:extLst>
          </p:cNvPr>
          <p:cNvSpPr>
            <a:spLocks noGrp="1"/>
          </p:cNvSpPr>
          <p:nvPr>
            <p:ph sz="quarter" idx="13"/>
          </p:nvPr>
        </p:nvSpPr>
        <p:spPr>
          <a:xfrm>
            <a:off x="1028021" y="1385784"/>
            <a:ext cx="10364451" cy="5083894"/>
          </a:xfrm>
        </p:spPr>
        <p:txBody>
          <a:bodyPr>
            <a:normAutofit lnSpcReduction="10000"/>
          </a:bodyPr>
          <a:lstStyle/>
          <a:p>
            <a:r>
              <a:rPr lang="en-US" altLang="zh-CN" sz="2200" dirty="0"/>
              <a:t>Theoretical framework: </a:t>
            </a:r>
          </a:p>
          <a:p>
            <a:pPr lvl="1"/>
            <a:r>
              <a:rPr lang="en-US" sz="2200" dirty="0"/>
              <a:t>Festinger, L. (1954). "A Theory of Social Comparison Processes." </a:t>
            </a:r>
            <a:r>
              <a:rPr lang="en-US" sz="2200" i="1" u="sng" dirty="0"/>
              <a:t>Human Relations</a:t>
            </a:r>
            <a:r>
              <a:rPr lang="en-US" sz="2200" dirty="0"/>
              <a:t> 7(2): 117-140.</a:t>
            </a:r>
          </a:p>
          <a:p>
            <a:pPr lvl="1"/>
            <a:r>
              <a:rPr lang="en-US" sz="2200" dirty="0"/>
              <a:t>People compare themselves with those of similar abilities and views, in order to have an accurate self-evaluation</a:t>
            </a:r>
          </a:p>
          <a:p>
            <a:pPr lvl="1"/>
            <a:r>
              <a:rPr lang="en-US" sz="2200" dirty="0"/>
              <a:t>We are self-motivated to obtain an accurate self-evaluation in order to define ourselves and to eliminate uncertainty in self-knowledge. </a:t>
            </a:r>
          </a:p>
          <a:p>
            <a:pPr lvl="1"/>
            <a:r>
              <a:rPr lang="en-US" sz="2200" dirty="0"/>
              <a:t>We prefer objective standards in evaluations. </a:t>
            </a:r>
          </a:p>
          <a:p>
            <a:pPr lvl="1"/>
            <a:r>
              <a:rPr lang="en-US" sz="2200" dirty="0"/>
              <a:t>When objective information is unavailable, we turn to social comparison. </a:t>
            </a:r>
          </a:p>
          <a:p>
            <a:pPr lvl="1"/>
            <a:r>
              <a:rPr lang="en-US" sz="2200" dirty="0"/>
              <a:t>This is similar to the way that herd behaviours work – when our own information is insufficient, either in quality of quantity or both, we rely on other people’s information to make decisions.</a:t>
            </a:r>
          </a:p>
        </p:txBody>
      </p:sp>
      <p:sp>
        <p:nvSpPr>
          <p:cNvPr id="4" name="Slide Number Placeholder 5">
            <a:extLst>
              <a:ext uri="{FF2B5EF4-FFF2-40B4-BE49-F238E27FC236}">
                <a16:creationId xmlns:a16="http://schemas.microsoft.com/office/drawing/2014/main" id="{86284F5A-D3D5-1844-A692-835347EF9D3D}"/>
              </a:ext>
            </a:extLst>
          </p:cNvPr>
          <p:cNvSpPr txBox="1">
            <a:spLocks/>
          </p:cNvSpPr>
          <p:nvPr/>
        </p:nvSpPr>
        <p:spPr>
          <a:xfrm>
            <a:off x="10987518" y="6295014"/>
            <a:ext cx="76421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463939-5E93-40A3-BEC8-146BCD35AA99}" type="slidenum">
              <a:rPr lang="en-US" altLang="zh-TW" smtClean="0"/>
              <a:pPr/>
              <a:t>14</a:t>
            </a:fld>
            <a:endParaRPr lang="en-US" altLang="zh-TW" dirty="0"/>
          </a:p>
        </p:txBody>
      </p:sp>
    </p:spTree>
    <p:extLst>
      <p:ext uri="{BB962C8B-B14F-4D97-AF65-F5344CB8AC3E}">
        <p14:creationId xmlns:p14="http://schemas.microsoft.com/office/powerpoint/2010/main" val="1284764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841F4-63A8-484A-97DD-839BD8D6906F}"/>
              </a:ext>
            </a:extLst>
          </p:cNvPr>
          <p:cNvSpPr>
            <a:spLocks noGrp="1"/>
          </p:cNvSpPr>
          <p:nvPr>
            <p:ph type="title"/>
          </p:nvPr>
        </p:nvSpPr>
        <p:spPr>
          <a:xfrm>
            <a:off x="913774" y="388322"/>
            <a:ext cx="10364451" cy="885308"/>
          </a:xfrm>
        </p:spPr>
        <p:txBody>
          <a:bodyPr/>
          <a:lstStyle/>
          <a:p>
            <a:r>
              <a:rPr lang="en-GB" altLang="zh-CN" dirty="0"/>
              <a:t>Social comparison</a:t>
            </a:r>
            <a:endParaRPr lang="en-US" dirty="0"/>
          </a:p>
        </p:txBody>
      </p:sp>
      <p:sp>
        <p:nvSpPr>
          <p:cNvPr id="3" name="Content Placeholder 2">
            <a:extLst>
              <a:ext uri="{FF2B5EF4-FFF2-40B4-BE49-F238E27FC236}">
                <a16:creationId xmlns:a16="http://schemas.microsoft.com/office/drawing/2014/main" id="{C3057DA4-EBF4-A74D-B24F-56B57E9626C5}"/>
              </a:ext>
            </a:extLst>
          </p:cNvPr>
          <p:cNvSpPr>
            <a:spLocks noGrp="1"/>
          </p:cNvSpPr>
          <p:nvPr>
            <p:ph sz="quarter" idx="13"/>
          </p:nvPr>
        </p:nvSpPr>
        <p:spPr>
          <a:xfrm>
            <a:off x="1028021" y="1385784"/>
            <a:ext cx="10723712" cy="5083894"/>
          </a:xfrm>
        </p:spPr>
        <p:txBody>
          <a:bodyPr>
            <a:normAutofit lnSpcReduction="10000"/>
          </a:bodyPr>
          <a:lstStyle/>
          <a:p>
            <a:r>
              <a:rPr lang="en-US" altLang="zh-CN" sz="2200" dirty="0"/>
              <a:t>Upward comparison vs. downward comparison: </a:t>
            </a:r>
          </a:p>
          <a:p>
            <a:pPr lvl="1"/>
            <a:r>
              <a:rPr lang="en-US" sz="2200" dirty="0"/>
              <a:t>Wood, J. V. (1989). "Theory and Research Concerning Social Comparisons of Personal Attributes." </a:t>
            </a:r>
            <a:r>
              <a:rPr lang="en-US" sz="2200" i="1" u="sng" dirty="0"/>
              <a:t>Psychological Bulletin</a:t>
            </a:r>
            <a:r>
              <a:rPr lang="en-US" sz="2200" dirty="0"/>
              <a:t> 106(2): 231-248.</a:t>
            </a:r>
          </a:p>
          <a:p>
            <a:pPr lvl="1"/>
            <a:r>
              <a:rPr lang="en-US" sz="2200" dirty="0"/>
              <a:t>Downward/upward comparison: enhances/reduces self-esteem by comparing with others who are worse</a:t>
            </a:r>
            <a:r>
              <a:rPr lang="en-US" altLang="zh-CN" sz="2200" dirty="0"/>
              <a:t>/better</a:t>
            </a:r>
            <a:r>
              <a:rPr lang="en-US" sz="2200" dirty="0"/>
              <a:t> off. </a:t>
            </a:r>
          </a:p>
          <a:p>
            <a:pPr lvl="1"/>
            <a:r>
              <a:rPr lang="en-US" sz="2200" dirty="0"/>
              <a:t>Both processes are largely subjective, tinted with biased self-perceptions. </a:t>
            </a:r>
          </a:p>
          <a:p>
            <a:pPr lvl="1"/>
            <a:r>
              <a:rPr lang="en-US" sz="2200" dirty="0"/>
              <a:t>When social comparison is conducted via </a:t>
            </a:r>
            <a:r>
              <a:rPr lang="en-US" sz="2200" dirty="0">
                <a:solidFill>
                  <a:srgbClr val="FF0000"/>
                </a:solidFill>
              </a:rPr>
              <a:t>social media</a:t>
            </a:r>
            <a:r>
              <a:rPr lang="en-US" sz="2200" dirty="0"/>
              <a:t>, it is predominantly </a:t>
            </a:r>
            <a:r>
              <a:rPr lang="en-US" sz="2200" dirty="0">
                <a:solidFill>
                  <a:srgbClr val="FF0000"/>
                </a:solidFill>
              </a:rPr>
              <a:t>upwards</a:t>
            </a:r>
            <a:r>
              <a:rPr lang="en-US" sz="2200" dirty="0"/>
              <a:t> comparison. </a:t>
            </a:r>
          </a:p>
          <a:p>
            <a:pPr lvl="2"/>
            <a:r>
              <a:rPr lang="en-US" sz="2000" dirty="0" err="1"/>
              <a:t>Verduyn</a:t>
            </a:r>
            <a:r>
              <a:rPr lang="en-US" sz="2000" dirty="0"/>
              <a:t>, P., et al. (2017). "Do Social Network Sites Enhance or Undermine Subjective Well-Being? A Critical Review." </a:t>
            </a:r>
            <a:r>
              <a:rPr lang="en-US" sz="2000" i="1" u="sng" dirty="0"/>
              <a:t>Social Issues and Policy Review </a:t>
            </a:r>
            <a:r>
              <a:rPr lang="en-US" sz="2000" dirty="0"/>
              <a:t>11(1): 274-302.</a:t>
            </a:r>
          </a:p>
          <a:p>
            <a:pPr lvl="2"/>
            <a:r>
              <a:rPr lang="en-US" sz="2000" dirty="0"/>
              <a:t>Clark, J. L., et al. (2018). "Social Network Sites and Well-Being: The Role of Social Connection." </a:t>
            </a:r>
            <a:r>
              <a:rPr lang="en-US" sz="2000" i="1" u="sng" dirty="0"/>
              <a:t>Current Directions in Psychological Science</a:t>
            </a:r>
            <a:r>
              <a:rPr lang="en-US" sz="2000" dirty="0"/>
              <a:t> 27(1): 32-37.</a:t>
            </a:r>
            <a:endParaRPr lang="en-US" sz="2200" dirty="0"/>
          </a:p>
        </p:txBody>
      </p:sp>
      <p:sp>
        <p:nvSpPr>
          <p:cNvPr id="4" name="Slide Number Placeholder 5">
            <a:extLst>
              <a:ext uri="{FF2B5EF4-FFF2-40B4-BE49-F238E27FC236}">
                <a16:creationId xmlns:a16="http://schemas.microsoft.com/office/drawing/2014/main" id="{86284F5A-D3D5-1844-A692-835347EF9D3D}"/>
              </a:ext>
            </a:extLst>
          </p:cNvPr>
          <p:cNvSpPr txBox="1">
            <a:spLocks/>
          </p:cNvSpPr>
          <p:nvPr/>
        </p:nvSpPr>
        <p:spPr>
          <a:xfrm>
            <a:off x="10987518" y="6295014"/>
            <a:ext cx="76421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463939-5E93-40A3-BEC8-146BCD35AA99}" type="slidenum">
              <a:rPr lang="en-US" altLang="zh-TW" smtClean="0"/>
              <a:pPr/>
              <a:t>15</a:t>
            </a:fld>
            <a:endParaRPr lang="en-US" altLang="zh-TW" dirty="0"/>
          </a:p>
        </p:txBody>
      </p:sp>
    </p:spTree>
    <p:extLst>
      <p:ext uri="{BB962C8B-B14F-4D97-AF65-F5344CB8AC3E}">
        <p14:creationId xmlns:p14="http://schemas.microsoft.com/office/powerpoint/2010/main" val="1078190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841F4-63A8-484A-97DD-839BD8D6906F}"/>
              </a:ext>
            </a:extLst>
          </p:cNvPr>
          <p:cNvSpPr>
            <a:spLocks noGrp="1"/>
          </p:cNvSpPr>
          <p:nvPr>
            <p:ph type="title"/>
          </p:nvPr>
        </p:nvSpPr>
        <p:spPr>
          <a:xfrm>
            <a:off x="913774" y="388322"/>
            <a:ext cx="10364451" cy="885308"/>
          </a:xfrm>
        </p:spPr>
        <p:txBody>
          <a:bodyPr/>
          <a:lstStyle/>
          <a:p>
            <a:r>
              <a:rPr lang="en-GB" altLang="zh-CN" dirty="0"/>
              <a:t>Social comparison</a:t>
            </a:r>
            <a:endParaRPr lang="en-US" dirty="0"/>
          </a:p>
        </p:txBody>
      </p:sp>
      <p:sp>
        <p:nvSpPr>
          <p:cNvPr id="3" name="Content Placeholder 2">
            <a:extLst>
              <a:ext uri="{FF2B5EF4-FFF2-40B4-BE49-F238E27FC236}">
                <a16:creationId xmlns:a16="http://schemas.microsoft.com/office/drawing/2014/main" id="{C3057DA4-EBF4-A74D-B24F-56B57E9626C5}"/>
              </a:ext>
            </a:extLst>
          </p:cNvPr>
          <p:cNvSpPr>
            <a:spLocks noGrp="1"/>
          </p:cNvSpPr>
          <p:nvPr>
            <p:ph sz="quarter" idx="13"/>
          </p:nvPr>
        </p:nvSpPr>
        <p:spPr>
          <a:xfrm>
            <a:off x="1028021" y="1385784"/>
            <a:ext cx="10565265" cy="5083894"/>
          </a:xfrm>
        </p:spPr>
        <p:txBody>
          <a:bodyPr>
            <a:noAutofit/>
          </a:bodyPr>
          <a:lstStyle/>
          <a:p>
            <a:r>
              <a:rPr lang="en-US" sz="2400" dirty="0"/>
              <a:t>How to measure social comparison?</a:t>
            </a:r>
          </a:p>
          <a:p>
            <a:r>
              <a:rPr lang="en-US" sz="2400" dirty="0"/>
              <a:t>Who to compare? What to compare?</a:t>
            </a:r>
          </a:p>
          <a:p>
            <a:pPr lvl="1"/>
            <a:r>
              <a:rPr lang="en-US" sz="2400" b="1" dirty="0">
                <a:solidFill>
                  <a:srgbClr val="FF0000"/>
                </a:solidFill>
              </a:rPr>
              <a:t>Income of neighbours</a:t>
            </a:r>
            <a:r>
              <a:rPr lang="en-US" sz="2400" dirty="0"/>
              <a:t>: Wang, D. G., et al. (2019). "Does exposure to richer and poorer neighborhoods influence wellbeing?" </a:t>
            </a:r>
            <a:r>
              <a:rPr lang="en-US" sz="2400" i="1" u="sng" dirty="0"/>
              <a:t>Cities</a:t>
            </a:r>
            <a:r>
              <a:rPr lang="en-US" sz="2400" dirty="0"/>
              <a:t> 95.</a:t>
            </a:r>
          </a:p>
          <a:p>
            <a:pPr lvl="1"/>
            <a:r>
              <a:rPr lang="en-US" sz="2400" b="1" dirty="0">
                <a:solidFill>
                  <a:srgbClr val="FF0000"/>
                </a:solidFill>
              </a:rPr>
              <a:t>Happiness of friends</a:t>
            </a:r>
            <a:r>
              <a:rPr lang="en-US" sz="2400" dirty="0"/>
              <a:t>: </a:t>
            </a:r>
            <a:r>
              <a:rPr lang="en-US" sz="2400" dirty="0" err="1"/>
              <a:t>Olivos</a:t>
            </a:r>
            <a:r>
              <a:rPr lang="en-US" sz="2400" dirty="0"/>
              <a:t>, F., et al. (2021). "Asymmetric Social Comparison and Life Satisfaction in Social Networks." </a:t>
            </a:r>
            <a:r>
              <a:rPr lang="en-US" sz="2400" i="1" u="sng" dirty="0"/>
              <a:t>Journal of Happiness Studies </a:t>
            </a:r>
            <a:r>
              <a:rPr lang="en-US" sz="2400" dirty="0"/>
              <a:t>22(1): 363-384.</a:t>
            </a:r>
          </a:p>
          <a:p>
            <a:pPr lvl="1"/>
            <a:r>
              <a:rPr lang="en-US" sz="2400" b="1" dirty="0">
                <a:solidFill>
                  <a:srgbClr val="FF0000"/>
                </a:solidFill>
              </a:rPr>
              <a:t>Access to transport</a:t>
            </a:r>
            <a:r>
              <a:rPr lang="en-US" sz="2400" dirty="0"/>
              <a:t>: </a:t>
            </a:r>
            <a:r>
              <a:rPr lang="en-GB" sz="2400" dirty="0"/>
              <a:t>van Wee, B. (2021). "Accessibility and mobility: Positional goods? A discussion paper." </a:t>
            </a:r>
            <a:r>
              <a:rPr lang="en-GB" sz="2400" i="1" u="sng" dirty="0"/>
              <a:t>Journal of Transport Geography</a:t>
            </a:r>
            <a:r>
              <a:rPr lang="en-GB" sz="2400" i="1" dirty="0"/>
              <a:t> </a:t>
            </a:r>
            <a:r>
              <a:rPr lang="en-GB" sz="2400" dirty="0"/>
              <a:t>92.</a:t>
            </a:r>
          </a:p>
        </p:txBody>
      </p:sp>
      <p:sp>
        <p:nvSpPr>
          <p:cNvPr id="4" name="Slide Number Placeholder 5">
            <a:extLst>
              <a:ext uri="{FF2B5EF4-FFF2-40B4-BE49-F238E27FC236}">
                <a16:creationId xmlns:a16="http://schemas.microsoft.com/office/drawing/2014/main" id="{86284F5A-D3D5-1844-A692-835347EF9D3D}"/>
              </a:ext>
            </a:extLst>
          </p:cNvPr>
          <p:cNvSpPr txBox="1">
            <a:spLocks/>
          </p:cNvSpPr>
          <p:nvPr/>
        </p:nvSpPr>
        <p:spPr>
          <a:xfrm>
            <a:off x="10987518" y="6295014"/>
            <a:ext cx="76421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463939-5E93-40A3-BEC8-146BCD35AA99}" type="slidenum">
              <a:rPr lang="en-US" altLang="zh-TW" smtClean="0"/>
              <a:pPr/>
              <a:t>16</a:t>
            </a:fld>
            <a:endParaRPr lang="en-US" altLang="zh-TW" dirty="0"/>
          </a:p>
        </p:txBody>
      </p:sp>
    </p:spTree>
    <p:extLst>
      <p:ext uri="{BB962C8B-B14F-4D97-AF65-F5344CB8AC3E}">
        <p14:creationId xmlns:p14="http://schemas.microsoft.com/office/powerpoint/2010/main" val="2868546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841F4-63A8-484A-97DD-839BD8D6906F}"/>
              </a:ext>
            </a:extLst>
          </p:cNvPr>
          <p:cNvSpPr>
            <a:spLocks noGrp="1"/>
          </p:cNvSpPr>
          <p:nvPr>
            <p:ph type="title"/>
          </p:nvPr>
        </p:nvSpPr>
        <p:spPr>
          <a:xfrm>
            <a:off x="913774" y="388322"/>
            <a:ext cx="10364451" cy="885308"/>
          </a:xfrm>
        </p:spPr>
        <p:txBody>
          <a:bodyPr/>
          <a:lstStyle/>
          <a:p>
            <a:r>
              <a:rPr lang="en-GB" altLang="zh-CN" dirty="0"/>
              <a:t>Social comparison</a:t>
            </a:r>
            <a:endParaRPr lang="en-US" dirty="0"/>
          </a:p>
        </p:txBody>
      </p:sp>
      <p:sp>
        <p:nvSpPr>
          <p:cNvPr id="3" name="Content Placeholder 2">
            <a:extLst>
              <a:ext uri="{FF2B5EF4-FFF2-40B4-BE49-F238E27FC236}">
                <a16:creationId xmlns:a16="http://schemas.microsoft.com/office/drawing/2014/main" id="{C3057DA4-EBF4-A74D-B24F-56B57E9626C5}"/>
              </a:ext>
            </a:extLst>
          </p:cNvPr>
          <p:cNvSpPr>
            <a:spLocks noGrp="1"/>
          </p:cNvSpPr>
          <p:nvPr>
            <p:ph sz="quarter" idx="13"/>
          </p:nvPr>
        </p:nvSpPr>
        <p:spPr>
          <a:xfrm>
            <a:off x="1028021" y="1385784"/>
            <a:ext cx="10565265" cy="5083894"/>
          </a:xfrm>
        </p:spPr>
        <p:txBody>
          <a:bodyPr>
            <a:noAutofit/>
          </a:bodyPr>
          <a:lstStyle/>
          <a:p>
            <a:r>
              <a:rPr lang="en-US" sz="2600" dirty="0" err="1"/>
              <a:t>Olivos</a:t>
            </a:r>
            <a:r>
              <a:rPr lang="en-US" sz="2600" dirty="0"/>
              <a:t>, F., et al. (2021). "Asymmetric Social Comparison and Life Satisfaction in Social Networks." </a:t>
            </a:r>
            <a:r>
              <a:rPr lang="en-US" sz="2600" i="1" u="sng" dirty="0"/>
              <a:t>Journal of Happiness Studies</a:t>
            </a:r>
            <a:r>
              <a:rPr lang="en-US" sz="2600" dirty="0"/>
              <a:t> 22(1): 363-384.</a:t>
            </a:r>
          </a:p>
          <a:p>
            <a:pPr lvl="1"/>
            <a:r>
              <a:rPr lang="en-GB" sz="2200" dirty="0"/>
              <a:t>2267 Chileans over the age of 18 who were interviewed face- to-face between November 2014 and January 2015. The final sample size is 1596 </a:t>
            </a:r>
          </a:p>
          <a:p>
            <a:pPr lvl="1"/>
            <a:r>
              <a:rPr lang="en-GB" sz="2200" dirty="0"/>
              <a:t>Life satisfaction is a summation of scores in five questions, including satisfaction with health, friendship, family and work</a:t>
            </a:r>
          </a:p>
          <a:p>
            <a:pPr lvl="1"/>
            <a:r>
              <a:rPr lang="en-GB" sz="2200" dirty="0"/>
              <a:t>The positive effect of downward comparison and the negative effect of upward comparison are confirmed. </a:t>
            </a:r>
          </a:p>
          <a:p>
            <a:pPr lvl="1"/>
            <a:r>
              <a:rPr lang="en-GB" sz="2200" dirty="0"/>
              <a:t>Upward comparison seems to be more substantial than downward comparison. </a:t>
            </a:r>
          </a:p>
        </p:txBody>
      </p:sp>
      <p:sp>
        <p:nvSpPr>
          <p:cNvPr id="4" name="Slide Number Placeholder 5">
            <a:extLst>
              <a:ext uri="{FF2B5EF4-FFF2-40B4-BE49-F238E27FC236}">
                <a16:creationId xmlns:a16="http://schemas.microsoft.com/office/drawing/2014/main" id="{86284F5A-D3D5-1844-A692-835347EF9D3D}"/>
              </a:ext>
            </a:extLst>
          </p:cNvPr>
          <p:cNvSpPr txBox="1">
            <a:spLocks/>
          </p:cNvSpPr>
          <p:nvPr/>
        </p:nvSpPr>
        <p:spPr>
          <a:xfrm>
            <a:off x="10987518" y="6295014"/>
            <a:ext cx="76421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463939-5E93-40A3-BEC8-146BCD35AA99}" type="slidenum">
              <a:rPr lang="en-US" altLang="zh-TW" smtClean="0"/>
              <a:pPr/>
              <a:t>17</a:t>
            </a:fld>
            <a:endParaRPr lang="en-US" altLang="zh-TW" dirty="0"/>
          </a:p>
        </p:txBody>
      </p:sp>
    </p:spTree>
    <p:extLst>
      <p:ext uri="{BB962C8B-B14F-4D97-AF65-F5344CB8AC3E}">
        <p14:creationId xmlns:p14="http://schemas.microsoft.com/office/powerpoint/2010/main" val="1156919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841F4-63A8-484A-97DD-839BD8D6906F}"/>
              </a:ext>
            </a:extLst>
          </p:cNvPr>
          <p:cNvSpPr>
            <a:spLocks noGrp="1"/>
          </p:cNvSpPr>
          <p:nvPr>
            <p:ph type="title"/>
          </p:nvPr>
        </p:nvSpPr>
        <p:spPr>
          <a:xfrm>
            <a:off x="913774" y="388322"/>
            <a:ext cx="10364451" cy="885308"/>
          </a:xfrm>
        </p:spPr>
        <p:txBody>
          <a:bodyPr/>
          <a:lstStyle/>
          <a:p>
            <a:r>
              <a:rPr lang="en-GB" altLang="zh-CN" dirty="0"/>
              <a:t>Social comparison</a:t>
            </a:r>
            <a:endParaRPr lang="en-US" dirty="0"/>
          </a:p>
        </p:txBody>
      </p:sp>
      <p:sp>
        <p:nvSpPr>
          <p:cNvPr id="3" name="Content Placeholder 2">
            <a:extLst>
              <a:ext uri="{FF2B5EF4-FFF2-40B4-BE49-F238E27FC236}">
                <a16:creationId xmlns:a16="http://schemas.microsoft.com/office/drawing/2014/main" id="{C3057DA4-EBF4-A74D-B24F-56B57E9626C5}"/>
              </a:ext>
            </a:extLst>
          </p:cNvPr>
          <p:cNvSpPr>
            <a:spLocks noGrp="1"/>
          </p:cNvSpPr>
          <p:nvPr>
            <p:ph sz="quarter" idx="13"/>
          </p:nvPr>
        </p:nvSpPr>
        <p:spPr>
          <a:xfrm>
            <a:off x="1006250" y="1113641"/>
            <a:ext cx="10565265" cy="3610759"/>
          </a:xfrm>
        </p:spPr>
        <p:txBody>
          <a:bodyPr>
            <a:noAutofit/>
          </a:bodyPr>
          <a:lstStyle/>
          <a:p>
            <a:r>
              <a:rPr lang="en-US" dirty="0" err="1"/>
              <a:t>Olivos</a:t>
            </a:r>
            <a:r>
              <a:rPr lang="en-US" dirty="0"/>
              <a:t>, F., et al. (2021). "Asymmetric Social Comparison and Life Satisfaction in Social Networks." </a:t>
            </a:r>
            <a:r>
              <a:rPr lang="en-US" i="1" u="sng" dirty="0"/>
              <a:t>Journal of Happiness Studies</a:t>
            </a:r>
            <a:r>
              <a:rPr lang="en-US" dirty="0"/>
              <a:t> 22(1): 363-384.</a:t>
            </a:r>
          </a:p>
          <a:p>
            <a:pPr lvl="1"/>
            <a:r>
              <a:rPr lang="en-GB" sz="2200" dirty="0"/>
              <a:t>Measurement of social comparison</a:t>
            </a:r>
          </a:p>
          <a:p>
            <a:pPr lvl="2"/>
            <a:r>
              <a:rPr lang="en-GB" sz="2000" dirty="0"/>
              <a:t>List up to five persons (comparison targets) you had spoken to most during the previous 6 months</a:t>
            </a:r>
          </a:p>
          <a:p>
            <a:pPr lvl="2"/>
            <a:r>
              <a:rPr lang="en-GB" sz="2000" dirty="0"/>
              <a:t>Nine questions about the comparison targets, including age, education, and gender</a:t>
            </a:r>
          </a:p>
          <a:p>
            <a:pPr lvl="2"/>
            <a:r>
              <a:rPr lang="en-GB" sz="2000" dirty="0"/>
              <a:t>One question about comparison target’s life satisfaction: “Overall, how happy do you think [name] is?”. Answers range from 1 (very happy) to 4 (nothing happy)</a:t>
            </a:r>
          </a:p>
          <a:p>
            <a:pPr lvl="2"/>
            <a:r>
              <a:rPr lang="en-GB" sz="2000" dirty="0"/>
              <a:t>The average of the five comparison targets’ happiness scores is calculated. </a:t>
            </a:r>
          </a:p>
          <a:p>
            <a:pPr lvl="2"/>
            <a:r>
              <a:rPr lang="en-GB" sz="2000" dirty="0"/>
              <a:t>Define downward/upward comparison as follows.</a:t>
            </a:r>
          </a:p>
        </p:txBody>
      </p:sp>
      <p:sp>
        <p:nvSpPr>
          <p:cNvPr id="4" name="Slide Number Placeholder 5">
            <a:extLst>
              <a:ext uri="{FF2B5EF4-FFF2-40B4-BE49-F238E27FC236}">
                <a16:creationId xmlns:a16="http://schemas.microsoft.com/office/drawing/2014/main" id="{86284F5A-D3D5-1844-A692-835347EF9D3D}"/>
              </a:ext>
            </a:extLst>
          </p:cNvPr>
          <p:cNvSpPr txBox="1">
            <a:spLocks/>
          </p:cNvSpPr>
          <p:nvPr/>
        </p:nvSpPr>
        <p:spPr>
          <a:xfrm>
            <a:off x="10987518" y="6295014"/>
            <a:ext cx="76421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463939-5E93-40A3-BEC8-146BCD35AA99}" type="slidenum">
              <a:rPr lang="en-US" altLang="zh-TW" smtClean="0"/>
              <a:pPr/>
              <a:t>18</a:t>
            </a:fld>
            <a:endParaRPr lang="en-US" altLang="zh-TW" dirty="0"/>
          </a:p>
        </p:txBody>
      </p:sp>
      <p:pic>
        <p:nvPicPr>
          <p:cNvPr id="6" name="Picture 5">
            <a:extLst>
              <a:ext uri="{FF2B5EF4-FFF2-40B4-BE49-F238E27FC236}">
                <a16:creationId xmlns:a16="http://schemas.microsoft.com/office/drawing/2014/main" id="{1B8CFC1B-795D-E34F-9E57-AEBFECA506FC}"/>
              </a:ext>
            </a:extLst>
          </p:cNvPr>
          <p:cNvPicPr>
            <a:picLocks noChangeAspect="1"/>
          </p:cNvPicPr>
          <p:nvPr/>
        </p:nvPicPr>
        <p:blipFill>
          <a:blip r:embed="rId3"/>
          <a:stretch>
            <a:fillRect/>
          </a:stretch>
        </p:blipFill>
        <p:spPr>
          <a:xfrm>
            <a:off x="2228850" y="5449719"/>
            <a:ext cx="3427625" cy="845295"/>
          </a:xfrm>
          <a:prstGeom prst="rect">
            <a:avLst/>
          </a:prstGeom>
        </p:spPr>
      </p:pic>
      <p:pic>
        <p:nvPicPr>
          <p:cNvPr id="7" name="Picture 6">
            <a:extLst>
              <a:ext uri="{FF2B5EF4-FFF2-40B4-BE49-F238E27FC236}">
                <a16:creationId xmlns:a16="http://schemas.microsoft.com/office/drawing/2014/main" id="{05C526C8-0F9C-8841-922C-1C30E8678FCB}"/>
              </a:ext>
            </a:extLst>
          </p:cNvPr>
          <p:cNvPicPr>
            <a:picLocks noChangeAspect="1"/>
          </p:cNvPicPr>
          <p:nvPr/>
        </p:nvPicPr>
        <p:blipFill>
          <a:blip r:embed="rId4"/>
          <a:stretch>
            <a:fillRect/>
          </a:stretch>
        </p:blipFill>
        <p:spPr>
          <a:xfrm>
            <a:off x="5867399" y="5428610"/>
            <a:ext cx="3145064" cy="887511"/>
          </a:xfrm>
          <a:prstGeom prst="rect">
            <a:avLst/>
          </a:prstGeom>
        </p:spPr>
      </p:pic>
    </p:spTree>
    <p:extLst>
      <p:ext uri="{BB962C8B-B14F-4D97-AF65-F5344CB8AC3E}">
        <p14:creationId xmlns:p14="http://schemas.microsoft.com/office/powerpoint/2010/main" val="3742391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841F4-63A8-484A-97DD-839BD8D6906F}"/>
              </a:ext>
            </a:extLst>
          </p:cNvPr>
          <p:cNvSpPr>
            <a:spLocks noGrp="1"/>
          </p:cNvSpPr>
          <p:nvPr>
            <p:ph type="title"/>
          </p:nvPr>
        </p:nvSpPr>
        <p:spPr>
          <a:xfrm>
            <a:off x="913774" y="388322"/>
            <a:ext cx="10364451" cy="885308"/>
          </a:xfrm>
        </p:spPr>
        <p:txBody>
          <a:bodyPr/>
          <a:lstStyle/>
          <a:p>
            <a:r>
              <a:rPr lang="en-GB" altLang="zh-CN" dirty="0"/>
              <a:t>Social comparison</a:t>
            </a:r>
            <a:endParaRPr lang="en-US" dirty="0"/>
          </a:p>
        </p:txBody>
      </p:sp>
      <p:sp>
        <p:nvSpPr>
          <p:cNvPr id="3" name="Content Placeholder 2">
            <a:extLst>
              <a:ext uri="{FF2B5EF4-FFF2-40B4-BE49-F238E27FC236}">
                <a16:creationId xmlns:a16="http://schemas.microsoft.com/office/drawing/2014/main" id="{C3057DA4-EBF4-A74D-B24F-56B57E9626C5}"/>
              </a:ext>
            </a:extLst>
          </p:cNvPr>
          <p:cNvSpPr>
            <a:spLocks noGrp="1"/>
          </p:cNvSpPr>
          <p:nvPr>
            <p:ph sz="quarter" idx="13"/>
          </p:nvPr>
        </p:nvSpPr>
        <p:spPr>
          <a:xfrm>
            <a:off x="1006250" y="1113641"/>
            <a:ext cx="10565265" cy="5181373"/>
          </a:xfrm>
        </p:spPr>
        <p:txBody>
          <a:bodyPr>
            <a:noAutofit/>
          </a:bodyPr>
          <a:lstStyle/>
          <a:p>
            <a:r>
              <a:rPr lang="en-US" sz="2400" dirty="0" err="1"/>
              <a:t>Olivos</a:t>
            </a:r>
            <a:r>
              <a:rPr lang="en-US" sz="2400" dirty="0"/>
              <a:t>, F., et al. (2021). "Asymmetric Social Comparison and Life Satisfaction in Social Networks." </a:t>
            </a:r>
            <a:r>
              <a:rPr lang="en-US" sz="2400" i="1" u="sng" dirty="0"/>
              <a:t>Journal of Happiness Studies</a:t>
            </a:r>
            <a:r>
              <a:rPr lang="en-US" sz="2400" dirty="0"/>
              <a:t> 22(1): 363-384.</a:t>
            </a:r>
          </a:p>
          <a:p>
            <a:pPr lvl="1"/>
            <a:r>
              <a:rPr lang="en-GB" sz="2200" dirty="0"/>
              <a:t>Measurement of reciprocity</a:t>
            </a:r>
          </a:p>
          <a:p>
            <a:pPr lvl="2"/>
            <a:r>
              <a:rPr lang="en-GB" sz="2000" dirty="0"/>
              <a:t>List up to five persons (comparison targets) they had spoken to most during the previous 6 months</a:t>
            </a:r>
          </a:p>
          <a:p>
            <a:pPr lvl="2"/>
            <a:r>
              <a:rPr lang="en-GB" sz="2000" dirty="0"/>
              <a:t>“If [name] would have a problem, how much would you be willing to support them?”. Answers range from 1 (very willing) to 4 (unwilling). </a:t>
            </a:r>
          </a:p>
          <a:p>
            <a:pPr lvl="2"/>
            <a:r>
              <a:rPr lang="en-GB" sz="2000" dirty="0"/>
              <a:t>“If you have a problem, could you count on [name] to solve it?”. Answers range from 1 (Yes, of course) to 3 (I don’t think so).</a:t>
            </a:r>
          </a:p>
          <a:p>
            <a:pPr lvl="2"/>
            <a:r>
              <a:rPr lang="en-GB" sz="2000" i="1" dirty="0" err="1"/>
              <a:t>Rec</a:t>
            </a:r>
            <a:r>
              <a:rPr lang="en-GB" sz="2000" i="1" baseline="-25000" dirty="0" err="1"/>
              <a:t>i</a:t>
            </a:r>
            <a:r>
              <a:rPr lang="en-GB" sz="2000" dirty="0"/>
              <a:t> = 1 if answer to both question is 1 (i.e., complete reciprocal exchange) for all five comparison targets</a:t>
            </a:r>
          </a:p>
        </p:txBody>
      </p:sp>
      <p:sp>
        <p:nvSpPr>
          <p:cNvPr id="4" name="Slide Number Placeholder 5">
            <a:extLst>
              <a:ext uri="{FF2B5EF4-FFF2-40B4-BE49-F238E27FC236}">
                <a16:creationId xmlns:a16="http://schemas.microsoft.com/office/drawing/2014/main" id="{86284F5A-D3D5-1844-A692-835347EF9D3D}"/>
              </a:ext>
            </a:extLst>
          </p:cNvPr>
          <p:cNvSpPr txBox="1">
            <a:spLocks/>
          </p:cNvSpPr>
          <p:nvPr/>
        </p:nvSpPr>
        <p:spPr>
          <a:xfrm>
            <a:off x="10987518" y="6295014"/>
            <a:ext cx="76421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463939-5E93-40A3-BEC8-146BCD35AA99}" type="slidenum">
              <a:rPr lang="en-US" altLang="zh-TW" smtClean="0"/>
              <a:pPr/>
              <a:t>19</a:t>
            </a:fld>
            <a:endParaRPr lang="en-US" altLang="zh-TW" dirty="0"/>
          </a:p>
        </p:txBody>
      </p:sp>
    </p:spTree>
    <p:extLst>
      <p:ext uri="{BB962C8B-B14F-4D97-AF65-F5344CB8AC3E}">
        <p14:creationId xmlns:p14="http://schemas.microsoft.com/office/powerpoint/2010/main" val="1129732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B119B-51F4-D741-978F-67FE54F335FD}"/>
              </a:ext>
            </a:extLst>
          </p:cNvPr>
          <p:cNvSpPr>
            <a:spLocks noGrp="1"/>
          </p:cNvSpPr>
          <p:nvPr>
            <p:ph type="title"/>
          </p:nvPr>
        </p:nvSpPr>
        <p:spPr>
          <a:xfrm>
            <a:off x="913774" y="717220"/>
            <a:ext cx="10364451" cy="813408"/>
          </a:xfrm>
        </p:spPr>
        <p:txBody>
          <a:bodyPr/>
          <a:lstStyle/>
          <a:p>
            <a:r>
              <a:rPr lang="en-US" altLang="zh-CN" dirty="0"/>
              <a:t>Social</a:t>
            </a:r>
            <a:r>
              <a:rPr lang="zh-CN" altLang="en-US" dirty="0"/>
              <a:t> </a:t>
            </a:r>
            <a:r>
              <a:rPr lang="en-US" altLang="zh-CN" dirty="0"/>
              <a:t>Preference</a:t>
            </a:r>
            <a:endParaRPr lang="en-US" dirty="0"/>
          </a:p>
        </p:txBody>
      </p:sp>
      <p:sp>
        <p:nvSpPr>
          <p:cNvPr id="3" name="Content Placeholder 2">
            <a:extLst>
              <a:ext uri="{FF2B5EF4-FFF2-40B4-BE49-F238E27FC236}">
                <a16:creationId xmlns:a16="http://schemas.microsoft.com/office/drawing/2014/main" id="{19A44278-4BC7-9140-B2A6-EF6A3FA9A321}"/>
              </a:ext>
            </a:extLst>
          </p:cNvPr>
          <p:cNvSpPr>
            <a:spLocks noGrp="1"/>
          </p:cNvSpPr>
          <p:nvPr>
            <p:ph sz="quarter" idx="13"/>
          </p:nvPr>
        </p:nvSpPr>
        <p:spPr>
          <a:xfrm>
            <a:off x="675234" y="1530627"/>
            <a:ext cx="11092695" cy="4936434"/>
          </a:xfrm>
        </p:spPr>
        <p:txBody>
          <a:bodyPr>
            <a:normAutofit/>
          </a:bodyPr>
          <a:lstStyle/>
          <a:p>
            <a:pPr marL="342900" indent="-342900">
              <a:lnSpc>
                <a:spcPct val="150000"/>
              </a:lnSpc>
              <a:buSzPct val="11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latin typeface="Cambria" pitchFamily="18" charset="0"/>
                <a:ea typeface="DejaVu Sans" charset="0"/>
                <a:cs typeface="DejaVu Sans" charset="0"/>
              </a:rPr>
              <a:t>Social preference refers to the tendency of individuals to prioritize and make decisions based on the interests and well-being of others in their social environment.</a:t>
            </a:r>
          </a:p>
          <a:p>
            <a:pPr marL="342900" indent="-342900">
              <a:lnSpc>
                <a:spcPct val="150000"/>
              </a:lnSpc>
              <a:buSzPct val="11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t>Examples: </a:t>
            </a:r>
          </a:p>
          <a:p>
            <a:pPr marL="800100" lvl="1" indent="-342900">
              <a:lnSpc>
                <a:spcPct val="150000"/>
              </a:lnSpc>
              <a:buSzPct val="11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t>Prosocial Behavior: Social preference fosters prosocial behavior, such as helping, comforting, or cooperating with others, driven by genuine concern for their welfare.</a:t>
            </a:r>
          </a:p>
          <a:p>
            <a:pPr marL="800100" lvl="1" indent="-342900">
              <a:lnSpc>
                <a:spcPct val="150000"/>
              </a:lnSpc>
              <a:buSzPct val="11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t>Altruism: Socially preferential people display altruistic acts, performing selfless deeds to benefit others without expecting anything in return.</a:t>
            </a:r>
          </a:p>
          <a:p>
            <a:pPr marL="800100" lvl="1" indent="-342900">
              <a:lnSpc>
                <a:spcPct val="150000"/>
              </a:lnSpc>
              <a:buSzPct val="11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t>Sharing Resources: People with social preference willingly share their resources, such as food, money, or time, with others in need, even if it means sacrificing some of their own well-being.</a:t>
            </a:r>
          </a:p>
          <a:p>
            <a:pPr marL="800100" lvl="1" indent="-342900">
              <a:lnSpc>
                <a:spcPct val="150000"/>
              </a:lnSpc>
              <a:buSzPct val="11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zh-CN" dirty="0"/>
              <a:t>…</a:t>
            </a:r>
            <a:r>
              <a:rPr lang="zh-CN" altLang="en-US" dirty="0"/>
              <a:t> </a:t>
            </a:r>
            <a:r>
              <a:rPr lang="en-US" altLang="zh-CN" dirty="0"/>
              <a:t>…</a:t>
            </a:r>
            <a:endParaRPr lang="en-US" dirty="0"/>
          </a:p>
        </p:txBody>
      </p:sp>
      <p:sp>
        <p:nvSpPr>
          <p:cNvPr id="4" name="Slide Number Placeholder 3">
            <a:extLst>
              <a:ext uri="{FF2B5EF4-FFF2-40B4-BE49-F238E27FC236}">
                <a16:creationId xmlns:a16="http://schemas.microsoft.com/office/drawing/2014/main" id="{AA15DA2B-054B-342D-D8E0-32D00B2E251F}"/>
              </a:ext>
            </a:extLst>
          </p:cNvPr>
          <p:cNvSpPr>
            <a:spLocks noGrp="1"/>
          </p:cNvSpPr>
          <p:nvPr>
            <p:ph type="sldNum" sz="quarter" idx="12"/>
          </p:nvPr>
        </p:nvSpPr>
        <p:spPr/>
        <p:txBody>
          <a:bodyPr/>
          <a:lstStyle/>
          <a:p>
            <a:fld id="{4854181D-6920-4594-9A5D-6CE56DC9F8B2}" type="slidenum">
              <a:rPr lang="en-US" smtClean="0"/>
              <a:pPr/>
              <a:t>2</a:t>
            </a:fld>
            <a:endParaRPr lang="en-US" b="1"/>
          </a:p>
        </p:txBody>
      </p:sp>
    </p:spTree>
    <p:extLst>
      <p:ext uri="{BB962C8B-B14F-4D97-AF65-F5344CB8AC3E}">
        <p14:creationId xmlns:p14="http://schemas.microsoft.com/office/powerpoint/2010/main" val="91818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841F4-63A8-484A-97DD-839BD8D6906F}"/>
              </a:ext>
            </a:extLst>
          </p:cNvPr>
          <p:cNvSpPr>
            <a:spLocks noGrp="1"/>
          </p:cNvSpPr>
          <p:nvPr>
            <p:ph type="title"/>
          </p:nvPr>
        </p:nvSpPr>
        <p:spPr>
          <a:xfrm>
            <a:off x="913773" y="17748"/>
            <a:ext cx="10364451" cy="885308"/>
          </a:xfrm>
        </p:spPr>
        <p:txBody>
          <a:bodyPr/>
          <a:lstStyle/>
          <a:p>
            <a:r>
              <a:rPr lang="en-GB" altLang="zh-CN" dirty="0"/>
              <a:t>Social comparison</a:t>
            </a:r>
            <a:endParaRPr lang="en-US" dirty="0"/>
          </a:p>
        </p:txBody>
      </p:sp>
      <p:sp>
        <p:nvSpPr>
          <p:cNvPr id="3" name="Content Placeholder 2">
            <a:extLst>
              <a:ext uri="{FF2B5EF4-FFF2-40B4-BE49-F238E27FC236}">
                <a16:creationId xmlns:a16="http://schemas.microsoft.com/office/drawing/2014/main" id="{C3057DA4-EBF4-A74D-B24F-56B57E9626C5}"/>
              </a:ext>
            </a:extLst>
          </p:cNvPr>
          <p:cNvSpPr>
            <a:spLocks noGrp="1"/>
          </p:cNvSpPr>
          <p:nvPr>
            <p:ph sz="quarter" idx="13"/>
          </p:nvPr>
        </p:nvSpPr>
        <p:spPr>
          <a:xfrm>
            <a:off x="1006250" y="789214"/>
            <a:ext cx="10565265" cy="762001"/>
          </a:xfrm>
        </p:spPr>
        <p:txBody>
          <a:bodyPr>
            <a:noAutofit/>
          </a:bodyPr>
          <a:lstStyle/>
          <a:p>
            <a:r>
              <a:rPr lang="en-US" dirty="0" err="1"/>
              <a:t>Olivos</a:t>
            </a:r>
            <a:r>
              <a:rPr lang="en-US" dirty="0"/>
              <a:t>, F., et al. (2021). "Asymmetric Social Comparison and Life Satisfaction in Social Networks." </a:t>
            </a:r>
            <a:r>
              <a:rPr lang="en-US" i="1" u="sng" dirty="0"/>
              <a:t>Journal of Happiness Studies</a:t>
            </a:r>
            <a:r>
              <a:rPr lang="en-US" dirty="0"/>
              <a:t> 22(1): 363-384.</a:t>
            </a:r>
            <a:endParaRPr lang="en-GB" dirty="0"/>
          </a:p>
        </p:txBody>
      </p:sp>
      <p:sp>
        <p:nvSpPr>
          <p:cNvPr id="4" name="Slide Number Placeholder 5">
            <a:extLst>
              <a:ext uri="{FF2B5EF4-FFF2-40B4-BE49-F238E27FC236}">
                <a16:creationId xmlns:a16="http://schemas.microsoft.com/office/drawing/2014/main" id="{86284F5A-D3D5-1844-A692-835347EF9D3D}"/>
              </a:ext>
            </a:extLst>
          </p:cNvPr>
          <p:cNvSpPr txBox="1">
            <a:spLocks/>
          </p:cNvSpPr>
          <p:nvPr/>
        </p:nvSpPr>
        <p:spPr>
          <a:xfrm>
            <a:off x="10987518" y="6295014"/>
            <a:ext cx="76421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463939-5E93-40A3-BEC8-146BCD35AA99}" type="slidenum">
              <a:rPr lang="en-US" altLang="zh-TW" smtClean="0"/>
              <a:pPr/>
              <a:t>20</a:t>
            </a:fld>
            <a:endParaRPr lang="en-US" altLang="zh-TW" dirty="0"/>
          </a:p>
        </p:txBody>
      </p:sp>
      <p:pic>
        <p:nvPicPr>
          <p:cNvPr id="5" name="Picture 4">
            <a:extLst>
              <a:ext uri="{FF2B5EF4-FFF2-40B4-BE49-F238E27FC236}">
                <a16:creationId xmlns:a16="http://schemas.microsoft.com/office/drawing/2014/main" id="{5299EA21-12B0-3B48-A3E6-D4C5B3349E87}"/>
              </a:ext>
            </a:extLst>
          </p:cNvPr>
          <p:cNvPicPr>
            <a:picLocks noChangeAspect="1"/>
          </p:cNvPicPr>
          <p:nvPr/>
        </p:nvPicPr>
        <p:blipFill>
          <a:blip r:embed="rId3"/>
          <a:stretch>
            <a:fillRect/>
          </a:stretch>
        </p:blipFill>
        <p:spPr>
          <a:xfrm>
            <a:off x="3454104" y="1551215"/>
            <a:ext cx="4633982" cy="456550"/>
          </a:xfrm>
          <a:prstGeom prst="rect">
            <a:avLst/>
          </a:prstGeom>
        </p:spPr>
      </p:pic>
      <p:pic>
        <p:nvPicPr>
          <p:cNvPr id="6" name="Picture 5">
            <a:extLst>
              <a:ext uri="{FF2B5EF4-FFF2-40B4-BE49-F238E27FC236}">
                <a16:creationId xmlns:a16="http://schemas.microsoft.com/office/drawing/2014/main" id="{38C70321-778E-E441-ABD5-0B9CEB081DC6}"/>
              </a:ext>
            </a:extLst>
          </p:cNvPr>
          <p:cNvPicPr>
            <a:picLocks noChangeAspect="1"/>
          </p:cNvPicPr>
          <p:nvPr/>
        </p:nvPicPr>
        <p:blipFill>
          <a:blip r:embed="rId4"/>
          <a:stretch>
            <a:fillRect/>
          </a:stretch>
        </p:blipFill>
        <p:spPr>
          <a:xfrm>
            <a:off x="1764707" y="2021722"/>
            <a:ext cx="8337235" cy="4861236"/>
          </a:xfrm>
          <a:prstGeom prst="rect">
            <a:avLst/>
          </a:prstGeom>
        </p:spPr>
      </p:pic>
    </p:spTree>
    <p:extLst>
      <p:ext uri="{BB962C8B-B14F-4D97-AF65-F5344CB8AC3E}">
        <p14:creationId xmlns:p14="http://schemas.microsoft.com/office/powerpoint/2010/main" val="2122616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841F4-63A8-484A-97DD-839BD8D6906F}"/>
              </a:ext>
            </a:extLst>
          </p:cNvPr>
          <p:cNvSpPr>
            <a:spLocks noGrp="1"/>
          </p:cNvSpPr>
          <p:nvPr>
            <p:ph type="title"/>
          </p:nvPr>
        </p:nvSpPr>
        <p:spPr>
          <a:xfrm>
            <a:off x="913774" y="388322"/>
            <a:ext cx="10364451" cy="885308"/>
          </a:xfrm>
        </p:spPr>
        <p:txBody>
          <a:bodyPr/>
          <a:lstStyle/>
          <a:p>
            <a:r>
              <a:rPr lang="en-US" altLang="zh-CN" dirty="0"/>
              <a:t>The</a:t>
            </a:r>
            <a:r>
              <a:rPr lang="zh-CN" altLang="en-US" dirty="0"/>
              <a:t> </a:t>
            </a:r>
            <a:r>
              <a:rPr lang="en-US" altLang="zh-CN" dirty="0"/>
              <a:t>happiness</a:t>
            </a:r>
            <a:r>
              <a:rPr lang="zh-CN" altLang="en-US" dirty="0"/>
              <a:t> </a:t>
            </a:r>
            <a:r>
              <a:rPr lang="en-US" altLang="zh-CN" dirty="0"/>
              <a:t>literature</a:t>
            </a:r>
            <a:endParaRPr lang="en-US" dirty="0"/>
          </a:p>
        </p:txBody>
      </p:sp>
      <p:sp>
        <p:nvSpPr>
          <p:cNvPr id="3" name="Content Placeholder 2">
            <a:extLst>
              <a:ext uri="{FF2B5EF4-FFF2-40B4-BE49-F238E27FC236}">
                <a16:creationId xmlns:a16="http://schemas.microsoft.com/office/drawing/2014/main" id="{C3057DA4-EBF4-A74D-B24F-56B57E9626C5}"/>
              </a:ext>
            </a:extLst>
          </p:cNvPr>
          <p:cNvSpPr>
            <a:spLocks noGrp="1"/>
          </p:cNvSpPr>
          <p:nvPr>
            <p:ph sz="quarter" idx="13"/>
          </p:nvPr>
        </p:nvSpPr>
        <p:spPr>
          <a:xfrm>
            <a:off x="1028021" y="1385784"/>
            <a:ext cx="10848293" cy="1520702"/>
          </a:xfrm>
        </p:spPr>
        <p:txBody>
          <a:bodyPr>
            <a:normAutofit/>
          </a:bodyPr>
          <a:lstStyle/>
          <a:p>
            <a:r>
              <a:rPr lang="en-US" altLang="zh-CN" sz="2200" dirty="0"/>
              <a:t>Despite significant increases in real income in western countries over fifty years, reported happiness levels have not risen correspondingly – the Easterlin Paradox. </a:t>
            </a:r>
          </a:p>
          <a:p>
            <a:r>
              <a:rPr lang="en-US" sz="2200" dirty="0"/>
              <a:t>Easterlin, R. A. (1973). "Does Money Buy Happiness?" </a:t>
            </a:r>
            <a:r>
              <a:rPr lang="en-US" sz="2200" i="1" u="sng" dirty="0"/>
              <a:t>Public Interest</a:t>
            </a:r>
            <a:r>
              <a:rPr lang="en-US" sz="2200" i="1" dirty="0"/>
              <a:t> </a:t>
            </a:r>
            <a:r>
              <a:rPr lang="en-US" sz="2200" dirty="0"/>
              <a:t>(30): 3-10.</a:t>
            </a:r>
          </a:p>
        </p:txBody>
      </p:sp>
      <p:sp>
        <p:nvSpPr>
          <p:cNvPr id="4" name="Slide Number Placeholder 5">
            <a:extLst>
              <a:ext uri="{FF2B5EF4-FFF2-40B4-BE49-F238E27FC236}">
                <a16:creationId xmlns:a16="http://schemas.microsoft.com/office/drawing/2014/main" id="{86284F5A-D3D5-1844-A692-835347EF9D3D}"/>
              </a:ext>
            </a:extLst>
          </p:cNvPr>
          <p:cNvSpPr txBox="1">
            <a:spLocks/>
          </p:cNvSpPr>
          <p:nvPr/>
        </p:nvSpPr>
        <p:spPr>
          <a:xfrm>
            <a:off x="10987518" y="6295014"/>
            <a:ext cx="76421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463939-5E93-40A3-BEC8-146BCD35AA99}" type="slidenum">
              <a:rPr lang="en-US" altLang="zh-TW" smtClean="0"/>
              <a:pPr/>
              <a:t>21</a:t>
            </a:fld>
            <a:endParaRPr lang="en-US" altLang="zh-TW" dirty="0"/>
          </a:p>
        </p:txBody>
      </p:sp>
      <p:pic>
        <p:nvPicPr>
          <p:cNvPr id="5" name="Picture 4">
            <a:extLst>
              <a:ext uri="{FF2B5EF4-FFF2-40B4-BE49-F238E27FC236}">
                <a16:creationId xmlns:a16="http://schemas.microsoft.com/office/drawing/2014/main" id="{471ACE72-69C6-6442-A08F-FE728115BD00}"/>
              </a:ext>
            </a:extLst>
          </p:cNvPr>
          <p:cNvPicPr>
            <a:picLocks noChangeAspect="1"/>
          </p:cNvPicPr>
          <p:nvPr/>
        </p:nvPicPr>
        <p:blipFill>
          <a:blip r:embed="rId3"/>
          <a:stretch>
            <a:fillRect/>
          </a:stretch>
        </p:blipFill>
        <p:spPr>
          <a:xfrm>
            <a:off x="568855" y="3004455"/>
            <a:ext cx="5594898" cy="3655683"/>
          </a:xfrm>
          <a:prstGeom prst="rect">
            <a:avLst/>
          </a:prstGeom>
        </p:spPr>
      </p:pic>
      <p:pic>
        <p:nvPicPr>
          <p:cNvPr id="6" name="Picture 5">
            <a:extLst>
              <a:ext uri="{FF2B5EF4-FFF2-40B4-BE49-F238E27FC236}">
                <a16:creationId xmlns:a16="http://schemas.microsoft.com/office/drawing/2014/main" id="{7286FF8F-DF75-2546-94E7-7AF7A3C2BF86}"/>
              </a:ext>
            </a:extLst>
          </p:cNvPr>
          <p:cNvPicPr>
            <a:picLocks noChangeAspect="1"/>
          </p:cNvPicPr>
          <p:nvPr/>
        </p:nvPicPr>
        <p:blipFill>
          <a:blip r:embed="rId4"/>
          <a:stretch>
            <a:fillRect/>
          </a:stretch>
        </p:blipFill>
        <p:spPr>
          <a:xfrm>
            <a:off x="6452166" y="2984197"/>
            <a:ext cx="5475219" cy="3675942"/>
          </a:xfrm>
          <a:prstGeom prst="rect">
            <a:avLst/>
          </a:prstGeom>
        </p:spPr>
      </p:pic>
    </p:spTree>
    <p:extLst>
      <p:ext uri="{BB962C8B-B14F-4D97-AF65-F5344CB8AC3E}">
        <p14:creationId xmlns:p14="http://schemas.microsoft.com/office/powerpoint/2010/main" val="691319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841F4-63A8-484A-97DD-839BD8D6906F}"/>
              </a:ext>
            </a:extLst>
          </p:cNvPr>
          <p:cNvSpPr>
            <a:spLocks noGrp="1"/>
          </p:cNvSpPr>
          <p:nvPr>
            <p:ph type="title"/>
          </p:nvPr>
        </p:nvSpPr>
        <p:spPr>
          <a:xfrm>
            <a:off x="913774" y="388322"/>
            <a:ext cx="10364451" cy="885308"/>
          </a:xfrm>
        </p:spPr>
        <p:txBody>
          <a:bodyPr/>
          <a:lstStyle/>
          <a:p>
            <a:r>
              <a:rPr lang="en-US" altLang="zh-CN" dirty="0"/>
              <a:t>The</a:t>
            </a:r>
            <a:r>
              <a:rPr lang="zh-CN" altLang="en-US" dirty="0"/>
              <a:t> </a:t>
            </a:r>
            <a:r>
              <a:rPr lang="en-US" altLang="zh-CN" dirty="0"/>
              <a:t>happiness</a:t>
            </a:r>
            <a:r>
              <a:rPr lang="zh-CN" altLang="en-US" dirty="0"/>
              <a:t> </a:t>
            </a:r>
            <a:r>
              <a:rPr lang="en-US" altLang="zh-CN" dirty="0"/>
              <a:t>literature</a:t>
            </a:r>
            <a:endParaRPr lang="en-US" dirty="0"/>
          </a:p>
        </p:txBody>
      </p:sp>
      <p:sp>
        <p:nvSpPr>
          <p:cNvPr id="3" name="Content Placeholder 2">
            <a:extLst>
              <a:ext uri="{FF2B5EF4-FFF2-40B4-BE49-F238E27FC236}">
                <a16:creationId xmlns:a16="http://schemas.microsoft.com/office/drawing/2014/main" id="{C3057DA4-EBF4-A74D-B24F-56B57E9626C5}"/>
              </a:ext>
            </a:extLst>
          </p:cNvPr>
          <p:cNvSpPr>
            <a:spLocks noGrp="1"/>
          </p:cNvSpPr>
          <p:nvPr>
            <p:ph sz="quarter" idx="13"/>
          </p:nvPr>
        </p:nvSpPr>
        <p:spPr>
          <a:xfrm>
            <a:off x="1017135" y="1273630"/>
            <a:ext cx="10848293" cy="885308"/>
          </a:xfrm>
        </p:spPr>
        <p:txBody>
          <a:bodyPr>
            <a:noAutofit/>
          </a:bodyPr>
          <a:lstStyle/>
          <a:p>
            <a:r>
              <a:rPr lang="en-US" altLang="zh-CN" sz="2400" dirty="0"/>
              <a:t>Clark, A. E., et al. (2008). "Relative income, happiness, and utility: An explanation for the Easterlin paradox and other puzzles." </a:t>
            </a:r>
            <a:r>
              <a:rPr lang="en-US" altLang="zh-CN" sz="2400" i="1" u="sng" dirty="0"/>
              <a:t>Journal of Economic Literature</a:t>
            </a:r>
            <a:r>
              <a:rPr lang="en-US" altLang="zh-CN" sz="2400" dirty="0"/>
              <a:t> 46(1): 95-144.</a:t>
            </a:r>
          </a:p>
        </p:txBody>
      </p:sp>
      <p:sp>
        <p:nvSpPr>
          <p:cNvPr id="4" name="Slide Number Placeholder 5">
            <a:extLst>
              <a:ext uri="{FF2B5EF4-FFF2-40B4-BE49-F238E27FC236}">
                <a16:creationId xmlns:a16="http://schemas.microsoft.com/office/drawing/2014/main" id="{86284F5A-D3D5-1844-A692-835347EF9D3D}"/>
              </a:ext>
            </a:extLst>
          </p:cNvPr>
          <p:cNvSpPr txBox="1">
            <a:spLocks/>
          </p:cNvSpPr>
          <p:nvPr/>
        </p:nvSpPr>
        <p:spPr>
          <a:xfrm>
            <a:off x="10987518" y="6295014"/>
            <a:ext cx="76421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463939-5E93-40A3-BEC8-146BCD35AA99}" type="slidenum">
              <a:rPr lang="en-US" altLang="zh-TW" smtClean="0"/>
              <a:pPr/>
              <a:t>22</a:t>
            </a:fld>
            <a:endParaRPr lang="en-US" altLang="zh-TW" dirty="0"/>
          </a:p>
        </p:txBody>
      </p:sp>
      <p:pic>
        <p:nvPicPr>
          <p:cNvPr id="7" name="Picture 6">
            <a:extLst>
              <a:ext uri="{FF2B5EF4-FFF2-40B4-BE49-F238E27FC236}">
                <a16:creationId xmlns:a16="http://schemas.microsoft.com/office/drawing/2014/main" id="{E2AFBEBA-0A2C-BE40-9CCD-79E207D05B09}"/>
              </a:ext>
            </a:extLst>
          </p:cNvPr>
          <p:cNvPicPr>
            <a:picLocks noChangeAspect="1"/>
          </p:cNvPicPr>
          <p:nvPr/>
        </p:nvPicPr>
        <p:blipFill>
          <a:blip r:embed="rId3"/>
          <a:stretch>
            <a:fillRect/>
          </a:stretch>
        </p:blipFill>
        <p:spPr>
          <a:xfrm>
            <a:off x="7837497" y="2621571"/>
            <a:ext cx="3770507" cy="4117394"/>
          </a:xfrm>
          <a:prstGeom prst="rect">
            <a:avLst/>
          </a:prstGeom>
        </p:spPr>
      </p:pic>
      <p:sp>
        <p:nvSpPr>
          <p:cNvPr id="8" name="Rectangle 7">
            <a:extLst>
              <a:ext uri="{FF2B5EF4-FFF2-40B4-BE49-F238E27FC236}">
                <a16:creationId xmlns:a16="http://schemas.microsoft.com/office/drawing/2014/main" id="{FFFDAC5B-1023-E147-A9EB-8E160FC473FD}"/>
              </a:ext>
            </a:extLst>
          </p:cNvPr>
          <p:cNvSpPr/>
          <p:nvPr/>
        </p:nvSpPr>
        <p:spPr>
          <a:xfrm>
            <a:off x="1121010" y="2621571"/>
            <a:ext cx="6411903" cy="4154984"/>
          </a:xfrm>
          <a:prstGeom prst="rect">
            <a:avLst/>
          </a:prstGeom>
        </p:spPr>
        <p:txBody>
          <a:bodyPr wrap="square">
            <a:spAutoFit/>
          </a:bodyPr>
          <a:lstStyle/>
          <a:p>
            <a:pPr marL="800100" lvl="1" indent="-342900">
              <a:buFont typeface="Arial" panose="020B0604020202020204" pitchFamily="34" charset="0"/>
              <a:buChar char="•"/>
            </a:pPr>
            <a:r>
              <a:rPr lang="en-US" sz="2400" dirty="0">
                <a:latin typeface="Cambria" panose="02040503050406030204" pitchFamily="18" charset="0"/>
              </a:rPr>
              <a:t>Two explanations of the </a:t>
            </a:r>
            <a:r>
              <a:rPr lang="en-US" sz="2400" dirty="0" err="1">
                <a:latin typeface="Cambria" panose="02040503050406030204" pitchFamily="18" charset="0"/>
              </a:rPr>
              <a:t>Easterlin’s</a:t>
            </a:r>
            <a:r>
              <a:rPr lang="en-US" sz="2400" dirty="0">
                <a:latin typeface="Cambria" panose="02040503050406030204" pitchFamily="18" charset="0"/>
              </a:rPr>
              <a:t> Paradox</a:t>
            </a:r>
          </a:p>
          <a:p>
            <a:pPr marL="800100" lvl="1" indent="-342900">
              <a:buFont typeface="Arial" panose="020B0604020202020204" pitchFamily="34" charset="0"/>
              <a:buChar char="•"/>
            </a:pPr>
            <a:r>
              <a:rPr lang="en-US" sz="2400" dirty="0">
                <a:latin typeface="Cambria" panose="02040503050406030204" pitchFamily="18" charset="0"/>
              </a:rPr>
              <a:t>Both absolute and relative income affect happiness</a:t>
            </a:r>
          </a:p>
          <a:p>
            <a:pPr marL="800100" lvl="1" indent="-342900">
              <a:buFont typeface="Arial" panose="020B0604020202020204" pitchFamily="34" charset="0"/>
              <a:buChar char="•"/>
            </a:pPr>
            <a:r>
              <a:rPr lang="en-US" sz="2400" dirty="0">
                <a:latin typeface="Cambria" panose="02040503050406030204" pitchFamily="18" charset="0"/>
              </a:rPr>
              <a:t>Adaptation also at work – happiness treadmill </a:t>
            </a:r>
          </a:p>
          <a:p>
            <a:pPr marL="800100" lvl="1" indent="-342900">
              <a:buFont typeface="Arial" panose="020B0604020202020204" pitchFamily="34" charset="0"/>
              <a:buChar char="•"/>
            </a:pPr>
            <a:r>
              <a:rPr lang="en-US" sz="2400" dirty="0">
                <a:latin typeface="Cambria" panose="02040503050406030204" pitchFamily="18" charset="0"/>
              </a:rPr>
              <a:t>The relative income explanation has been tested and confirmed in the literature many times</a:t>
            </a:r>
          </a:p>
          <a:p>
            <a:pPr marL="800100" lvl="1" indent="-342900">
              <a:buFont typeface="Arial" panose="020B0604020202020204" pitchFamily="34" charset="0"/>
              <a:buChar char="•"/>
            </a:pPr>
            <a:r>
              <a:rPr lang="en-US" sz="2400" dirty="0">
                <a:latin typeface="Cambria" panose="02040503050406030204" pitchFamily="18" charset="0"/>
              </a:rPr>
              <a:t>The adaptation explanation has relatively weaker empirical support</a:t>
            </a:r>
          </a:p>
        </p:txBody>
      </p:sp>
    </p:spTree>
    <p:extLst>
      <p:ext uri="{BB962C8B-B14F-4D97-AF65-F5344CB8AC3E}">
        <p14:creationId xmlns:p14="http://schemas.microsoft.com/office/powerpoint/2010/main" val="3511892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841F4-63A8-484A-97DD-839BD8D6906F}"/>
              </a:ext>
            </a:extLst>
          </p:cNvPr>
          <p:cNvSpPr>
            <a:spLocks noGrp="1"/>
          </p:cNvSpPr>
          <p:nvPr>
            <p:ph type="title"/>
          </p:nvPr>
        </p:nvSpPr>
        <p:spPr>
          <a:xfrm>
            <a:off x="913774" y="388322"/>
            <a:ext cx="10364451" cy="885308"/>
          </a:xfrm>
        </p:spPr>
        <p:txBody>
          <a:bodyPr/>
          <a:lstStyle/>
          <a:p>
            <a:r>
              <a:rPr lang="en-US" altLang="zh-CN" dirty="0"/>
              <a:t>Social</a:t>
            </a:r>
            <a:r>
              <a:rPr lang="zh-CN" altLang="en-US" dirty="0"/>
              <a:t> </a:t>
            </a:r>
            <a:r>
              <a:rPr lang="en-US" altLang="zh-CN" dirty="0"/>
              <a:t>comparison</a:t>
            </a:r>
            <a:r>
              <a:rPr lang="zh-CN" altLang="en-US" dirty="0"/>
              <a:t> </a:t>
            </a:r>
            <a:r>
              <a:rPr lang="en-US" altLang="zh-CN" dirty="0"/>
              <a:t>&amp;</a:t>
            </a:r>
            <a:r>
              <a:rPr lang="zh-CN" altLang="en-US" dirty="0"/>
              <a:t> </a:t>
            </a:r>
            <a:r>
              <a:rPr lang="en-US" altLang="zh-CN" dirty="0"/>
              <a:t>Prospect</a:t>
            </a:r>
            <a:r>
              <a:rPr lang="zh-CN" altLang="en-US" dirty="0"/>
              <a:t> </a:t>
            </a:r>
            <a:r>
              <a:rPr lang="en-US" altLang="zh-CN" dirty="0"/>
              <a:t>Theory</a:t>
            </a:r>
            <a:endParaRPr lang="en-US" dirty="0"/>
          </a:p>
        </p:txBody>
      </p:sp>
      <p:sp>
        <p:nvSpPr>
          <p:cNvPr id="3" name="Content Placeholder 2">
            <a:extLst>
              <a:ext uri="{FF2B5EF4-FFF2-40B4-BE49-F238E27FC236}">
                <a16:creationId xmlns:a16="http://schemas.microsoft.com/office/drawing/2014/main" id="{C3057DA4-EBF4-A74D-B24F-56B57E9626C5}"/>
              </a:ext>
            </a:extLst>
          </p:cNvPr>
          <p:cNvSpPr>
            <a:spLocks noGrp="1"/>
          </p:cNvSpPr>
          <p:nvPr>
            <p:ph sz="quarter" idx="13"/>
          </p:nvPr>
        </p:nvSpPr>
        <p:spPr>
          <a:xfrm>
            <a:off x="1005174" y="1211120"/>
            <a:ext cx="10364451" cy="4340594"/>
          </a:xfrm>
        </p:spPr>
        <p:txBody>
          <a:bodyPr>
            <a:normAutofit/>
          </a:bodyPr>
          <a:lstStyle/>
          <a:p>
            <a:r>
              <a:rPr lang="en-US" altLang="zh-CN" sz="2200" dirty="0"/>
              <a:t>According to prospect theory, people derive value 𝑉(𝐶</a:t>
            </a:r>
            <a:r>
              <a:rPr lang="en-US" altLang="zh-CN" sz="2200" i="1" baseline="-25000" dirty="0" err="1"/>
              <a:t>i</a:t>
            </a:r>
            <a:r>
              <a:rPr lang="en-US" altLang="zh-CN" sz="2200" dirty="0"/>
              <a:t> ) from the consumption of housing good 𝐶</a:t>
            </a:r>
            <a:r>
              <a:rPr lang="en-US" altLang="zh-CN" sz="2200" i="1" baseline="-25000" dirty="0" err="1"/>
              <a:t>i</a:t>
            </a:r>
            <a:r>
              <a:rPr lang="en-US" altLang="zh-CN" sz="2200" dirty="0"/>
              <a:t> as described by the following function</a:t>
            </a:r>
          </a:p>
          <a:p>
            <a:endParaRPr lang="en-US" sz="2200" dirty="0"/>
          </a:p>
          <a:p>
            <a:endParaRPr lang="en-US" sz="2200" dirty="0"/>
          </a:p>
          <a:p>
            <a:r>
              <a:rPr lang="en-US" sz="2200" dirty="0"/>
              <a:t>The distinction between Clark et al (2008)’s model and the PT model is loss aversion. </a:t>
            </a:r>
          </a:p>
          <a:p>
            <a:r>
              <a:rPr lang="en-US" sz="2200" dirty="0"/>
              <a:t>Clark et al (2008) does not consider asymmetric social comparison, whilst PT model allows social comparison effects differ between the worse-off and better-off groups. </a:t>
            </a:r>
          </a:p>
          <a:p>
            <a:endParaRPr lang="en-US" sz="2200" dirty="0"/>
          </a:p>
        </p:txBody>
      </p:sp>
      <p:sp>
        <p:nvSpPr>
          <p:cNvPr id="4" name="Slide Number Placeholder 5">
            <a:extLst>
              <a:ext uri="{FF2B5EF4-FFF2-40B4-BE49-F238E27FC236}">
                <a16:creationId xmlns:a16="http://schemas.microsoft.com/office/drawing/2014/main" id="{86284F5A-D3D5-1844-A692-835347EF9D3D}"/>
              </a:ext>
            </a:extLst>
          </p:cNvPr>
          <p:cNvSpPr txBox="1">
            <a:spLocks/>
          </p:cNvSpPr>
          <p:nvPr/>
        </p:nvSpPr>
        <p:spPr>
          <a:xfrm>
            <a:off x="10987518" y="6295014"/>
            <a:ext cx="76421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463939-5E93-40A3-BEC8-146BCD35AA99}" type="slidenum">
              <a:rPr lang="en-US" altLang="zh-TW" smtClean="0"/>
              <a:pPr/>
              <a:t>23</a:t>
            </a:fld>
            <a:endParaRPr lang="en-US" altLang="zh-TW" dirty="0"/>
          </a:p>
        </p:txBody>
      </p:sp>
      <p:pic>
        <p:nvPicPr>
          <p:cNvPr id="5" name="Picture 4">
            <a:extLst>
              <a:ext uri="{FF2B5EF4-FFF2-40B4-BE49-F238E27FC236}">
                <a16:creationId xmlns:a16="http://schemas.microsoft.com/office/drawing/2014/main" id="{863EFF10-D451-574A-B425-D5C85437F848}"/>
              </a:ext>
            </a:extLst>
          </p:cNvPr>
          <p:cNvPicPr>
            <a:picLocks noChangeAspect="1"/>
          </p:cNvPicPr>
          <p:nvPr/>
        </p:nvPicPr>
        <p:blipFill>
          <a:blip r:embed="rId3"/>
          <a:stretch>
            <a:fillRect/>
          </a:stretch>
        </p:blipFill>
        <p:spPr>
          <a:xfrm>
            <a:off x="1331687" y="2145410"/>
            <a:ext cx="4521200" cy="952500"/>
          </a:xfrm>
          <a:prstGeom prst="rect">
            <a:avLst/>
          </a:prstGeom>
        </p:spPr>
      </p:pic>
    </p:spTree>
    <p:extLst>
      <p:ext uri="{BB962C8B-B14F-4D97-AF65-F5344CB8AC3E}">
        <p14:creationId xmlns:p14="http://schemas.microsoft.com/office/powerpoint/2010/main" val="2025121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841F4-63A8-484A-97DD-839BD8D6906F}"/>
              </a:ext>
            </a:extLst>
          </p:cNvPr>
          <p:cNvSpPr>
            <a:spLocks noGrp="1"/>
          </p:cNvSpPr>
          <p:nvPr>
            <p:ph type="title"/>
          </p:nvPr>
        </p:nvSpPr>
        <p:spPr>
          <a:xfrm>
            <a:off x="913774" y="388322"/>
            <a:ext cx="10364451" cy="885308"/>
          </a:xfrm>
        </p:spPr>
        <p:txBody>
          <a:bodyPr/>
          <a:lstStyle/>
          <a:p>
            <a:r>
              <a:rPr lang="en-US" altLang="zh-CN" dirty="0"/>
              <a:t>Social</a:t>
            </a:r>
            <a:r>
              <a:rPr lang="zh-CN" altLang="en-US" dirty="0"/>
              <a:t> </a:t>
            </a:r>
            <a:r>
              <a:rPr lang="en-US" altLang="zh-CN" dirty="0"/>
              <a:t>comparison</a:t>
            </a:r>
            <a:r>
              <a:rPr lang="zh-CN" altLang="en-US" dirty="0"/>
              <a:t> </a:t>
            </a:r>
            <a:r>
              <a:rPr lang="en-US" altLang="zh-CN" dirty="0"/>
              <a:t>&amp;</a:t>
            </a:r>
            <a:r>
              <a:rPr lang="zh-CN" altLang="en-US" dirty="0"/>
              <a:t> </a:t>
            </a:r>
            <a:r>
              <a:rPr lang="en-US" altLang="zh-CN" dirty="0"/>
              <a:t>Prospect</a:t>
            </a:r>
            <a:r>
              <a:rPr lang="zh-CN" altLang="en-US" dirty="0"/>
              <a:t> </a:t>
            </a:r>
            <a:r>
              <a:rPr lang="en-US" altLang="zh-CN" dirty="0"/>
              <a:t>Theory</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3057DA4-EBF4-A74D-B24F-56B57E9626C5}"/>
                  </a:ext>
                </a:extLst>
              </p:cNvPr>
              <p:cNvSpPr>
                <a:spLocks noGrp="1"/>
              </p:cNvSpPr>
              <p:nvPr>
                <p:ph sz="quarter" idx="13"/>
              </p:nvPr>
            </p:nvSpPr>
            <p:spPr>
              <a:xfrm>
                <a:off x="1005174" y="1211120"/>
                <a:ext cx="10364451" cy="5258558"/>
              </a:xfrm>
            </p:spPr>
            <p:txBody>
              <a:bodyPr>
                <a:normAutofit fontScale="92500"/>
              </a:bodyPr>
              <a:lstStyle/>
              <a:p>
                <a:r>
                  <a:rPr lang="en-US" sz="2400" dirty="0"/>
                  <a:t>An illustrative example to demonstrate how PT model works</a:t>
                </a:r>
              </a:p>
              <a:p>
                <a:r>
                  <a:rPr lang="en-GB" sz="2400" dirty="0"/>
                  <a:t>Let </a:t>
                </a:r>
                <a14:m>
                  <m:oMath xmlns:m="http://schemas.openxmlformats.org/officeDocument/2006/math">
                    <m:r>
                      <a:rPr lang="en-GB" sz="2400" i="1" smtClean="0">
                        <a:latin typeface="Cambria Math" panose="02040503050406030204" pitchFamily="18" charset="0"/>
                        <a:ea typeface="Cambria Math" panose="02040503050406030204" pitchFamily="18" charset="0"/>
                      </a:rPr>
                      <m:t>𝛼</m:t>
                    </m:r>
                    <m:r>
                      <a:rPr lang="en-GB" sz="2400" b="0" i="1" smtClean="0">
                        <a:latin typeface="Cambria Math" panose="02040503050406030204" pitchFamily="18" charset="0"/>
                        <a:ea typeface="Cambria Math" panose="02040503050406030204" pitchFamily="18" charset="0"/>
                      </a:rPr>
                      <m:t>= </m:t>
                    </m:r>
                    <m:r>
                      <a:rPr lang="en-GB" sz="2400" b="0" i="1" smtClean="0">
                        <a:latin typeface="Cambria Math" panose="02040503050406030204" pitchFamily="18" charset="0"/>
                        <a:ea typeface="Cambria Math" panose="02040503050406030204" pitchFamily="18" charset="0"/>
                      </a:rPr>
                      <m:t>𝛽</m:t>
                    </m:r>
                    <m:r>
                      <a:rPr lang="en-GB" sz="2400" b="0" i="1" smtClean="0">
                        <a:latin typeface="Cambria Math" panose="02040503050406030204" pitchFamily="18" charset="0"/>
                        <a:ea typeface="Cambria Math" panose="02040503050406030204" pitchFamily="18" charset="0"/>
                      </a:rPr>
                      <m:t>=1</m:t>
                    </m:r>
                  </m:oMath>
                </a14:m>
                <a:r>
                  <a:rPr lang="en-GB" sz="2400" dirty="0"/>
                  <a:t>, and </a:t>
                </a:r>
                <a14:m>
                  <m:oMath xmlns:m="http://schemas.openxmlformats.org/officeDocument/2006/math">
                    <m:r>
                      <a:rPr lang="en-GB" sz="2400" i="1" smtClean="0">
                        <a:latin typeface="Cambria Math" panose="02040503050406030204" pitchFamily="18" charset="0"/>
                        <a:ea typeface="Cambria Math" panose="02040503050406030204" pitchFamily="18" charset="0"/>
                      </a:rPr>
                      <m:t>𝜆</m:t>
                    </m:r>
                  </m:oMath>
                </a14:m>
                <a:r>
                  <a:rPr lang="en-GB" sz="2400" dirty="0"/>
                  <a:t> =2.5. </a:t>
                </a:r>
                <a:r>
                  <a:rPr lang="en-US" altLang="zh-CN" sz="2400" dirty="0"/>
                  <a:t>𝐶</a:t>
                </a:r>
                <a:r>
                  <a:rPr lang="en-US" altLang="zh-CN" sz="2400" i="1" baseline="-25000" dirty="0" err="1"/>
                  <a:t>i</a:t>
                </a:r>
                <a:r>
                  <a:rPr lang="en-US" altLang="zh-CN" sz="2400" dirty="0"/>
                  <a:t> is the number of bedrooms in your house. </a:t>
                </a:r>
                <a:r>
                  <a:rPr lang="en-GB" sz="2400" dirty="0"/>
                  <a:t>The value function is now</a:t>
                </a:r>
              </a:p>
              <a:p>
                <a:endParaRPr lang="en-GB" sz="2400" dirty="0"/>
              </a:p>
              <a:p>
                <a:endParaRPr lang="en-GB" sz="2400" dirty="0"/>
              </a:p>
              <a:p>
                <a:r>
                  <a:rPr lang="en-GB" sz="2400" dirty="0"/>
                  <a:t>Assume that you are living in a two-bedroom house now. The reference point is a two-bedroom house as well (which means you are right on target). </a:t>
                </a:r>
                <a:r>
                  <a:rPr lang="en-US" altLang="zh-CN" sz="2400" dirty="0"/>
                  <a:t>𝑉(𝐶</a:t>
                </a:r>
                <a:r>
                  <a:rPr lang="en-US" altLang="zh-CN" sz="2400" i="1" baseline="-25000" dirty="0" err="1"/>
                  <a:t>i</a:t>
                </a:r>
                <a:r>
                  <a:rPr lang="en-US" altLang="zh-CN" sz="2400" dirty="0"/>
                  <a:t> ) = 0. </a:t>
                </a:r>
              </a:p>
              <a:p>
                <a:r>
                  <a:rPr lang="en-US" sz="2400" dirty="0"/>
                  <a:t>If you move into a three-bedroom house, </a:t>
                </a:r>
                <a:r>
                  <a:rPr lang="en-US" altLang="zh-CN" sz="2400" dirty="0"/>
                  <a:t>𝑉(𝐶</a:t>
                </a:r>
                <a:r>
                  <a:rPr lang="en-US" altLang="zh-CN" sz="2400" i="1" baseline="-25000" dirty="0" err="1"/>
                  <a:t>i</a:t>
                </a:r>
                <a:r>
                  <a:rPr lang="en-US" altLang="zh-CN" sz="2400" dirty="0"/>
                  <a:t> ) = 1</a:t>
                </a:r>
              </a:p>
              <a:p>
                <a:r>
                  <a:rPr lang="en-US" sz="2400" dirty="0"/>
                  <a:t>If you move into a one-bedroom house, </a:t>
                </a:r>
                <a:r>
                  <a:rPr lang="en-US" altLang="zh-CN" sz="2400" dirty="0"/>
                  <a:t>𝑉(𝐶</a:t>
                </a:r>
                <a:r>
                  <a:rPr lang="en-US" altLang="zh-CN" sz="2400" i="1" baseline="-25000" dirty="0" err="1"/>
                  <a:t>i</a:t>
                </a:r>
                <a:r>
                  <a:rPr lang="en-US" altLang="zh-CN" sz="2400" dirty="0"/>
                  <a:t> ) = - 2.5 </a:t>
                </a:r>
              </a:p>
              <a:p>
                <a:r>
                  <a:rPr lang="en-US" sz="2400" dirty="0"/>
                  <a:t>Same change in different direction, but losses loom larger than gains!</a:t>
                </a:r>
                <a:endParaRPr lang="en-GB" sz="2400" dirty="0"/>
              </a:p>
              <a:p>
                <a:endParaRPr lang="en-GB" dirty="0"/>
              </a:p>
              <a:p>
                <a:endParaRPr lang="en-GB" dirty="0"/>
              </a:p>
              <a:p>
                <a:endParaRPr lang="en-GB" dirty="0"/>
              </a:p>
              <a:p>
                <a:endParaRPr lang="en-GB" dirty="0"/>
              </a:p>
              <a:p>
                <a:endParaRPr lang="en-US" sz="2200" dirty="0"/>
              </a:p>
            </p:txBody>
          </p:sp>
        </mc:Choice>
        <mc:Fallback xmlns="">
          <p:sp>
            <p:nvSpPr>
              <p:cNvPr id="3" name="Content Placeholder 2">
                <a:extLst>
                  <a:ext uri="{FF2B5EF4-FFF2-40B4-BE49-F238E27FC236}">
                    <a16:creationId xmlns:a16="http://schemas.microsoft.com/office/drawing/2014/main" id="{C3057DA4-EBF4-A74D-B24F-56B57E9626C5}"/>
                  </a:ext>
                </a:extLst>
              </p:cNvPr>
              <p:cNvSpPr>
                <a:spLocks noGrp="1" noRot="1" noChangeAspect="1" noMove="1" noResize="1" noEditPoints="1" noAdjustHandles="1" noChangeArrowheads="1" noChangeShapeType="1" noTextEdit="1"/>
              </p:cNvSpPr>
              <p:nvPr>
                <p:ph sz="quarter" idx="13"/>
              </p:nvPr>
            </p:nvSpPr>
            <p:spPr>
              <a:xfrm>
                <a:off x="1005174" y="1211120"/>
                <a:ext cx="10364451" cy="5258558"/>
              </a:xfrm>
              <a:blipFill>
                <a:blip r:embed="rId3"/>
                <a:stretch>
                  <a:fillRect l="-734"/>
                </a:stretch>
              </a:blipFill>
            </p:spPr>
            <p:txBody>
              <a:bodyPr/>
              <a:lstStyle/>
              <a:p>
                <a:r>
                  <a:rPr lang="en-US">
                    <a:noFill/>
                  </a:rPr>
                  <a:t> </a:t>
                </a:r>
              </a:p>
            </p:txBody>
          </p:sp>
        </mc:Fallback>
      </mc:AlternateContent>
      <p:sp>
        <p:nvSpPr>
          <p:cNvPr id="4" name="Slide Number Placeholder 5">
            <a:extLst>
              <a:ext uri="{FF2B5EF4-FFF2-40B4-BE49-F238E27FC236}">
                <a16:creationId xmlns:a16="http://schemas.microsoft.com/office/drawing/2014/main" id="{86284F5A-D3D5-1844-A692-835347EF9D3D}"/>
              </a:ext>
            </a:extLst>
          </p:cNvPr>
          <p:cNvSpPr txBox="1">
            <a:spLocks/>
          </p:cNvSpPr>
          <p:nvPr/>
        </p:nvSpPr>
        <p:spPr>
          <a:xfrm>
            <a:off x="10987518" y="6295014"/>
            <a:ext cx="76421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463939-5E93-40A3-BEC8-146BCD35AA99}" type="slidenum">
              <a:rPr lang="en-US" altLang="zh-TW" smtClean="0"/>
              <a:pPr/>
              <a:t>24</a:t>
            </a:fld>
            <a:endParaRPr lang="en-US" altLang="zh-TW" dirty="0"/>
          </a:p>
        </p:txBody>
      </p:sp>
      <p:pic>
        <p:nvPicPr>
          <p:cNvPr id="8" name="Picture 7">
            <a:extLst>
              <a:ext uri="{FF2B5EF4-FFF2-40B4-BE49-F238E27FC236}">
                <a16:creationId xmlns:a16="http://schemas.microsoft.com/office/drawing/2014/main" id="{ABB29EEE-280B-D146-BA9B-590386094AFD}"/>
              </a:ext>
            </a:extLst>
          </p:cNvPr>
          <p:cNvPicPr>
            <a:picLocks noChangeAspect="1"/>
          </p:cNvPicPr>
          <p:nvPr/>
        </p:nvPicPr>
        <p:blipFill>
          <a:blip r:embed="rId4"/>
          <a:stretch>
            <a:fillRect/>
          </a:stretch>
        </p:blipFill>
        <p:spPr>
          <a:xfrm>
            <a:off x="1295399" y="2593522"/>
            <a:ext cx="4572000" cy="952500"/>
          </a:xfrm>
          <a:prstGeom prst="rect">
            <a:avLst/>
          </a:prstGeom>
        </p:spPr>
      </p:pic>
    </p:spTree>
    <p:extLst>
      <p:ext uri="{BB962C8B-B14F-4D97-AF65-F5344CB8AC3E}">
        <p14:creationId xmlns:p14="http://schemas.microsoft.com/office/powerpoint/2010/main" val="655986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841F4-63A8-484A-97DD-839BD8D6906F}"/>
              </a:ext>
            </a:extLst>
          </p:cNvPr>
          <p:cNvSpPr>
            <a:spLocks noGrp="1"/>
          </p:cNvSpPr>
          <p:nvPr>
            <p:ph type="title"/>
          </p:nvPr>
        </p:nvSpPr>
        <p:spPr>
          <a:xfrm>
            <a:off x="913774" y="388322"/>
            <a:ext cx="10364451" cy="885308"/>
          </a:xfrm>
        </p:spPr>
        <p:txBody>
          <a:bodyPr/>
          <a:lstStyle/>
          <a:p>
            <a:r>
              <a:rPr lang="en-US" altLang="zh-CN" dirty="0"/>
              <a:t>Social</a:t>
            </a:r>
            <a:r>
              <a:rPr lang="zh-CN" altLang="en-US" dirty="0"/>
              <a:t> </a:t>
            </a:r>
            <a:r>
              <a:rPr lang="en-US" altLang="zh-CN" dirty="0"/>
              <a:t>comparison</a:t>
            </a:r>
            <a:r>
              <a:rPr lang="zh-CN" altLang="en-US" dirty="0"/>
              <a:t> </a:t>
            </a:r>
            <a:r>
              <a:rPr lang="en-US" altLang="zh-CN" dirty="0"/>
              <a:t>&amp;</a:t>
            </a:r>
            <a:r>
              <a:rPr lang="zh-CN" altLang="en-US" dirty="0"/>
              <a:t> </a:t>
            </a:r>
            <a:r>
              <a:rPr lang="en-US" altLang="zh-CN" dirty="0"/>
              <a:t>Prospect</a:t>
            </a:r>
            <a:r>
              <a:rPr lang="zh-CN" altLang="en-US" dirty="0"/>
              <a:t> </a:t>
            </a:r>
            <a:r>
              <a:rPr lang="en-US" altLang="zh-CN" dirty="0"/>
              <a:t>Theory</a:t>
            </a:r>
            <a:endParaRPr lang="en-US" dirty="0"/>
          </a:p>
        </p:txBody>
      </p:sp>
      <p:sp>
        <p:nvSpPr>
          <p:cNvPr id="3" name="Content Placeholder 2">
            <a:extLst>
              <a:ext uri="{FF2B5EF4-FFF2-40B4-BE49-F238E27FC236}">
                <a16:creationId xmlns:a16="http://schemas.microsoft.com/office/drawing/2014/main" id="{C3057DA4-EBF4-A74D-B24F-56B57E9626C5}"/>
              </a:ext>
            </a:extLst>
          </p:cNvPr>
          <p:cNvSpPr>
            <a:spLocks noGrp="1"/>
          </p:cNvSpPr>
          <p:nvPr>
            <p:ph sz="quarter" idx="13"/>
          </p:nvPr>
        </p:nvSpPr>
        <p:spPr>
          <a:xfrm>
            <a:off x="1005174" y="1211119"/>
            <a:ext cx="10364451" cy="5449019"/>
          </a:xfrm>
        </p:spPr>
        <p:txBody>
          <a:bodyPr>
            <a:normAutofit lnSpcReduction="10000"/>
          </a:bodyPr>
          <a:lstStyle/>
          <a:p>
            <a:r>
              <a:rPr lang="en-GB" sz="2400" dirty="0"/>
              <a:t>It is an extension of the relative income model in the happiness literature</a:t>
            </a:r>
          </a:p>
          <a:p>
            <a:r>
              <a:rPr lang="en-GB" sz="2400" dirty="0"/>
              <a:t>When applied to residential satisfaction, there are significant policy implications</a:t>
            </a:r>
          </a:p>
          <a:p>
            <a:pPr lvl="1"/>
            <a:r>
              <a:rPr lang="en-GB" sz="2200" dirty="0"/>
              <a:t>If we find out what the reference groups are, it is possible to improve residential satisfaction by altering the reference groups without changing the housing condition significantly - should we mix public and private housing residents?</a:t>
            </a:r>
          </a:p>
          <a:p>
            <a:pPr lvl="1"/>
            <a:r>
              <a:rPr lang="en-GB" sz="2200" dirty="0"/>
              <a:t>The housing condition of individuals in their loss domain, or individuals with housing conditions that fall short of their expectation, needs more attention</a:t>
            </a:r>
          </a:p>
          <a:p>
            <a:pPr lvl="1"/>
            <a:r>
              <a:rPr lang="en-GB" sz="2200" dirty="0"/>
              <a:t>Increasing the housing conditions of the poor without changing the housing conditions of the wealthy individuals could possibly improve the overall satisfaction. Thus, reducing inequality can be the key to solving dissatisfaction which increases social stability and overall life satisfaction. </a:t>
            </a:r>
          </a:p>
          <a:p>
            <a:endParaRPr lang="en-GB" dirty="0"/>
          </a:p>
          <a:p>
            <a:endParaRPr lang="en-GB" dirty="0"/>
          </a:p>
          <a:p>
            <a:endParaRPr lang="en-GB" dirty="0"/>
          </a:p>
          <a:p>
            <a:endParaRPr lang="en-GB" dirty="0"/>
          </a:p>
          <a:p>
            <a:endParaRPr lang="en-US" sz="2200" dirty="0"/>
          </a:p>
        </p:txBody>
      </p:sp>
      <p:sp>
        <p:nvSpPr>
          <p:cNvPr id="4" name="Slide Number Placeholder 5">
            <a:extLst>
              <a:ext uri="{FF2B5EF4-FFF2-40B4-BE49-F238E27FC236}">
                <a16:creationId xmlns:a16="http://schemas.microsoft.com/office/drawing/2014/main" id="{86284F5A-D3D5-1844-A692-835347EF9D3D}"/>
              </a:ext>
            </a:extLst>
          </p:cNvPr>
          <p:cNvSpPr txBox="1">
            <a:spLocks/>
          </p:cNvSpPr>
          <p:nvPr/>
        </p:nvSpPr>
        <p:spPr>
          <a:xfrm>
            <a:off x="10987518" y="6295014"/>
            <a:ext cx="76421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463939-5E93-40A3-BEC8-146BCD35AA99}" type="slidenum">
              <a:rPr lang="en-US" altLang="zh-TW" smtClean="0"/>
              <a:pPr/>
              <a:t>25</a:t>
            </a:fld>
            <a:endParaRPr lang="en-US" altLang="zh-TW" dirty="0"/>
          </a:p>
        </p:txBody>
      </p:sp>
    </p:spTree>
    <p:extLst>
      <p:ext uri="{BB962C8B-B14F-4D97-AF65-F5344CB8AC3E}">
        <p14:creationId xmlns:p14="http://schemas.microsoft.com/office/powerpoint/2010/main" val="3147349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60A0C4-D31C-4902-9E59-9AD46DD357A0}"/>
              </a:ext>
            </a:extLst>
          </p:cNvPr>
          <p:cNvSpPr>
            <a:spLocks noGrp="1"/>
          </p:cNvSpPr>
          <p:nvPr>
            <p:ph idx="1"/>
          </p:nvPr>
        </p:nvSpPr>
        <p:spPr>
          <a:xfrm>
            <a:off x="1046922" y="1537252"/>
            <a:ext cx="10389704" cy="5093736"/>
          </a:xfrm>
        </p:spPr>
        <p:txBody>
          <a:bodyPr>
            <a:normAutofit/>
          </a:bodyPr>
          <a:lstStyle/>
          <a:p>
            <a:pPr>
              <a:spcAft>
                <a:spcPts val="900"/>
              </a:spcAft>
            </a:pPr>
            <a:r>
              <a:rPr lang="en-US" altLang="zh-CN" dirty="0">
                <a:ea typeface="Cambria" panose="02040503050406030204" pitchFamily="18" charset="0"/>
              </a:rPr>
              <a:t>Example:</a:t>
            </a:r>
            <a:r>
              <a:rPr lang="zh-CN" altLang="en-US" dirty="0">
                <a:ea typeface="Cambria" panose="02040503050406030204" pitchFamily="18" charset="0"/>
              </a:rPr>
              <a:t> </a:t>
            </a:r>
            <a:r>
              <a:rPr lang="en-GB" altLang="zh-CN" dirty="0">
                <a:ea typeface="Cambria" panose="02040503050406030204" pitchFamily="18" charset="0"/>
              </a:rPr>
              <a:t>Bailey, M., et al. (2018). "The Economic Effects of Social Networks: Evidence from the Housing Market." </a:t>
            </a:r>
            <a:r>
              <a:rPr lang="en-GB" altLang="zh-CN" i="1" dirty="0">
                <a:ea typeface="Cambria" panose="02040503050406030204" pitchFamily="18" charset="0"/>
              </a:rPr>
              <a:t>Journal of Political Economy</a:t>
            </a:r>
            <a:r>
              <a:rPr lang="en-GB" altLang="zh-CN" dirty="0">
                <a:ea typeface="Cambria" panose="02040503050406030204" pitchFamily="18" charset="0"/>
              </a:rPr>
              <a:t> 126(6): 2224-2276.</a:t>
            </a:r>
          </a:p>
          <a:p>
            <a:pPr lvl="1">
              <a:spcAft>
                <a:spcPts val="900"/>
              </a:spcAft>
            </a:pPr>
            <a:r>
              <a:rPr lang="en-US" altLang="zh-CN" sz="2000" b="0" dirty="0">
                <a:ea typeface="Cambria" panose="02040503050406030204" pitchFamily="18" charset="0"/>
              </a:rPr>
              <a:t>Online</a:t>
            </a:r>
            <a:r>
              <a:rPr lang="zh-CN" altLang="en-US" sz="2000" b="0" dirty="0">
                <a:ea typeface="Cambria" panose="02040503050406030204" pitchFamily="18" charset="0"/>
              </a:rPr>
              <a:t> </a:t>
            </a:r>
            <a:r>
              <a:rPr lang="en-US" altLang="zh-CN" sz="2000" b="0" dirty="0">
                <a:ea typeface="Cambria" panose="02040503050406030204" pitchFamily="18" charset="0"/>
              </a:rPr>
              <a:t>social</a:t>
            </a:r>
            <a:r>
              <a:rPr lang="zh-CN" altLang="en-US" sz="2000" b="0" dirty="0">
                <a:ea typeface="Cambria" panose="02040503050406030204" pitchFamily="18" charset="0"/>
              </a:rPr>
              <a:t> </a:t>
            </a:r>
            <a:r>
              <a:rPr lang="en-US" altLang="zh-CN" sz="2000" b="0" dirty="0">
                <a:ea typeface="Cambria" panose="02040503050406030204" pitchFamily="18" charset="0"/>
              </a:rPr>
              <a:t>networking</a:t>
            </a:r>
            <a:r>
              <a:rPr lang="zh-CN" altLang="en-US" sz="2000" b="0" dirty="0">
                <a:ea typeface="Cambria" panose="02040503050406030204" pitchFamily="18" charset="0"/>
              </a:rPr>
              <a:t> </a:t>
            </a:r>
            <a:r>
              <a:rPr lang="en-US" altLang="zh-CN" sz="2000" b="0" dirty="0">
                <a:ea typeface="Cambria" panose="02040503050406030204" pitchFamily="18" charset="0"/>
              </a:rPr>
              <a:t>data</a:t>
            </a:r>
            <a:r>
              <a:rPr lang="zh-CN" altLang="en-US" sz="2000" b="0" dirty="0">
                <a:ea typeface="Cambria" panose="02040503050406030204" pitchFamily="18" charset="0"/>
              </a:rPr>
              <a:t> </a:t>
            </a:r>
            <a:r>
              <a:rPr lang="en-US" altLang="zh-CN" sz="2000" b="0" dirty="0">
                <a:ea typeface="Cambria" panose="02040503050406030204" pitchFamily="18" charset="0"/>
              </a:rPr>
              <a:t>(Facebook)</a:t>
            </a:r>
            <a:endParaRPr lang="en-GB" altLang="zh-CN" sz="2000" b="0" dirty="0">
              <a:ea typeface="Cambria" panose="02040503050406030204" pitchFamily="18" charset="0"/>
            </a:endParaRPr>
          </a:p>
          <a:p>
            <a:pPr lvl="1">
              <a:spcAft>
                <a:spcPts val="900"/>
              </a:spcAft>
            </a:pPr>
            <a:r>
              <a:rPr lang="en-US" altLang="zh-CN" sz="2000" dirty="0">
                <a:ea typeface="Cambria" panose="02040503050406030204" pitchFamily="18" charset="0"/>
              </a:rPr>
              <a:t>Sample</a:t>
            </a:r>
            <a:r>
              <a:rPr lang="zh-CN" altLang="en-US" sz="2000" dirty="0">
                <a:ea typeface="Cambria" panose="02040503050406030204" pitchFamily="18" charset="0"/>
              </a:rPr>
              <a:t> </a:t>
            </a:r>
            <a:r>
              <a:rPr lang="en-US" altLang="zh-CN" sz="2000" dirty="0">
                <a:ea typeface="Cambria" panose="02040503050406030204" pitchFamily="18" charset="0"/>
              </a:rPr>
              <a:t>size:</a:t>
            </a:r>
            <a:r>
              <a:rPr lang="zh-CN" altLang="en-US" sz="2000" dirty="0">
                <a:ea typeface="Cambria" panose="02040503050406030204" pitchFamily="18" charset="0"/>
              </a:rPr>
              <a:t> </a:t>
            </a:r>
            <a:r>
              <a:rPr lang="en-US" altLang="zh-CN" sz="2000" dirty="0">
                <a:ea typeface="Cambria" panose="02040503050406030204" pitchFamily="18" charset="0"/>
              </a:rPr>
              <a:t>1.4</a:t>
            </a:r>
            <a:r>
              <a:rPr lang="zh-CN" altLang="en-US" sz="2000" dirty="0">
                <a:ea typeface="Cambria" panose="02040503050406030204" pitchFamily="18" charset="0"/>
              </a:rPr>
              <a:t> </a:t>
            </a:r>
            <a:r>
              <a:rPr lang="en-US" altLang="zh-CN" sz="2000" dirty="0">
                <a:ea typeface="Cambria" panose="02040503050406030204" pitchFamily="18" charset="0"/>
              </a:rPr>
              <a:t>million</a:t>
            </a:r>
            <a:r>
              <a:rPr lang="zh-CN" altLang="en-US" sz="2000" dirty="0">
                <a:ea typeface="Cambria" panose="02040503050406030204" pitchFamily="18" charset="0"/>
              </a:rPr>
              <a:t> </a:t>
            </a:r>
            <a:r>
              <a:rPr lang="en-US" altLang="zh-CN" sz="2000" dirty="0">
                <a:ea typeface="Cambria" panose="02040503050406030204" pitchFamily="18" charset="0"/>
              </a:rPr>
              <a:t>individuals</a:t>
            </a:r>
            <a:r>
              <a:rPr lang="zh-CN" altLang="en-US" sz="2000" dirty="0">
                <a:ea typeface="Cambria" panose="02040503050406030204" pitchFamily="18" charset="0"/>
              </a:rPr>
              <a:t> </a:t>
            </a:r>
            <a:r>
              <a:rPr lang="en-US" altLang="zh-CN" sz="2000" dirty="0">
                <a:ea typeface="Cambria" panose="02040503050406030204" pitchFamily="18" charset="0"/>
              </a:rPr>
              <a:t>from</a:t>
            </a:r>
            <a:r>
              <a:rPr lang="zh-CN" altLang="en-US" sz="2000" dirty="0">
                <a:ea typeface="Cambria" panose="02040503050406030204" pitchFamily="18" charset="0"/>
              </a:rPr>
              <a:t> </a:t>
            </a:r>
            <a:r>
              <a:rPr lang="en-US" altLang="zh-CN" sz="2000" dirty="0">
                <a:ea typeface="Cambria" panose="02040503050406030204" pitchFamily="18" charset="0"/>
              </a:rPr>
              <a:t>71</a:t>
            </a:r>
            <a:r>
              <a:rPr lang="zh-CN" altLang="en-US" sz="2000" dirty="0">
                <a:ea typeface="Cambria" panose="02040503050406030204" pitchFamily="18" charset="0"/>
              </a:rPr>
              <a:t> </a:t>
            </a:r>
            <a:r>
              <a:rPr lang="en-US" altLang="zh-CN" sz="2000" dirty="0">
                <a:ea typeface="Cambria" panose="02040503050406030204" pitchFamily="18" charset="0"/>
              </a:rPr>
              <a:t>countries,</a:t>
            </a:r>
            <a:r>
              <a:rPr lang="zh-CN" altLang="en-US" sz="2000" dirty="0">
                <a:ea typeface="Cambria" panose="02040503050406030204" pitchFamily="18" charset="0"/>
              </a:rPr>
              <a:t> </a:t>
            </a:r>
            <a:r>
              <a:rPr lang="en-US" altLang="zh-CN" sz="2000" dirty="0">
                <a:ea typeface="Cambria" panose="02040503050406030204" pitchFamily="18" charset="0"/>
              </a:rPr>
              <a:t>and</a:t>
            </a:r>
            <a:r>
              <a:rPr lang="zh-CN" altLang="en-US" sz="2000" dirty="0">
                <a:ea typeface="Cambria" panose="02040503050406030204" pitchFamily="18" charset="0"/>
              </a:rPr>
              <a:t> </a:t>
            </a:r>
            <a:r>
              <a:rPr lang="en-US" altLang="zh-CN" sz="2000" dirty="0">
                <a:ea typeface="Cambria" panose="02040503050406030204" pitchFamily="18" charset="0"/>
              </a:rPr>
              <a:t>525,000</a:t>
            </a:r>
            <a:r>
              <a:rPr lang="zh-CN" altLang="en-US" sz="2000" dirty="0">
                <a:ea typeface="Cambria" panose="02040503050406030204" pitchFamily="18" charset="0"/>
              </a:rPr>
              <a:t> </a:t>
            </a:r>
            <a:r>
              <a:rPr lang="en-US" altLang="zh-CN" sz="2000" dirty="0">
                <a:ea typeface="Cambria" panose="02040503050406030204" pitchFamily="18" charset="0"/>
              </a:rPr>
              <a:t>housing</a:t>
            </a:r>
            <a:r>
              <a:rPr lang="zh-CN" altLang="en-US" sz="2000" dirty="0">
                <a:ea typeface="Cambria" panose="02040503050406030204" pitchFamily="18" charset="0"/>
              </a:rPr>
              <a:t> </a:t>
            </a:r>
            <a:r>
              <a:rPr lang="en-US" altLang="zh-CN" sz="2000" dirty="0">
                <a:ea typeface="Cambria" panose="02040503050406030204" pitchFamily="18" charset="0"/>
              </a:rPr>
              <a:t>transactions</a:t>
            </a:r>
            <a:r>
              <a:rPr lang="zh-CN" altLang="en-US" sz="2000" dirty="0">
                <a:ea typeface="Cambria" panose="02040503050406030204" pitchFamily="18" charset="0"/>
              </a:rPr>
              <a:t> </a:t>
            </a:r>
            <a:r>
              <a:rPr lang="en-US" altLang="zh-CN" sz="2000" dirty="0">
                <a:ea typeface="Cambria" panose="02040503050406030204" pitchFamily="18" charset="0"/>
              </a:rPr>
              <a:t>between</a:t>
            </a:r>
            <a:r>
              <a:rPr lang="zh-CN" altLang="en-US" sz="2000" dirty="0">
                <a:ea typeface="Cambria" panose="02040503050406030204" pitchFamily="18" charset="0"/>
              </a:rPr>
              <a:t> </a:t>
            </a:r>
            <a:r>
              <a:rPr lang="en-US" altLang="zh-CN" sz="2000" dirty="0">
                <a:ea typeface="Cambria" panose="02040503050406030204" pitchFamily="18" charset="0"/>
              </a:rPr>
              <a:t>2015</a:t>
            </a:r>
            <a:r>
              <a:rPr lang="zh-CN" altLang="en-US" sz="2000" dirty="0">
                <a:ea typeface="Cambria" panose="02040503050406030204" pitchFamily="18" charset="0"/>
              </a:rPr>
              <a:t> </a:t>
            </a:r>
            <a:r>
              <a:rPr lang="en-US" altLang="zh-CN" sz="2000" dirty="0">
                <a:ea typeface="Cambria" panose="02040503050406030204" pitchFamily="18" charset="0"/>
              </a:rPr>
              <a:t>and</a:t>
            </a:r>
            <a:r>
              <a:rPr lang="zh-CN" altLang="en-US" sz="2000" dirty="0">
                <a:ea typeface="Cambria" panose="02040503050406030204" pitchFamily="18" charset="0"/>
              </a:rPr>
              <a:t> </a:t>
            </a:r>
            <a:r>
              <a:rPr lang="en-US" altLang="zh-CN" sz="2000" dirty="0">
                <a:ea typeface="Cambria" panose="02040503050406030204" pitchFamily="18" charset="0"/>
              </a:rPr>
              <a:t>2017.</a:t>
            </a:r>
          </a:p>
          <a:p>
            <a:pPr lvl="1">
              <a:spcAft>
                <a:spcPts val="900"/>
              </a:spcAft>
            </a:pPr>
            <a:r>
              <a:rPr lang="en-US" altLang="zh-CN" sz="2000" dirty="0">
                <a:ea typeface="Cambria" panose="02040503050406030204" pitchFamily="18" charset="0"/>
              </a:rPr>
              <a:t>Control</a:t>
            </a:r>
            <a:r>
              <a:rPr lang="zh-CN" altLang="en-US" sz="2000" dirty="0">
                <a:ea typeface="Cambria" panose="02040503050406030204" pitchFamily="18" charset="0"/>
              </a:rPr>
              <a:t> </a:t>
            </a:r>
            <a:r>
              <a:rPr lang="en-US" altLang="zh-CN" sz="2000" dirty="0">
                <a:ea typeface="Cambria" panose="02040503050406030204" pitchFamily="18" charset="0"/>
              </a:rPr>
              <a:t>variables:</a:t>
            </a:r>
            <a:r>
              <a:rPr lang="zh-CN" altLang="en-US" sz="2000" dirty="0">
                <a:ea typeface="Cambria" panose="02040503050406030204" pitchFamily="18" charset="0"/>
              </a:rPr>
              <a:t> </a:t>
            </a:r>
            <a:r>
              <a:rPr lang="en-US" altLang="zh-CN" sz="2000" dirty="0">
                <a:ea typeface="Cambria" panose="02040503050406030204" pitchFamily="18" charset="0"/>
              </a:rPr>
              <a:t>a</a:t>
            </a:r>
            <a:r>
              <a:rPr lang="zh-CN" altLang="en-US" sz="2000" dirty="0">
                <a:ea typeface="Cambria" panose="02040503050406030204" pitchFamily="18" charset="0"/>
              </a:rPr>
              <a:t> </a:t>
            </a:r>
            <a:r>
              <a:rPr lang="en-US" altLang="zh-CN" sz="2000" dirty="0">
                <a:ea typeface="Cambria" panose="02040503050406030204" pitchFamily="18" charset="0"/>
              </a:rPr>
              <a:t>wide</a:t>
            </a:r>
            <a:r>
              <a:rPr lang="zh-CN" altLang="en-US" sz="2000" dirty="0">
                <a:ea typeface="Cambria" panose="02040503050406030204" pitchFamily="18" charset="0"/>
              </a:rPr>
              <a:t> </a:t>
            </a:r>
            <a:r>
              <a:rPr lang="en-US" altLang="zh-CN" sz="2000" dirty="0">
                <a:ea typeface="Cambria" panose="02040503050406030204" pitchFamily="18" charset="0"/>
              </a:rPr>
              <a:t>range</a:t>
            </a:r>
            <a:r>
              <a:rPr lang="zh-CN" altLang="en-US" sz="2000" dirty="0">
                <a:ea typeface="Cambria" panose="02040503050406030204" pitchFamily="18" charset="0"/>
              </a:rPr>
              <a:t> </a:t>
            </a:r>
            <a:r>
              <a:rPr lang="en-US" altLang="zh-CN" sz="2000" dirty="0">
                <a:ea typeface="Cambria" panose="02040503050406030204" pitchFamily="18" charset="0"/>
              </a:rPr>
              <a:t>of</a:t>
            </a:r>
            <a:r>
              <a:rPr lang="zh-CN" altLang="en-US" sz="2000" dirty="0">
                <a:ea typeface="Cambria" panose="02040503050406030204" pitchFamily="18" charset="0"/>
              </a:rPr>
              <a:t> </a:t>
            </a:r>
            <a:r>
              <a:rPr lang="en-US" altLang="zh-CN" sz="2000" dirty="0">
                <a:ea typeface="Cambria" panose="02040503050406030204" pitchFamily="18" charset="0"/>
              </a:rPr>
              <a:t>demographic,</a:t>
            </a:r>
            <a:r>
              <a:rPr lang="zh-CN" altLang="en-US" sz="2000" dirty="0">
                <a:ea typeface="Cambria" panose="02040503050406030204" pitchFamily="18" charset="0"/>
              </a:rPr>
              <a:t> </a:t>
            </a:r>
            <a:r>
              <a:rPr lang="en-US" altLang="zh-CN" sz="2000" dirty="0">
                <a:ea typeface="Cambria" panose="02040503050406030204" pitchFamily="18" charset="0"/>
              </a:rPr>
              <a:t>social,</a:t>
            </a:r>
            <a:r>
              <a:rPr lang="zh-CN" altLang="en-US" sz="2000" dirty="0">
                <a:ea typeface="Cambria" panose="02040503050406030204" pitchFamily="18" charset="0"/>
              </a:rPr>
              <a:t> </a:t>
            </a:r>
            <a:r>
              <a:rPr lang="en-US" altLang="zh-CN" sz="2000" dirty="0">
                <a:ea typeface="Cambria" panose="02040503050406030204" pitchFamily="18" charset="0"/>
              </a:rPr>
              <a:t>and</a:t>
            </a:r>
            <a:r>
              <a:rPr lang="zh-CN" altLang="en-US" sz="2000" dirty="0">
                <a:ea typeface="Cambria" panose="02040503050406030204" pitchFamily="18" charset="0"/>
              </a:rPr>
              <a:t> </a:t>
            </a:r>
            <a:r>
              <a:rPr lang="en-US" altLang="zh-CN" sz="2000" dirty="0">
                <a:ea typeface="Cambria" panose="02040503050406030204" pitchFamily="18" charset="0"/>
              </a:rPr>
              <a:t>economic</a:t>
            </a:r>
            <a:r>
              <a:rPr lang="zh-CN" altLang="en-US" sz="2000" dirty="0">
                <a:ea typeface="Cambria" panose="02040503050406030204" pitchFamily="18" charset="0"/>
              </a:rPr>
              <a:t> </a:t>
            </a:r>
            <a:r>
              <a:rPr lang="en-US" altLang="zh-CN" sz="2000" dirty="0">
                <a:ea typeface="Cambria" panose="02040503050406030204" pitchFamily="18" charset="0"/>
              </a:rPr>
              <a:t>factors</a:t>
            </a:r>
          </a:p>
          <a:p>
            <a:pPr lvl="1">
              <a:spcAft>
                <a:spcPts val="900"/>
              </a:spcAft>
            </a:pPr>
            <a:r>
              <a:rPr lang="en-GB" sz="2000" dirty="0">
                <a:ea typeface="Cambria" panose="02040503050406030204" pitchFamily="18" charset="0"/>
              </a:rPr>
              <a:t>Individuals whose </a:t>
            </a:r>
            <a:r>
              <a:rPr lang="en-GB" sz="2000" b="1" dirty="0">
                <a:solidFill>
                  <a:srgbClr val="FF0000"/>
                </a:solidFill>
                <a:ea typeface="Cambria" panose="02040503050406030204" pitchFamily="18" charset="0"/>
              </a:rPr>
              <a:t>geographically distant </a:t>
            </a:r>
            <a:r>
              <a:rPr lang="en-GB" sz="2000" dirty="0">
                <a:ea typeface="Cambria" panose="02040503050406030204" pitchFamily="18" charset="0"/>
              </a:rPr>
              <a:t>friends experienced larger recent house price increases are more likely to transition from renting to owning. They also buy larger houses and pay more for a given house. Survey data show that these relationships are driven by the effects of </a:t>
            </a:r>
            <a:r>
              <a:rPr lang="en-GB" sz="2000" b="1" dirty="0">
                <a:solidFill>
                  <a:srgbClr val="FF0000"/>
                </a:solidFill>
              </a:rPr>
              <a:t>social interactions on individuals' housing market expectations</a:t>
            </a:r>
            <a:r>
              <a:rPr lang="en-GB" sz="2000" dirty="0">
                <a:ea typeface="Cambria" panose="02040503050406030204" pitchFamily="18" charset="0"/>
              </a:rPr>
              <a:t>.</a:t>
            </a:r>
            <a:endParaRPr lang="en-GB" sz="2000" b="0" dirty="0">
              <a:ea typeface="Cambria" panose="02040503050406030204" pitchFamily="18" charset="0"/>
            </a:endParaRPr>
          </a:p>
        </p:txBody>
      </p:sp>
      <p:sp>
        <p:nvSpPr>
          <p:cNvPr id="4" name="Slide Number Placeholder 5">
            <a:extLst>
              <a:ext uri="{FF2B5EF4-FFF2-40B4-BE49-F238E27FC236}">
                <a16:creationId xmlns:a16="http://schemas.microsoft.com/office/drawing/2014/main" id="{1982C8EB-201B-594C-9F24-BAF4D3320938}"/>
              </a:ext>
            </a:extLst>
          </p:cNvPr>
          <p:cNvSpPr>
            <a:spLocks noGrp="1"/>
          </p:cNvSpPr>
          <p:nvPr>
            <p:ph type="sldNum" sz="quarter" idx="10"/>
          </p:nvPr>
        </p:nvSpPr>
        <p:spPr bwMode="auto">
          <a:xfrm>
            <a:off x="7862888" y="6451600"/>
            <a:ext cx="90011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r" rtl="0" fontAlgn="base">
              <a:spcBef>
                <a:spcPct val="0"/>
              </a:spcBef>
              <a:spcAft>
                <a:spcPct val="0"/>
              </a:spcAft>
              <a:defRPr sz="1000" kern="1200">
                <a:solidFill>
                  <a:schemeClr val="tx2"/>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CE6ADDAF-8474-B54B-881D-C7A8EDF3717F}" type="slidenum">
              <a:rPr lang="en-GB" altLang="en-US" smtClean="0"/>
              <a:pPr/>
              <a:t>26</a:t>
            </a:fld>
            <a:endParaRPr lang="en-US" altLang="zh-TW" dirty="0">
              <a:latin typeface="Arial" charset="0"/>
            </a:endParaRPr>
          </a:p>
        </p:txBody>
      </p:sp>
      <p:sp>
        <p:nvSpPr>
          <p:cNvPr id="6" name="Title 1">
            <a:extLst>
              <a:ext uri="{FF2B5EF4-FFF2-40B4-BE49-F238E27FC236}">
                <a16:creationId xmlns:a16="http://schemas.microsoft.com/office/drawing/2014/main" id="{75CA7930-A9A6-E4EF-9B36-04868E7ABE53}"/>
              </a:ext>
            </a:extLst>
          </p:cNvPr>
          <p:cNvSpPr>
            <a:spLocks noGrp="1"/>
          </p:cNvSpPr>
          <p:nvPr>
            <p:ph type="title"/>
          </p:nvPr>
        </p:nvSpPr>
        <p:spPr>
          <a:xfrm>
            <a:off x="1906589" y="692696"/>
            <a:ext cx="8375650" cy="423862"/>
          </a:xfrm>
        </p:spPr>
        <p:txBody>
          <a:bodyPr>
            <a:normAutofit fontScale="90000"/>
          </a:bodyPr>
          <a:lstStyle/>
          <a:p>
            <a:pPr algn="ctr"/>
            <a:r>
              <a:rPr lang="en-US" altLang="zh-CN" dirty="0"/>
              <a:t>Social</a:t>
            </a:r>
            <a:r>
              <a:rPr lang="zh-CN" altLang="en-US" dirty="0"/>
              <a:t> </a:t>
            </a:r>
            <a:r>
              <a:rPr lang="en-US" altLang="zh-CN" dirty="0"/>
              <a:t>comparison</a:t>
            </a:r>
            <a:r>
              <a:rPr lang="zh-CN" altLang="en-US" dirty="0"/>
              <a:t> </a:t>
            </a:r>
            <a:r>
              <a:rPr lang="en-US" altLang="zh-CN" dirty="0"/>
              <a:t>and</a:t>
            </a:r>
            <a:r>
              <a:rPr lang="zh-CN" altLang="en-US" dirty="0"/>
              <a:t> </a:t>
            </a:r>
            <a:r>
              <a:rPr lang="en-US" altLang="zh-CN" dirty="0"/>
              <a:t>social</a:t>
            </a:r>
            <a:r>
              <a:rPr lang="zh-CN" altLang="en-US" dirty="0"/>
              <a:t> </a:t>
            </a:r>
            <a:r>
              <a:rPr lang="en-US" altLang="zh-CN" dirty="0"/>
              <a:t>media</a:t>
            </a:r>
            <a:endParaRPr lang="en-US" dirty="0"/>
          </a:p>
        </p:txBody>
      </p:sp>
    </p:spTree>
    <p:extLst>
      <p:ext uri="{BB962C8B-B14F-4D97-AF65-F5344CB8AC3E}">
        <p14:creationId xmlns:p14="http://schemas.microsoft.com/office/powerpoint/2010/main" val="1416971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5CA7930-A9A6-E4EF-9B36-04868E7ABE53}"/>
              </a:ext>
            </a:extLst>
          </p:cNvPr>
          <p:cNvSpPr>
            <a:spLocks noGrp="1"/>
          </p:cNvSpPr>
          <p:nvPr>
            <p:ph type="title"/>
          </p:nvPr>
        </p:nvSpPr>
        <p:spPr>
          <a:xfrm>
            <a:off x="1906589" y="692696"/>
            <a:ext cx="8375650" cy="423862"/>
          </a:xfrm>
        </p:spPr>
        <p:txBody>
          <a:bodyPr>
            <a:normAutofit fontScale="90000"/>
          </a:bodyPr>
          <a:lstStyle/>
          <a:p>
            <a:pPr algn="ctr"/>
            <a:r>
              <a:rPr lang="en-US" altLang="zh-CN" dirty="0"/>
              <a:t>Social</a:t>
            </a:r>
            <a:r>
              <a:rPr lang="zh-CN" altLang="en-US" dirty="0"/>
              <a:t> </a:t>
            </a:r>
            <a:r>
              <a:rPr lang="en-US" altLang="zh-CN" dirty="0"/>
              <a:t>comparison</a:t>
            </a:r>
            <a:r>
              <a:rPr lang="zh-CN" altLang="en-US" dirty="0"/>
              <a:t> </a:t>
            </a:r>
            <a:r>
              <a:rPr lang="en-US" altLang="zh-CN" dirty="0"/>
              <a:t>and</a:t>
            </a:r>
            <a:r>
              <a:rPr lang="zh-CN" altLang="en-US" dirty="0"/>
              <a:t> </a:t>
            </a:r>
            <a:r>
              <a:rPr lang="en-US" altLang="zh-CN" dirty="0"/>
              <a:t>social</a:t>
            </a:r>
            <a:r>
              <a:rPr lang="zh-CN" altLang="en-US" dirty="0"/>
              <a:t> </a:t>
            </a:r>
            <a:r>
              <a:rPr lang="en-US" altLang="zh-CN" dirty="0"/>
              <a:t>media</a:t>
            </a:r>
            <a:endParaRPr lang="en-US" dirty="0"/>
          </a:p>
        </p:txBody>
      </p:sp>
      <p:pic>
        <p:nvPicPr>
          <p:cNvPr id="7" name="Picture 6">
            <a:extLst>
              <a:ext uri="{FF2B5EF4-FFF2-40B4-BE49-F238E27FC236}">
                <a16:creationId xmlns:a16="http://schemas.microsoft.com/office/drawing/2014/main" id="{4A7BF814-363B-DA0C-72A2-B00B1B6B59DD}"/>
              </a:ext>
            </a:extLst>
          </p:cNvPr>
          <p:cNvPicPr>
            <a:picLocks noChangeAspect="1"/>
          </p:cNvPicPr>
          <p:nvPr/>
        </p:nvPicPr>
        <p:blipFill rotWithShape="1">
          <a:blip r:embed="rId2"/>
          <a:srcRect b="45676"/>
          <a:stretch/>
        </p:blipFill>
        <p:spPr>
          <a:xfrm>
            <a:off x="374814" y="1636961"/>
            <a:ext cx="6194021" cy="2643492"/>
          </a:xfrm>
          <a:prstGeom prst="rect">
            <a:avLst/>
          </a:prstGeom>
        </p:spPr>
      </p:pic>
      <p:pic>
        <p:nvPicPr>
          <p:cNvPr id="8" name="Picture 7">
            <a:extLst>
              <a:ext uri="{FF2B5EF4-FFF2-40B4-BE49-F238E27FC236}">
                <a16:creationId xmlns:a16="http://schemas.microsoft.com/office/drawing/2014/main" id="{94984318-57F5-1E2D-4B89-8AC91C1B46F3}"/>
              </a:ext>
            </a:extLst>
          </p:cNvPr>
          <p:cNvPicPr>
            <a:picLocks noChangeAspect="1"/>
          </p:cNvPicPr>
          <p:nvPr/>
        </p:nvPicPr>
        <p:blipFill>
          <a:blip r:embed="rId3"/>
          <a:stretch>
            <a:fillRect/>
          </a:stretch>
        </p:blipFill>
        <p:spPr>
          <a:xfrm>
            <a:off x="5861035" y="3429000"/>
            <a:ext cx="6112590" cy="3181896"/>
          </a:xfrm>
          <a:prstGeom prst="rect">
            <a:avLst/>
          </a:prstGeom>
        </p:spPr>
      </p:pic>
    </p:spTree>
    <p:extLst>
      <p:ext uri="{BB962C8B-B14F-4D97-AF65-F5344CB8AC3E}">
        <p14:creationId xmlns:p14="http://schemas.microsoft.com/office/powerpoint/2010/main" val="302807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982C8EB-201B-594C-9F24-BAF4D3320938}"/>
              </a:ext>
            </a:extLst>
          </p:cNvPr>
          <p:cNvSpPr>
            <a:spLocks noGrp="1"/>
          </p:cNvSpPr>
          <p:nvPr>
            <p:ph type="sldNum" sz="quarter" idx="10"/>
          </p:nvPr>
        </p:nvSpPr>
        <p:spPr bwMode="auto">
          <a:xfrm>
            <a:off x="7862888" y="6451600"/>
            <a:ext cx="90011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r" rtl="0" fontAlgn="base">
              <a:spcBef>
                <a:spcPct val="0"/>
              </a:spcBef>
              <a:spcAft>
                <a:spcPct val="0"/>
              </a:spcAft>
              <a:defRPr sz="1000" kern="1200">
                <a:solidFill>
                  <a:schemeClr val="tx2"/>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CE6ADDAF-8474-B54B-881D-C7A8EDF3717F}" type="slidenum">
              <a:rPr lang="en-GB" altLang="en-US" smtClean="0"/>
              <a:pPr/>
              <a:t>28</a:t>
            </a:fld>
            <a:endParaRPr lang="en-US" altLang="zh-TW" dirty="0">
              <a:latin typeface="Arial" charset="0"/>
            </a:endParaRPr>
          </a:p>
        </p:txBody>
      </p:sp>
      <p:sp>
        <p:nvSpPr>
          <p:cNvPr id="6" name="Title 1">
            <a:extLst>
              <a:ext uri="{FF2B5EF4-FFF2-40B4-BE49-F238E27FC236}">
                <a16:creationId xmlns:a16="http://schemas.microsoft.com/office/drawing/2014/main" id="{75CA7930-A9A6-E4EF-9B36-04868E7ABE53}"/>
              </a:ext>
            </a:extLst>
          </p:cNvPr>
          <p:cNvSpPr>
            <a:spLocks noGrp="1"/>
          </p:cNvSpPr>
          <p:nvPr>
            <p:ph type="title"/>
          </p:nvPr>
        </p:nvSpPr>
        <p:spPr>
          <a:xfrm>
            <a:off x="1906589" y="692696"/>
            <a:ext cx="8375650" cy="423862"/>
          </a:xfrm>
        </p:spPr>
        <p:txBody>
          <a:bodyPr>
            <a:normAutofit fontScale="90000"/>
          </a:bodyPr>
          <a:lstStyle/>
          <a:p>
            <a:pPr algn="ctr"/>
            <a:r>
              <a:rPr lang="en-US" altLang="zh-CN" dirty="0"/>
              <a:t>Social</a:t>
            </a:r>
            <a:r>
              <a:rPr lang="zh-CN" altLang="en-US" dirty="0"/>
              <a:t> </a:t>
            </a:r>
            <a:r>
              <a:rPr lang="en-US" altLang="zh-CN" dirty="0"/>
              <a:t>comparison</a:t>
            </a:r>
            <a:r>
              <a:rPr lang="zh-CN" altLang="en-US" dirty="0"/>
              <a:t> </a:t>
            </a:r>
            <a:r>
              <a:rPr lang="en-US" altLang="zh-CN" dirty="0"/>
              <a:t>and</a:t>
            </a:r>
            <a:r>
              <a:rPr lang="zh-CN" altLang="en-US" dirty="0"/>
              <a:t> </a:t>
            </a:r>
            <a:r>
              <a:rPr lang="en-US" altLang="zh-CN" dirty="0"/>
              <a:t>social</a:t>
            </a:r>
            <a:r>
              <a:rPr lang="zh-CN" altLang="en-US" dirty="0"/>
              <a:t> </a:t>
            </a:r>
            <a:r>
              <a:rPr lang="en-US" altLang="zh-CN" dirty="0"/>
              <a:t>media</a:t>
            </a:r>
            <a:endParaRPr lang="en-US" dirty="0"/>
          </a:p>
        </p:txBody>
      </p:sp>
      <p:pic>
        <p:nvPicPr>
          <p:cNvPr id="2" name="Picture 1">
            <a:extLst>
              <a:ext uri="{FF2B5EF4-FFF2-40B4-BE49-F238E27FC236}">
                <a16:creationId xmlns:a16="http://schemas.microsoft.com/office/drawing/2014/main" id="{76AC829A-0CCE-12CD-EE39-293879F1761B}"/>
              </a:ext>
            </a:extLst>
          </p:cNvPr>
          <p:cNvPicPr>
            <a:picLocks noChangeAspect="1"/>
          </p:cNvPicPr>
          <p:nvPr/>
        </p:nvPicPr>
        <p:blipFill rotWithShape="1">
          <a:blip r:embed="rId2"/>
          <a:srcRect b="44457"/>
          <a:stretch/>
        </p:blipFill>
        <p:spPr>
          <a:xfrm>
            <a:off x="278295" y="1535686"/>
            <a:ext cx="6070145" cy="4295270"/>
          </a:xfrm>
          <a:prstGeom prst="rect">
            <a:avLst/>
          </a:prstGeom>
          <a:ln>
            <a:solidFill>
              <a:schemeClr val="tx1"/>
            </a:solidFill>
          </a:ln>
        </p:spPr>
      </p:pic>
      <p:pic>
        <p:nvPicPr>
          <p:cNvPr id="3" name="Picture 2">
            <a:extLst>
              <a:ext uri="{FF2B5EF4-FFF2-40B4-BE49-F238E27FC236}">
                <a16:creationId xmlns:a16="http://schemas.microsoft.com/office/drawing/2014/main" id="{402C4D09-8B1E-97C9-F5E0-50922D849F17}"/>
              </a:ext>
            </a:extLst>
          </p:cNvPr>
          <p:cNvPicPr>
            <a:picLocks noChangeAspect="1"/>
          </p:cNvPicPr>
          <p:nvPr/>
        </p:nvPicPr>
        <p:blipFill rotWithShape="1">
          <a:blip r:embed="rId2"/>
          <a:srcRect t="54507"/>
          <a:stretch/>
        </p:blipFill>
        <p:spPr>
          <a:xfrm>
            <a:off x="6441763" y="2357321"/>
            <a:ext cx="5581964" cy="3235097"/>
          </a:xfrm>
          <a:prstGeom prst="rect">
            <a:avLst/>
          </a:prstGeom>
          <a:ln>
            <a:solidFill>
              <a:schemeClr val="tx1"/>
            </a:solidFill>
          </a:ln>
        </p:spPr>
      </p:pic>
    </p:spTree>
    <p:extLst>
      <p:ext uri="{BB962C8B-B14F-4D97-AF65-F5344CB8AC3E}">
        <p14:creationId xmlns:p14="http://schemas.microsoft.com/office/powerpoint/2010/main" val="3770941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5CA7930-A9A6-E4EF-9B36-04868E7ABE53}"/>
              </a:ext>
            </a:extLst>
          </p:cNvPr>
          <p:cNvSpPr>
            <a:spLocks noGrp="1"/>
          </p:cNvSpPr>
          <p:nvPr>
            <p:ph type="title"/>
          </p:nvPr>
        </p:nvSpPr>
        <p:spPr>
          <a:xfrm>
            <a:off x="1906589" y="692696"/>
            <a:ext cx="8375650" cy="423862"/>
          </a:xfrm>
        </p:spPr>
        <p:txBody>
          <a:bodyPr>
            <a:normAutofit fontScale="90000"/>
          </a:bodyPr>
          <a:lstStyle/>
          <a:p>
            <a:pPr algn="ctr"/>
            <a:r>
              <a:rPr lang="en-US" altLang="zh-CN" dirty="0"/>
              <a:t>Social</a:t>
            </a:r>
            <a:r>
              <a:rPr lang="zh-CN" altLang="en-US" dirty="0"/>
              <a:t> </a:t>
            </a:r>
            <a:r>
              <a:rPr lang="en-US" altLang="zh-CN" dirty="0"/>
              <a:t>comparison</a:t>
            </a:r>
            <a:r>
              <a:rPr lang="zh-CN" altLang="en-US" dirty="0"/>
              <a:t> </a:t>
            </a:r>
            <a:r>
              <a:rPr lang="en-US" altLang="zh-CN" dirty="0"/>
              <a:t>and</a:t>
            </a:r>
            <a:r>
              <a:rPr lang="zh-CN" altLang="en-US" dirty="0"/>
              <a:t> </a:t>
            </a:r>
            <a:r>
              <a:rPr lang="en-US" altLang="zh-CN" dirty="0"/>
              <a:t>social</a:t>
            </a:r>
            <a:r>
              <a:rPr lang="zh-CN" altLang="en-US" dirty="0"/>
              <a:t> </a:t>
            </a:r>
            <a:r>
              <a:rPr lang="en-US" altLang="zh-CN" dirty="0"/>
              <a:t>media</a:t>
            </a:r>
            <a:endParaRPr lang="en-US" dirty="0"/>
          </a:p>
        </p:txBody>
      </p:sp>
      <p:pic>
        <p:nvPicPr>
          <p:cNvPr id="5" name="Picture 4">
            <a:extLst>
              <a:ext uri="{FF2B5EF4-FFF2-40B4-BE49-F238E27FC236}">
                <a16:creationId xmlns:a16="http://schemas.microsoft.com/office/drawing/2014/main" id="{60BF9936-EE60-369A-7D9D-08E23B4B1BDC}"/>
              </a:ext>
            </a:extLst>
          </p:cNvPr>
          <p:cNvPicPr>
            <a:picLocks noChangeAspect="1"/>
          </p:cNvPicPr>
          <p:nvPr/>
        </p:nvPicPr>
        <p:blipFill>
          <a:blip r:embed="rId2"/>
          <a:stretch>
            <a:fillRect/>
          </a:stretch>
        </p:blipFill>
        <p:spPr>
          <a:xfrm>
            <a:off x="391767" y="1589463"/>
            <a:ext cx="6267904" cy="4769371"/>
          </a:xfrm>
          <a:prstGeom prst="rect">
            <a:avLst/>
          </a:prstGeom>
        </p:spPr>
      </p:pic>
      <p:pic>
        <p:nvPicPr>
          <p:cNvPr id="8" name="Picture 7">
            <a:extLst>
              <a:ext uri="{FF2B5EF4-FFF2-40B4-BE49-F238E27FC236}">
                <a16:creationId xmlns:a16="http://schemas.microsoft.com/office/drawing/2014/main" id="{F812E617-5FE8-55F8-EC04-EEEF520E4623}"/>
              </a:ext>
            </a:extLst>
          </p:cNvPr>
          <p:cNvPicPr>
            <a:picLocks noChangeAspect="1"/>
          </p:cNvPicPr>
          <p:nvPr/>
        </p:nvPicPr>
        <p:blipFill>
          <a:blip r:embed="rId3"/>
          <a:stretch>
            <a:fillRect/>
          </a:stretch>
        </p:blipFill>
        <p:spPr>
          <a:xfrm>
            <a:off x="7007485" y="1589463"/>
            <a:ext cx="4564008" cy="5166269"/>
          </a:xfrm>
          <a:prstGeom prst="rect">
            <a:avLst/>
          </a:prstGeom>
        </p:spPr>
      </p:pic>
    </p:spTree>
    <p:extLst>
      <p:ext uri="{BB962C8B-B14F-4D97-AF65-F5344CB8AC3E}">
        <p14:creationId xmlns:p14="http://schemas.microsoft.com/office/powerpoint/2010/main" val="2780829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B119B-51F4-D741-978F-67FE54F335FD}"/>
              </a:ext>
            </a:extLst>
          </p:cNvPr>
          <p:cNvSpPr>
            <a:spLocks noGrp="1"/>
          </p:cNvSpPr>
          <p:nvPr>
            <p:ph type="title"/>
          </p:nvPr>
        </p:nvSpPr>
        <p:spPr>
          <a:xfrm>
            <a:off x="807756" y="432297"/>
            <a:ext cx="10364451" cy="813408"/>
          </a:xfrm>
        </p:spPr>
        <p:txBody>
          <a:bodyPr/>
          <a:lstStyle/>
          <a:p>
            <a:r>
              <a:rPr lang="en-US" altLang="zh-CN" dirty="0"/>
              <a:t>Social</a:t>
            </a:r>
            <a:r>
              <a:rPr lang="zh-CN" altLang="en-US" dirty="0"/>
              <a:t> </a:t>
            </a:r>
            <a:r>
              <a:rPr lang="en-US" altLang="zh-CN" dirty="0"/>
              <a:t>Preference Nudges</a:t>
            </a:r>
            <a:endParaRPr lang="en-US" dirty="0"/>
          </a:p>
        </p:txBody>
      </p:sp>
      <p:sp>
        <p:nvSpPr>
          <p:cNvPr id="3" name="Content Placeholder 2">
            <a:extLst>
              <a:ext uri="{FF2B5EF4-FFF2-40B4-BE49-F238E27FC236}">
                <a16:creationId xmlns:a16="http://schemas.microsoft.com/office/drawing/2014/main" id="{19A44278-4BC7-9140-B2A6-EF6A3FA9A321}"/>
              </a:ext>
            </a:extLst>
          </p:cNvPr>
          <p:cNvSpPr>
            <a:spLocks noGrp="1"/>
          </p:cNvSpPr>
          <p:nvPr>
            <p:ph sz="quarter" idx="13"/>
          </p:nvPr>
        </p:nvSpPr>
        <p:spPr>
          <a:xfrm>
            <a:off x="913774" y="1245705"/>
            <a:ext cx="10827650" cy="5353878"/>
          </a:xfrm>
        </p:spPr>
        <p:txBody>
          <a:bodyPr>
            <a:noAutofit/>
          </a:bodyPr>
          <a:lstStyle/>
          <a:p>
            <a:pPr algn="l">
              <a:lnSpc>
                <a:spcPct val="100000"/>
              </a:lnSpc>
              <a:spcBef>
                <a:spcPts val="0"/>
              </a:spcBef>
              <a:spcAft>
                <a:spcPts val="300"/>
              </a:spcAft>
              <a:buFont typeface="+mj-lt"/>
              <a:buAutoNum type="arabicPeriod"/>
            </a:pPr>
            <a:r>
              <a:rPr lang="en-GB" sz="2200" b="1" i="0" dirty="0">
                <a:solidFill>
                  <a:srgbClr val="374151"/>
                </a:solidFill>
                <a:effectLst/>
              </a:rPr>
              <a:t>Social Norms Messaging:</a:t>
            </a:r>
            <a:r>
              <a:rPr lang="en-GB" sz="2200" b="0" i="0" dirty="0">
                <a:solidFill>
                  <a:srgbClr val="374151"/>
                </a:solidFill>
                <a:effectLst/>
              </a:rPr>
              <a:t> Highlighting the behaviour that is most commonly practiced by others can influence individuals to follow suit. "80% of your neighbours have reduced their energy usage. Join them!"</a:t>
            </a:r>
          </a:p>
          <a:p>
            <a:pPr algn="l">
              <a:lnSpc>
                <a:spcPct val="100000"/>
              </a:lnSpc>
              <a:spcBef>
                <a:spcPts val="0"/>
              </a:spcBef>
              <a:spcAft>
                <a:spcPts val="300"/>
              </a:spcAft>
              <a:buFont typeface="+mj-lt"/>
              <a:buAutoNum type="arabicPeriod"/>
            </a:pPr>
            <a:r>
              <a:rPr lang="en-GB" sz="2200" b="1" i="0" dirty="0">
                <a:solidFill>
                  <a:srgbClr val="374151"/>
                </a:solidFill>
                <a:effectLst/>
              </a:rPr>
              <a:t>Peer Comparisons:</a:t>
            </a:r>
            <a:r>
              <a:rPr lang="en-GB" sz="2200" b="0" i="0" dirty="0">
                <a:solidFill>
                  <a:srgbClr val="374151"/>
                </a:solidFill>
                <a:effectLst/>
              </a:rPr>
              <a:t> Show how an individual's behaviour compares to that of their peers in a positive or constructive way. "Your contribution is greater than 90% of donors!"</a:t>
            </a:r>
          </a:p>
          <a:p>
            <a:pPr algn="l">
              <a:lnSpc>
                <a:spcPct val="100000"/>
              </a:lnSpc>
              <a:spcBef>
                <a:spcPts val="0"/>
              </a:spcBef>
              <a:spcAft>
                <a:spcPts val="300"/>
              </a:spcAft>
              <a:buFont typeface="+mj-lt"/>
              <a:buAutoNum type="arabicPeriod"/>
            </a:pPr>
            <a:r>
              <a:rPr lang="en-GB" sz="2200" b="1" i="0" dirty="0">
                <a:solidFill>
                  <a:srgbClr val="374151"/>
                </a:solidFill>
                <a:effectLst/>
              </a:rPr>
              <a:t>Social Rewards:</a:t>
            </a:r>
            <a:r>
              <a:rPr lang="en-GB" sz="2200" b="0" i="0" dirty="0">
                <a:solidFill>
                  <a:srgbClr val="374151"/>
                </a:solidFill>
                <a:effectLst/>
              </a:rPr>
              <a:t> Emphasize the social benefits or recognition that come with desired behaviours. "Be part of a caring community. Join our team of volunteers!"</a:t>
            </a:r>
          </a:p>
          <a:p>
            <a:pPr algn="l">
              <a:lnSpc>
                <a:spcPct val="100000"/>
              </a:lnSpc>
              <a:spcBef>
                <a:spcPts val="0"/>
              </a:spcBef>
              <a:spcAft>
                <a:spcPts val="300"/>
              </a:spcAft>
              <a:buFont typeface="+mj-lt"/>
              <a:buAutoNum type="arabicPeriod"/>
            </a:pPr>
            <a:r>
              <a:rPr lang="en-GB" sz="2200" b="1" i="0" dirty="0">
                <a:solidFill>
                  <a:srgbClr val="374151"/>
                </a:solidFill>
                <a:effectLst/>
              </a:rPr>
              <a:t>Public Commitments:</a:t>
            </a:r>
            <a:r>
              <a:rPr lang="en-GB" sz="2200" b="0" i="0" dirty="0">
                <a:solidFill>
                  <a:srgbClr val="374151"/>
                </a:solidFill>
                <a:effectLst/>
              </a:rPr>
              <a:t> Encourage individuals to make their commitments publicly, making them more likely to follow through due to a desire to maintain a consistent self-image. For example, when encouraging recycling, ask people to sign a pledge visible to others. </a:t>
            </a:r>
          </a:p>
          <a:p>
            <a:pPr algn="l">
              <a:lnSpc>
                <a:spcPct val="100000"/>
              </a:lnSpc>
              <a:spcBef>
                <a:spcPts val="0"/>
              </a:spcBef>
              <a:spcAft>
                <a:spcPts val="300"/>
              </a:spcAft>
              <a:buFont typeface="+mj-lt"/>
              <a:buAutoNum type="arabicPeriod"/>
            </a:pPr>
            <a:r>
              <a:rPr lang="en-GB" sz="2200" b="1" i="0" dirty="0">
                <a:solidFill>
                  <a:srgbClr val="374151"/>
                </a:solidFill>
                <a:effectLst/>
              </a:rPr>
              <a:t>Social Gamification:</a:t>
            </a:r>
            <a:r>
              <a:rPr lang="en-GB" sz="2200" b="0" i="0" dirty="0">
                <a:solidFill>
                  <a:srgbClr val="374151"/>
                </a:solidFill>
                <a:effectLst/>
              </a:rPr>
              <a:t> Introduce elements of competition or cooperation with others to encourage desired behaviours. For instance, in promoting physical activity, create challenges or competitions within a social group.</a:t>
            </a:r>
          </a:p>
        </p:txBody>
      </p:sp>
      <p:sp>
        <p:nvSpPr>
          <p:cNvPr id="4" name="Slide Number Placeholder 3">
            <a:extLst>
              <a:ext uri="{FF2B5EF4-FFF2-40B4-BE49-F238E27FC236}">
                <a16:creationId xmlns:a16="http://schemas.microsoft.com/office/drawing/2014/main" id="{AA15DA2B-054B-342D-D8E0-32D00B2E251F}"/>
              </a:ext>
            </a:extLst>
          </p:cNvPr>
          <p:cNvSpPr>
            <a:spLocks noGrp="1"/>
          </p:cNvSpPr>
          <p:nvPr>
            <p:ph type="sldNum" sz="quarter" idx="12"/>
          </p:nvPr>
        </p:nvSpPr>
        <p:spPr/>
        <p:txBody>
          <a:bodyPr/>
          <a:lstStyle/>
          <a:p>
            <a:fld id="{4854181D-6920-4594-9A5D-6CE56DC9F8B2}" type="slidenum">
              <a:rPr lang="en-US" smtClean="0"/>
              <a:pPr/>
              <a:t>3</a:t>
            </a:fld>
            <a:endParaRPr lang="en-US" b="1"/>
          </a:p>
        </p:txBody>
      </p:sp>
    </p:spTree>
    <p:extLst>
      <p:ext uri="{BB962C8B-B14F-4D97-AF65-F5344CB8AC3E}">
        <p14:creationId xmlns:p14="http://schemas.microsoft.com/office/powerpoint/2010/main" val="669352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6407E8F-35AA-F082-373F-7EA51F449F04}"/>
              </a:ext>
            </a:extLst>
          </p:cNvPr>
          <p:cNvGrpSpPr/>
          <p:nvPr/>
        </p:nvGrpSpPr>
        <p:grpSpPr>
          <a:xfrm>
            <a:off x="6506422" y="1776702"/>
            <a:ext cx="5592814" cy="4915646"/>
            <a:chOff x="1483360" y="1206755"/>
            <a:chExt cx="4355271" cy="3536272"/>
          </a:xfrm>
        </p:grpSpPr>
        <p:pic>
          <p:nvPicPr>
            <p:cNvPr id="7" name="Picture 6">
              <a:extLst>
                <a:ext uri="{FF2B5EF4-FFF2-40B4-BE49-F238E27FC236}">
                  <a16:creationId xmlns:a16="http://schemas.microsoft.com/office/drawing/2014/main" id="{F3DFAD8C-39B9-AE18-1E8B-B4D6AE8B6B61}"/>
                </a:ext>
              </a:extLst>
            </p:cNvPr>
            <p:cNvPicPr>
              <a:picLocks noChangeAspect="1"/>
            </p:cNvPicPr>
            <p:nvPr/>
          </p:nvPicPr>
          <p:blipFill rotWithShape="1">
            <a:blip r:embed="rId2"/>
            <a:srcRect t="17584"/>
            <a:stretch/>
          </p:blipFill>
          <p:spPr>
            <a:xfrm>
              <a:off x="1483360" y="1206755"/>
              <a:ext cx="4355271" cy="3334760"/>
            </a:xfrm>
            <a:prstGeom prst="rect">
              <a:avLst/>
            </a:prstGeom>
          </p:spPr>
        </p:pic>
        <p:sp>
          <p:nvSpPr>
            <p:cNvPr id="9" name="TextBox 8">
              <a:extLst>
                <a:ext uri="{FF2B5EF4-FFF2-40B4-BE49-F238E27FC236}">
                  <a16:creationId xmlns:a16="http://schemas.microsoft.com/office/drawing/2014/main" id="{9AF5F699-CE84-4AEC-2F62-75A9A5805C7E}"/>
                </a:ext>
              </a:extLst>
            </p:cNvPr>
            <p:cNvSpPr txBox="1"/>
            <p:nvPr/>
          </p:nvSpPr>
          <p:spPr>
            <a:xfrm>
              <a:off x="1483360" y="4544511"/>
              <a:ext cx="4355271" cy="198516"/>
            </a:xfrm>
            <a:prstGeom prst="rect">
              <a:avLst/>
            </a:prstGeom>
            <a:solidFill>
              <a:schemeClr val="bg1"/>
            </a:solidFill>
          </p:spPr>
          <p:txBody>
            <a:bodyPr wrap="square">
              <a:spAutoFit/>
            </a:bodyPr>
            <a:lstStyle/>
            <a:p>
              <a:pPr defTabSz="315468">
                <a:spcAft>
                  <a:spcPts val="600"/>
                </a:spcAft>
              </a:pPr>
              <a:r>
                <a:rPr lang="en-US" altLang="zh-CN" sz="690" kern="1200" dirty="0">
                  <a:solidFill>
                    <a:schemeClr val="tx1"/>
                  </a:solidFill>
                  <a:latin typeface="+mn-lt"/>
                  <a:ea typeface="+mn-ea"/>
                  <a:cs typeface="+mn-cs"/>
                </a:rPr>
                <a:t>Source:</a:t>
              </a:r>
              <a:r>
                <a:rPr lang="zh-CN" altLang="en-US" sz="690" kern="1200" dirty="0">
                  <a:solidFill>
                    <a:schemeClr val="tx1"/>
                  </a:solidFill>
                  <a:latin typeface="+mn-lt"/>
                  <a:ea typeface="+mn-ea"/>
                  <a:cs typeface="+mn-cs"/>
                </a:rPr>
                <a:t> </a:t>
              </a:r>
              <a:r>
                <a:rPr lang="en-US" sz="690" kern="1200" dirty="0">
                  <a:solidFill>
                    <a:schemeClr val="tx1"/>
                  </a:solidFill>
                  <a:latin typeface="+mn-lt"/>
                  <a:ea typeface="+mn-ea"/>
                  <a:cs typeface="+mn-cs"/>
                </a:rPr>
                <a:t>https://</a:t>
              </a:r>
              <a:r>
                <a:rPr lang="en-US" sz="690" kern="1200" dirty="0" err="1">
                  <a:solidFill>
                    <a:schemeClr val="tx1"/>
                  </a:solidFill>
                  <a:latin typeface="+mn-lt"/>
                  <a:ea typeface="+mn-ea"/>
                  <a:cs typeface="+mn-cs"/>
                </a:rPr>
                <a:t>www.theguardian.com</a:t>
              </a:r>
              <a:r>
                <a:rPr lang="en-US" sz="690" kern="1200" dirty="0">
                  <a:solidFill>
                    <a:schemeClr val="tx1"/>
                  </a:solidFill>
                  <a:latin typeface="+mn-lt"/>
                  <a:ea typeface="+mn-ea"/>
                  <a:cs typeface="+mn-cs"/>
                </a:rPr>
                <a:t>/technology/2022/</a:t>
              </a:r>
              <a:r>
                <a:rPr lang="en-US" sz="690" kern="1200" dirty="0" err="1">
                  <a:solidFill>
                    <a:schemeClr val="tx1"/>
                  </a:solidFill>
                  <a:latin typeface="+mn-lt"/>
                  <a:ea typeface="+mn-ea"/>
                  <a:cs typeface="+mn-cs"/>
                </a:rPr>
                <a:t>jan</a:t>
              </a:r>
              <a:r>
                <a:rPr lang="en-US" sz="690" kern="1200" dirty="0">
                  <a:solidFill>
                    <a:schemeClr val="tx1"/>
                  </a:solidFill>
                  <a:latin typeface="+mn-lt"/>
                  <a:ea typeface="+mn-ea"/>
                  <a:cs typeface="+mn-cs"/>
                </a:rPr>
                <a:t>/03/</a:t>
              </a:r>
              <a:r>
                <a:rPr lang="en-US" sz="690" kern="1200" dirty="0" err="1">
                  <a:solidFill>
                    <a:schemeClr val="tx1"/>
                  </a:solidFill>
                  <a:latin typeface="+mn-lt"/>
                  <a:ea typeface="+mn-ea"/>
                  <a:cs typeface="+mn-cs"/>
                </a:rPr>
                <a:t>airbnb</a:t>
              </a:r>
              <a:r>
                <a:rPr lang="en-US" sz="690" kern="1200" dirty="0">
                  <a:solidFill>
                    <a:schemeClr val="tx1"/>
                  </a:solidFill>
                  <a:latin typeface="+mn-lt"/>
                  <a:ea typeface="+mn-ea"/>
                  <a:cs typeface="+mn-cs"/>
                </a:rPr>
                <a:t>-race-</a:t>
              </a:r>
              <a:r>
                <a:rPr lang="en-US" sz="690" kern="1200" dirty="0" err="1">
                  <a:solidFill>
                    <a:schemeClr val="tx1"/>
                  </a:solidFill>
                  <a:latin typeface="+mn-lt"/>
                  <a:ea typeface="+mn-ea"/>
                  <a:cs typeface="+mn-cs"/>
                </a:rPr>
                <a:t>oregon</a:t>
              </a:r>
              <a:r>
                <a:rPr lang="en-US" sz="690" kern="1200" dirty="0">
                  <a:solidFill>
                    <a:schemeClr val="tx1"/>
                  </a:solidFill>
                  <a:latin typeface="+mn-lt"/>
                  <a:ea typeface="+mn-ea"/>
                  <a:cs typeface="+mn-cs"/>
                </a:rPr>
                <a:t>-names-discrimination</a:t>
              </a:r>
              <a:endParaRPr lang="en-US" sz="1000" dirty="0"/>
            </a:p>
          </p:txBody>
        </p:sp>
      </p:grpSp>
      <p:grpSp>
        <p:nvGrpSpPr>
          <p:cNvPr id="13" name="Group 12">
            <a:extLst>
              <a:ext uri="{FF2B5EF4-FFF2-40B4-BE49-F238E27FC236}">
                <a16:creationId xmlns:a16="http://schemas.microsoft.com/office/drawing/2014/main" id="{7CA9403C-E090-4004-087B-E17D8F0AE3D8}"/>
              </a:ext>
            </a:extLst>
          </p:cNvPr>
          <p:cNvGrpSpPr/>
          <p:nvPr/>
        </p:nvGrpSpPr>
        <p:grpSpPr>
          <a:xfrm>
            <a:off x="256208" y="1776702"/>
            <a:ext cx="6078332" cy="4915646"/>
            <a:chOff x="6861824" y="2207074"/>
            <a:chExt cx="4924097" cy="3962519"/>
          </a:xfrm>
        </p:grpSpPr>
        <p:pic>
          <p:nvPicPr>
            <p:cNvPr id="5" name="Picture 4">
              <a:extLst>
                <a:ext uri="{FF2B5EF4-FFF2-40B4-BE49-F238E27FC236}">
                  <a16:creationId xmlns:a16="http://schemas.microsoft.com/office/drawing/2014/main" id="{B570FC5B-25A7-42DA-F04D-9315CD3BD01E}"/>
                </a:ext>
              </a:extLst>
            </p:cNvPr>
            <p:cNvPicPr>
              <a:picLocks noChangeAspect="1"/>
            </p:cNvPicPr>
            <p:nvPr/>
          </p:nvPicPr>
          <p:blipFill>
            <a:blip r:embed="rId3"/>
            <a:stretch>
              <a:fillRect/>
            </a:stretch>
          </p:blipFill>
          <p:spPr>
            <a:xfrm>
              <a:off x="6861824" y="2207074"/>
              <a:ext cx="4923776" cy="3741352"/>
            </a:xfrm>
            <a:prstGeom prst="rect">
              <a:avLst/>
            </a:prstGeom>
          </p:spPr>
        </p:pic>
        <p:sp>
          <p:nvSpPr>
            <p:cNvPr id="10" name="TextBox 9">
              <a:extLst>
                <a:ext uri="{FF2B5EF4-FFF2-40B4-BE49-F238E27FC236}">
                  <a16:creationId xmlns:a16="http://schemas.microsoft.com/office/drawing/2014/main" id="{90389353-AEC6-9B80-0D10-B54D9153C98E}"/>
                </a:ext>
              </a:extLst>
            </p:cNvPr>
            <p:cNvSpPr txBox="1"/>
            <p:nvPr/>
          </p:nvSpPr>
          <p:spPr>
            <a:xfrm>
              <a:off x="6861824" y="5801445"/>
              <a:ext cx="4924097" cy="368148"/>
            </a:xfrm>
            <a:prstGeom prst="rect">
              <a:avLst/>
            </a:prstGeom>
            <a:solidFill>
              <a:schemeClr val="bg1"/>
            </a:solidFill>
          </p:spPr>
          <p:txBody>
            <a:bodyPr wrap="square">
              <a:spAutoFit/>
            </a:bodyPr>
            <a:lstStyle/>
            <a:p>
              <a:pPr marL="11113" lvl="1" eaLnBrk="1" hangingPunct="1">
                <a:spcAft>
                  <a:spcPts val="600"/>
                </a:spcAft>
                <a:buNone/>
              </a:pPr>
              <a:r>
                <a:rPr lang="en-US" altLang="en-US" sz="800" dirty="0"/>
                <a:t>Source: </a:t>
              </a:r>
              <a:r>
                <a:rPr lang="en-US" altLang="en-US" sz="800" dirty="0" err="1"/>
                <a:t>Flage</a:t>
              </a:r>
              <a:r>
                <a:rPr lang="en-US" altLang="en-US" sz="800" dirty="0"/>
                <a:t>, A. (2018). "Ethnic and gender discrimination in the rental housing market: Evidence from a meta-analysis of correspondence tests, 2006-2017." Journal of Housing Economics 41: 251-273.</a:t>
              </a:r>
            </a:p>
          </p:txBody>
        </p:sp>
      </p:grpSp>
      <p:sp>
        <p:nvSpPr>
          <p:cNvPr id="3" name="Title 2">
            <a:extLst>
              <a:ext uri="{FF2B5EF4-FFF2-40B4-BE49-F238E27FC236}">
                <a16:creationId xmlns:a16="http://schemas.microsoft.com/office/drawing/2014/main" id="{6949ED0C-DF71-5383-87F0-47007A53D07A}"/>
              </a:ext>
            </a:extLst>
          </p:cNvPr>
          <p:cNvSpPr>
            <a:spLocks noGrp="1"/>
          </p:cNvSpPr>
          <p:nvPr>
            <p:ph type="title"/>
          </p:nvPr>
        </p:nvSpPr>
        <p:spPr/>
        <p:txBody>
          <a:bodyPr/>
          <a:lstStyle/>
          <a:p>
            <a:r>
              <a:rPr lang="en-US" altLang="zh-CN" dirty="0"/>
              <a:t>Case</a:t>
            </a:r>
            <a:r>
              <a:rPr lang="zh-CN" altLang="en-US" dirty="0"/>
              <a:t> </a:t>
            </a:r>
            <a:r>
              <a:rPr lang="en-US" altLang="zh-CN" dirty="0"/>
              <a:t>Study</a:t>
            </a:r>
            <a:r>
              <a:rPr lang="zh-CN" altLang="en-US" dirty="0"/>
              <a:t> </a:t>
            </a:r>
            <a:r>
              <a:rPr lang="en-US" altLang="zh-CN" dirty="0"/>
              <a:t>–</a:t>
            </a:r>
            <a:r>
              <a:rPr lang="zh-CN" altLang="en-US" dirty="0"/>
              <a:t> </a:t>
            </a:r>
            <a:r>
              <a:rPr lang="en-US" altLang="zh-CN" dirty="0"/>
              <a:t>Housing</a:t>
            </a:r>
            <a:r>
              <a:rPr lang="zh-CN" altLang="en-US" dirty="0"/>
              <a:t> </a:t>
            </a:r>
            <a:r>
              <a:rPr lang="en-US" altLang="zh-CN" dirty="0"/>
              <a:t>Discrimination</a:t>
            </a:r>
            <a:endParaRPr lang="en-US" dirty="0"/>
          </a:p>
        </p:txBody>
      </p:sp>
    </p:spTree>
    <p:extLst>
      <p:ext uri="{BB962C8B-B14F-4D97-AF65-F5344CB8AC3E}">
        <p14:creationId xmlns:p14="http://schemas.microsoft.com/office/powerpoint/2010/main" val="1863104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49ED0C-DF71-5383-87F0-47007A53D07A}"/>
              </a:ext>
            </a:extLst>
          </p:cNvPr>
          <p:cNvSpPr>
            <a:spLocks noGrp="1"/>
          </p:cNvSpPr>
          <p:nvPr>
            <p:ph type="title"/>
          </p:nvPr>
        </p:nvSpPr>
        <p:spPr/>
        <p:txBody>
          <a:bodyPr/>
          <a:lstStyle/>
          <a:p>
            <a:r>
              <a:rPr lang="en-US" altLang="zh-CN" dirty="0"/>
              <a:t>Case</a:t>
            </a:r>
            <a:r>
              <a:rPr lang="zh-CN" altLang="en-US" dirty="0"/>
              <a:t> </a:t>
            </a:r>
            <a:r>
              <a:rPr lang="en-US" altLang="zh-CN" dirty="0"/>
              <a:t>Study</a:t>
            </a:r>
            <a:r>
              <a:rPr lang="zh-CN" altLang="en-US" dirty="0"/>
              <a:t> </a:t>
            </a:r>
            <a:r>
              <a:rPr lang="en-US" altLang="zh-CN" dirty="0"/>
              <a:t>–</a:t>
            </a:r>
            <a:r>
              <a:rPr lang="zh-CN" altLang="en-US" dirty="0"/>
              <a:t> </a:t>
            </a:r>
            <a:r>
              <a:rPr lang="en-US" altLang="zh-CN" dirty="0"/>
              <a:t>Housing</a:t>
            </a:r>
            <a:r>
              <a:rPr lang="zh-CN" altLang="en-US" dirty="0"/>
              <a:t> </a:t>
            </a:r>
            <a:r>
              <a:rPr lang="en-US" altLang="zh-CN" dirty="0"/>
              <a:t>Discrimination</a:t>
            </a:r>
            <a:endParaRPr lang="en-US" dirty="0"/>
          </a:p>
        </p:txBody>
      </p:sp>
      <p:sp>
        <p:nvSpPr>
          <p:cNvPr id="2" name="Content Placeholder 2">
            <a:extLst>
              <a:ext uri="{FF2B5EF4-FFF2-40B4-BE49-F238E27FC236}">
                <a16:creationId xmlns:a16="http://schemas.microsoft.com/office/drawing/2014/main" id="{175FA6E1-656E-C360-6A83-937527B66531}"/>
              </a:ext>
            </a:extLst>
          </p:cNvPr>
          <p:cNvSpPr>
            <a:spLocks noGrp="1"/>
          </p:cNvSpPr>
          <p:nvPr>
            <p:ph idx="1"/>
          </p:nvPr>
        </p:nvSpPr>
        <p:spPr>
          <a:xfrm>
            <a:off x="1451579" y="1515232"/>
            <a:ext cx="9746852" cy="691842"/>
          </a:xfrm>
        </p:spPr>
        <p:txBody>
          <a:bodyPr>
            <a:normAutofit/>
          </a:bodyPr>
          <a:lstStyle/>
          <a:p>
            <a:pPr marL="157734" indent="-157734" defTabSz="630936">
              <a:lnSpc>
                <a:spcPct val="110000"/>
              </a:lnSpc>
              <a:spcBef>
                <a:spcPts val="690"/>
              </a:spcBef>
            </a:pPr>
            <a:r>
              <a:rPr lang="en-US" sz="2400" b="1" kern="1200" dirty="0">
                <a:solidFill>
                  <a:schemeClr val="tx1"/>
                </a:solidFill>
                <a:effectLst/>
              </a:rPr>
              <a:t>Experiment design</a:t>
            </a:r>
            <a:endParaRPr lang="en-US" sz="2400" b="1" dirty="0"/>
          </a:p>
        </p:txBody>
      </p:sp>
      <p:sp>
        <p:nvSpPr>
          <p:cNvPr id="4" name="TextBox 3">
            <a:extLst>
              <a:ext uri="{FF2B5EF4-FFF2-40B4-BE49-F238E27FC236}">
                <a16:creationId xmlns:a16="http://schemas.microsoft.com/office/drawing/2014/main" id="{87174243-8BBE-6B54-0917-C4D2482CA693}"/>
              </a:ext>
            </a:extLst>
          </p:cNvPr>
          <p:cNvSpPr txBox="1"/>
          <p:nvPr/>
        </p:nvSpPr>
        <p:spPr>
          <a:xfrm>
            <a:off x="1641584" y="2049559"/>
            <a:ext cx="9366842" cy="3293209"/>
          </a:xfrm>
          <a:prstGeom prst="rect">
            <a:avLst/>
          </a:prstGeom>
          <a:solidFill>
            <a:schemeClr val="bg2">
              <a:lumMod val="20000"/>
              <a:lumOff val="80000"/>
            </a:schemeClr>
          </a:solidFill>
        </p:spPr>
        <p:txBody>
          <a:bodyPr wrap="square">
            <a:spAutoFit/>
          </a:bodyPr>
          <a:lstStyle/>
          <a:p>
            <a:pPr defTabSz="329184">
              <a:spcAft>
                <a:spcPts val="600"/>
              </a:spcAft>
            </a:pPr>
            <a:r>
              <a:rPr lang="en-GB" kern="1200" dirty="0">
                <a:solidFill>
                  <a:schemeClr val="tx1"/>
                </a:solidFill>
                <a:latin typeface="Cambria" panose="02040503050406030204" pitchFamily="18" charset="0"/>
                <a:ea typeface="DengXian" panose="02010600030101010101" pitchFamily="2" charset="-122"/>
                <a:cs typeface="Times New Roman" panose="02020603050405020304" pitchFamily="18" charset="0"/>
              </a:rPr>
              <a:t>Hi there,</a:t>
            </a:r>
            <a:br>
              <a:rPr lang="en-GB" kern="1200" dirty="0">
                <a:solidFill>
                  <a:schemeClr val="tx1"/>
                </a:solidFill>
                <a:latin typeface="Cambria" panose="02040503050406030204" pitchFamily="18" charset="0"/>
                <a:ea typeface="DengXian" panose="02010600030101010101" pitchFamily="2" charset="-122"/>
                <a:cs typeface="Times New Roman" panose="02020603050405020304" pitchFamily="18" charset="0"/>
              </a:rPr>
            </a:br>
            <a:br>
              <a:rPr lang="en-GB" kern="1200" dirty="0">
                <a:solidFill>
                  <a:schemeClr val="tx1"/>
                </a:solidFill>
                <a:latin typeface="Cambria" panose="02040503050406030204" pitchFamily="18" charset="0"/>
                <a:ea typeface="DengXian" panose="02010600030101010101" pitchFamily="2" charset="-122"/>
                <a:cs typeface="Times New Roman" panose="02020603050405020304" pitchFamily="18" charset="0"/>
              </a:rPr>
            </a:br>
            <a:r>
              <a:rPr lang="en-GB" kern="1200" dirty="0">
                <a:solidFill>
                  <a:schemeClr val="tx1"/>
                </a:solidFill>
                <a:latin typeface="Cambria" panose="02040503050406030204" pitchFamily="18" charset="0"/>
                <a:ea typeface="DengXian" panose="02010600030101010101" pitchFamily="2" charset="-122"/>
                <a:cs typeface="Times New Roman" panose="02020603050405020304" pitchFamily="18" charset="0"/>
              </a:rPr>
              <a:t>Is this property still available? If yes, may I arrange a viewing with you? </a:t>
            </a:r>
            <a:br>
              <a:rPr lang="en-GB" kern="1200" dirty="0">
                <a:solidFill>
                  <a:schemeClr val="tx1"/>
                </a:solidFill>
                <a:latin typeface="Cambria" panose="02040503050406030204" pitchFamily="18" charset="0"/>
                <a:ea typeface="DengXian" panose="02010600030101010101" pitchFamily="2" charset="-122"/>
                <a:cs typeface="Times New Roman" panose="02020603050405020304" pitchFamily="18" charset="0"/>
              </a:rPr>
            </a:br>
            <a:br>
              <a:rPr lang="en-GB" kern="1200" dirty="0">
                <a:solidFill>
                  <a:schemeClr val="tx1"/>
                </a:solidFill>
                <a:latin typeface="Cambria" panose="02040503050406030204" pitchFamily="18" charset="0"/>
                <a:ea typeface="DengXian" panose="02010600030101010101" pitchFamily="2" charset="-122"/>
                <a:cs typeface="Times New Roman" panose="02020603050405020304" pitchFamily="18" charset="0"/>
              </a:rPr>
            </a:br>
            <a:r>
              <a:rPr lang="en-GB" kern="1200" dirty="0">
                <a:solidFill>
                  <a:schemeClr val="tx1"/>
                </a:solidFill>
                <a:latin typeface="Cambria" panose="02040503050406030204" pitchFamily="18" charset="0"/>
                <a:ea typeface="DengXian" panose="02010600030101010101" pitchFamily="2" charset="-122"/>
                <a:cs typeface="Times New Roman" panose="02020603050405020304" pitchFamily="18" charset="0"/>
              </a:rPr>
              <a:t>I am </a:t>
            </a:r>
            <a:r>
              <a:rPr lang="en-GB" kern="1200" dirty="0">
                <a:solidFill>
                  <a:schemeClr val="tx1"/>
                </a:solidFill>
                <a:highlight>
                  <a:srgbClr val="FFFF00"/>
                </a:highlight>
                <a:latin typeface="Cambria" panose="02040503050406030204" pitchFamily="18" charset="0"/>
                <a:ea typeface="DengXian" panose="02010600030101010101" pitchFamily="2" charset="-122"/>
                <a:cs typeface="Times New Roman" panose="02020603050405020304" pitchFamily="18" charset="0"/>
              </a:rPr>
              <a:t>running a medical practice</a:t>
            </a:r>
            <a:r>
              <a:rPr lang="en-GB" kern="1200" dirty="0">
                <a:solidFill>
                  <a:schemeClr val="tx1"/>
                </a:solidFill>
                <a:latin typeface="Cambria" panose="02040503050406030204" pitchFamily="18" charset="0"/>
                <a:ea typeface="DengXian" panose="02010600030101010101" pitchFamily="2" charset="-122"/>
                <a:cs typeface="Times New Roman" panose="02020603050405020304" pitchFamily="18" charset="0"/>
              </a:rPr>
              <a:t> and won't be able to answer personal phone calls at work. An email response will be much appreciated! </a:t>
            </a:r>
            <a:br>
              <a:rPr lang="en-GB" kern="1200" dirty="0">
                <a:solidFill>
                  <a:schemeClr val="tx1"/>
                </a:solidFill>
                <a:latin typeface="Cambria" panose="02040503050406030204" pitchFamily="18" charset="0"/>
                <a:ea typeface="DengXian" panose="02010600030101010101" pitchFamily="2" charset="-122"/>
                <a:cs typeface="Times New Roman" panose="02020603050405020304" pitchFamily="18" charset="0"/>
              </a:rPr>
            </a:br>
            <a:br>
              <a:rPr lang="en-GB" kern="1200" dirty="0">
                <a:solidFill>
                  <a:schemeClr val="tx1"/>
                </a:solidFill>
                <a:latin typeface="Cambria" panose="02040503050406030204" pitchFamily="18" charset="0"/>
                <a:ea typeface="DengXian" panose="02010600030101010101" pitchFamily="2" charset="-122"/>
                <a:cs typeface="Times New Roman" panose="02020603050405020304" pitchFamily="18" charset="0"/>
              </a:rPr>
            </a:br>
            <a:r>
              <a:rPr lang="en-GB" kern="1200" dirty="0">
                <a:solidFill>
                  <a:schemeClr val="tx1"/>
                </a:solidFill>
                <a:latin typeface="Cambria" panose="02040503050406030204" pitchFamily="18" charset="0"/>
                <a:ea typeface="DengXian" panose="02010600030101010101" pitchFamily="2" charset="-122"/>
                <a:cs typeface="Times New Roman" panose="02020603050405020304" pitchFamily="18" charset="0"/>
              </a:rPr>
              <a:t>Warmest regards,</a:t>
            </a:r>
          </a:p>
          <a:p>
            <a:pPr defTabSz="329184">
              <a:spcAft>
                <a:spcPts val="600"/>
              </a:spcAft>
            </a:pPr>
            <a:br>
              <a:rPr lang="en-GB" kern="1200" dirty="0">
                <a:solidFill>
                  <a:schemeClr val="tx1"/>
                </a:solidFill>
                <a:latin typeface="Cambria" panose="02040503050406030204" pitchFamily="18" charset="0"/>
                <a:ea typeface="DengXian" panose="02010600030101010101" pitchFamily="2" charset="-122"/>
                <a:cs typeface="Times New Roman" panose="02020603050405020304" pitchFamily="18" charset="0"/>
              </a:rPr>
            </a:br>
            <a:r>
              <a:rPr lang="en-GB" kern="1200" dirty="0">
                <a:solidFill>
                  <a:schemeClr val="tx1"/>
                </a:solidFill>
                <a:latin typeface="Cambria" panose="02040503050406030204" pitchFamily="18" charset="0"/>
                <a:ea typeface="DengXian" panose="02010600030101010101" pitchFamily="2" charset="-122"/>
                <a:cs typeface="Times New Roman" panose="02020603050405020304" pitchFamily="18" charset="0"/>
              </a:rPr>
              <a:t>Amara Okeke</a:t>
            </a:r>
          </a:p>
          <a:p>
            <a:pPr defTabSz="329184">
              <a:spcAft>
                <a:spcPts val="600"/>
              </a:spcAft>
            </a:pPr>
            <a:r>
              <a:rPr lang="en-GB" kern="1200" dirty="0">
                <a:solidFill>
                  <a:schemeClr val="tx1"/>
                </a:solidFill>
                <a:highlight>
                  <a:srgbClr val="FFFF00"/>
                </a:highlight>
                <a:latin typeface="Cambria" panose="02040503050406030204" pitchFamily="18" charset="0"/>
                <a:sym typeface="Symbol" pitchFamily="2" charset="2"/>
              </a:rPr>
              <a:t></a:t>
            </a:r>
            <a:r>
              <a:rPr lang="en-US" altLang="zh-CN" kern="1200" dirty="0">
                <a:solidFill>
                  <a:schemeClr val="tx1"/>
                </a:solidFill>
                <a:highlight>
                  <a:srgbClr val="FFFF00"/>
                </a:highlight>
                <a:latin typeface="Cambria" panose="02040503050406030204" pitchFamily="18" charset="0"/>
                <a:sym typeface="Symbol" pitchFamily="2" charset="2"/>
              </a:rPr>
              <a:t>B</a:t>
            </a:r>
            <a:r>
              <a:rPr lang="en-GB" kern="1200" dirty="0">
                <a:solidFill>
                  <a:schemeClr val="tx1"/>
                </a:solidFill>
                <a:highlight>
                  <a:srgbClr val="FFFF00"/>
                </a:highlight>
                <a:latin typeface="Cambria" panose="02040503050406030204" pitchFamily="18" charset="0"/>
              </a:rPr>
              <a:t>lack</a:t>
            </a:r>
            <a:r>
              <a:rPr lang="en-US" altLang="zh-CN" kern="1200" dirty="0">
                <a:solidFill>
                  <a:schemeClr val="tx1"/>
                </a:solidFill>
                <a:highlight>
                  <a:srgbClr val="FFFF00"/>
                </a:highlight>
                <a:latin typeface="Cambria" panose="02040503050406030204" pitchFamily="18" charset="0"/>
              </a:rPr>
              <a:t>L</a:t>
            </a:r>
            <a:r>
              <a:rPr lang="en-GB" kern="1200" dirty="0" err="1">
                <a:solidFill>
                  <a:schemeClr val="tx1"/>
                </a:solidFill>
                <a:highlight>
                  <a:srgbClr val="FFFF00"/>
                </a:highlight>
                <a:latin typeface="Cambria" panose="02040503050406030204" pitchFamily="18" charset="0"/>
              </a:rPr>
              <a:t>i</a:t>
            </a:r>
            <a:r>
              <a:rPr lang="en-US" altLang="zh-CN" kern="1200" dirty="0" err="1">
                <a:solidFill>
                  <a:schemeClr val="tx1"/>
                </a:solidFill>
                <a:highlight>
                  <a:srgbClr val="FFFF00"/>
                </a:highlight>
                <a:latin typeface="Cambria" panose="02040503050406030204" pitchFamily="18" charset="0"/>
              </a:rPr>
              <a:t>vesM</a:t>
            </a:r>
            <a:r>
              <a:rPr lang="en-GB" kern="1200" dirty="0">
                <a:solidFill>
                  <a:schemeClr val="tx1"/>
                </a:solidFill>
                <a:highlight>
                  <a:srgbClr val="FFFF00"/>
                </a:highlight>
                <a:latin typeface="Cambria" panose="02040503050406030204" pitchFamily="18" charset="0"/>
              </a:rPr>
              <a:t>atter </a:t>
            </a:r>
            <a:endParaRPr lang="en-GB" dirty="0">
              <a:effectLst/>
              <a:highlight>
                <a:srgbClr val="FFFF00"/>
              </a:highlight>
              <a:latin typeface="Cambria" panose="02040503050406030204" pitchFamily="18" charset="0"/>
              <a:ea typeface="DengXian" panose="02010600030101010101" pitchFamily="2" charset="-122"/>
              <a:cs typeface="Times New Roman" panose="02020603050405020304" pitchFamily="18" charset="0"/>
            </a:endParaRPr>
          </a:p>
        </p:txBody>
      </p:sp>
      <p:sp>
        <p:nvSpPr>
          <p:cNvPr id="8" name="TextBox 7">
            <a:extLst>
              <a:ext uri="{FF2B5EF4-FFF2-40B4-BE49-F238E27FC236}">
                <a16:creationId xmlns:a16="http://schemas.microsoft.com/office/drawing/2014/main" id="{F7C1B8E0-87C1-BAFA-323A-D418656D32FD}"/>
              </a:ext>
            </a:extLst>
          </p:cNvPr>
          <p:cNvSpPr txBox="1"/>
          <p:nvPr/>
        </p:nvSpPr>
        <p:spPr>
          <a:xfrm>
            <a:off x="1641584" y="5415430"/>
            <a:ext cx="9366842" cy="1323439"/>
          </a:xfrm>
          <a:prstGeom prst="rect">
            <a:avLst/>
          </a:prstGeom>
          <a:solidFill>
            <a:schemeClr val="bg1"/>
          </a:solidFill>
        </p:spPr>
        <p:txBody>
          <a:bodyPr wrap="square">
            <a:spAutoFit/>
          </a:bodyPr>
          <a:lstStyle/>
          <a:p>
            <a:pPr marL="8001" lvl="1" indent="-8001" defTabSz="329184">
              <a:spcAft>
                <a:spcPts val="600"/>
              </a:spcAft>
            </a:pPr>
            <a:r>
              <a:rPr lang="en-US" altLang="zh-CN" sz="2000" kern="1200" dirty="0">
                <a:solidFill>
                  <a:schemeClr val="tx1"/>
                </a:solidFill>
                <a:latin typeface="Cambria" panose="02040503050406030204" pitchFamily="18" charset="0"/>
              </a:rPr>
              <a:t>Note: Correspondence</a:t>
            </a:r>
            <a:r>
              <a:rPr lang="zh-CN" altLang="en-US" sz="2000" kern="1200" dirty="0">
                <a:solidFill>
                  <a:schemeClr val="tx1"/>
                </a:solidFill>
                <a:latin typeface="Cambria" panose="02040503050406030204" pitchFamily="18" charset="0"/>
              </a:rPr>
              <a:t> </a:t>
            </a:r>
            <a:r>
              <a:rPr lang="en-US" altLang="zh-CN" sz="2000" kern="1200" dirty="0">
                <a:solidFill>
                  <a:schemeClr val="tx1"/>
                </a:solidFill>
                <a:latin typeface="Cambria" panose="02040503050406030204" pitchFamily="18" charset="0"/>
              </a:rPr>
              <a:t>test</a:t>
            </a:r>
            <a:r>
              <a:rPr lang="zh-CN" altLang="en-US" sz="2000" kern="1200" dirty="0">
                <a:solidFill>
                  <a:schemeClr val="tx1"/>
                </a:solidFill>
                <a:latin typeface="Cambria" panose="02040503050406030204" pitchFamily="18" charset="0"/>
              </a:rPr>
              <a:t> </a:t>
            </a:r>
            <a:r>
              <a:rPr lang="en-GB" altLang="zh-CN" sz="2000" kern="1200" dirty="0">
                <a:solidFill>
                  <a:schemeClr val="tx1"/>
                </a:solidFill>
                <a:latin typeface="Cambria" panose="02040503050406030204" pitchFamily="18" charset="0"/>
              </a:rPr>
              <a:t>on 360 rental listings (letting agents only) from the Greater London Area between December 2021 and April 2022. </a:t>
            </a:r>
            <a:r>
              <a:rPr lang="en-US" altLang="zh-CN" sz="2000" kern="1200" dirty="0">
                <a:solidFill>
                  <a:schemeClr val="tx1"/>
                </a:solidFill>
                <a:latin typeface="Cambria" panose="02040503050406030204" pitchFamily="18" charset="0"/>
              </a:rPr>
              <a:t>N</a:t>
            </a:r>
            <a:r>
              <a:rPr lang="zh-CN" altLang="en-US" sz="2000" kern="1200" dirty="0">
                <a:solidFill>
                  <a:schemeClr val="tx1"/>
                </a:solidFill>
                <a:latin typeface="Cambria" panose="02040503050406030204" pitchFamily="18" charset="0"/>
              </a:rPr>
              <a:t> </a:t>
            </a:r>
            <a:r>
              <a:rPr lang="en-US" altLang="zh-CN" sz="2000" kern="1200" dirty="0">
                <a:solidFill>
                  <a:schemeClr val="tx1"/>
                </a:solidFill>
                <a:latin typeface="Cambria" panose="02040503050406030204" pitchFamily="18" charset="0"/>
              </a:rPr>
              <a:t>=</a:t>
            </a:r>
            <a:r>
              <a:rPr lang="zh-CN" altLang="en-US" sz="2000" kern="1200" dirty="0">
                <a:solidFill>
                  <a:schemeClr val="tx1"/>
                </a:solidFill>
                <a:latin typeface="Cambria" panose="02040503050406030204" pitchFamily="18" charset="0"/>
              </a:rPr>
              <a:t> </a:t>
            </a:r>
            <a:r>
              <a:rPr lang="en-US" altLang="zh-CN" sz="2000" kern="1200" dirty="0">
                <a:solidFill>
                  <a:schemeClr val="tx1"/>
                </a:solidFill>
                <a:latin typeface="Cambria" panose="02040503050406030204" pitchFamily="18" charset="0"/>
              </a:rPr>
              <a:t>1,800. Five</a:t>
            </a:r>
            <a:r>
              <a:rPr lang="zh-CN" altLang="en-US" sz="2000" kern="1200" dirty="0">
                <a:solidFill>
                  <a:schemeClr val="tx1"/>
                </a:solidFill>
                <a:latin typeface="Cambria" panose="02040503050406030204" pitchFamily="18" charset="0"/>
              </a:rPr>
              <a:t> </a:t>
            </a:r>
            <a:r>
              <a:rPr lang="en-US" altLang="zh-CN" sz="2000" kern="1200" dirty="0">
                <a:solidFill>
                  <a:schemeClr val="tx1"/>
                </a:solidFill>
                <a:latin typeface="Cambria" panose="02040503050406030204" pitchFamily="18" charset="0"/>
              </a:rPr>
              <a:t>ethnic</a:t>
            </a:r>
            <a:r>
              <a:rPr lang="zh-CN" altLang="en-US" sz="2000" kern="1200" dirty="0">
                <a:solidFill>
                  <a:schemeClr val="tx1"/>
                </a:solidFill>
                <a:latin typeface="Cambria" panose="02040503050406030204" pitchFamily="18" charset="0"/>
              </a:rPr>
              <a:t> </a:t>
            </a:r>
            <a:r>
              <a:rPr lang="en-US" altLang="zh-CN" sz="2000" kern="1200" dirty="0">
                <a:solidFill>
                  <a:schemeClr val="tx1"/>
                </a:solidFill>
                <a:latin typeface="Cambria" panose="02040503050406030204" pitchFamily="18" charset="0"/>
              </a:rPr>
              <a:t>groups (White British,</a:t>
            </a:r>
            <a:r>
              <a:rPr lang="zh-CN" altLang="en-US" sz="2000" kern="1200" dirty="0">
                <a:solidFill>
                  <a:schemeClr val="tx1"/>
                </a:solidFill>
                <a:latin typeface="Cambria" panose="02040503050406030204" pitchFamily="18" charset="0"/>
              </a:rPr>
              <a:t> </a:t>
            </a:r>
            <a:r>
              <a:rPr lang="en-US" altLang="zh-CN" sz="2000" kern="1200" dirty="0">
                <a:solidFill>
                  <a:schemeClr val="tx1"/>
                </a:solidFill>
                <a:latin typeface="Cambria" panose="02040503050406030204" pitchFamily="18" charset="0"/>
              </a:rPr>
              <a:t>Chinese,</a:t>
            </a:r>
            <a:r>
              <a:rPr lang="zh-CN" altLang="en-US" sz="2000" kern="1200" dirty="0">
                <a:solidFill>
                  <a:schemeClr val="tx1"/>
                </a:solidFill>
                <a:latin typeface="Cambria" panose="02040503050406030204" pitchFamily="18" charset="0"/>
              </a:rPr>
              <a:t> </a:t>
            </a:r>
            <a:r>
              <a:rPr lang="en-US" altLang="zh-CN" sz="2000" kern="1200" dirty="0">
                <a:solidFill>
                  <a:schemeClr val="tx1"/>
                </a:solidFill>
                <a:latin typeface="Cambria" panose="02040503050406030204" pitchFamily="18" charset="0"/>
              </a:rPr>
              <a:t>Indian,</a:t>
            </a:r>
            <a:r>
              <a:rPr lang="zh-CN" altLang="en-US" sz="2000" kern="1200" dirty="0">
                <a:solidFill>
                  <a:schemeClr val="tx1"/>
                </a:solidFill>
                <a:latin typeface="Cambria" panose="02040503050406030204" pitchFamily="18" charset="0"/>
              </a:rPr>
              <a:t> </a:t>
            </a:r>
            <a:r>
              <a:rPr lang="en-US" altLang="zh-CN" sz="2000" kern="1200" dirty="0">
                <a:solidFill>
                  <a:schemeClr val="tx1"/>
                </a:solidFill>
                <a:latin typeface="Cambria" panose="02040503050406030204" pitchFamily="18" charset="0"/>
              </a:rPr>
              <a:t>Polish,</a:t>
            </a:r>
            <a:r>
              <a:rPr lang="zh-CN" altLang="en-US" sz="2000" kern="1200" dirty="0">
                <a:solidFill>
                  <a:schemeClr val="tx1"/>
                </a:solidFill>
                <a:latin typeface="Cambria" panose="02040503050406030204" pitchFamily="18" charset="0"/>
              </a:rPr>
              <a:t> </a:t>
            </a:r>
            <a:r>
              <a:rPr lang="en-US" altLang="zh-CN" sz="2000" kern="1200" dirty="0">
                <a:solidFill>
                  <a:schemeClr val="tx1"/>
                </a:solidFill>
                <a:latin typeface="Cambria" panose="02040503050406030204" pitchFamily="18" charset="0"/>
              </a:rPr>
              <a:t>Nigerian). Three</a:t>
            </a:r>
            <a:r>
              <a:rPr lang="zh-CN" altLang="en-US" sz="2000" kern="1200" dirty="0">
                <a:solidFill>
                  <a:schemeClr val="tx1"/>
                </a:solidFill>
                <a:latin typeface="Cambria" panose="02040503050406030204" pitchFamily="18" charset="0"/>
              </a:rPr>
              <a:t> </a:t>
            </a:r>
            <a:r>
              <a:rPr lang="en-US" altLang="zh-CN" sz="2000" kern="1200" dirty="0">
                <a:solidFill>
                  <a:schemeClr val="tx1"/>
                </a:solidFill>
                <a:latin typeface="Cambria" panose="02040503050406030204" pitchFamily="18" charset="0"/>
              </a:rPr>
              <a:t>treatment</a:t>
            </a:r>
            <a:r>
              <a:rPr lang="zh-CN" altLang="en-US" sz="2000" kern="1200" dirty="0">
                <a:solidFill>
                  <a:schemeClr val="tx1"/>
                </a:solidFill>
                <a:latin typeface="Cambria" panose="02040503050406030204" pitchFamily="18" charset="0"/>
              </a:rPr>
              <a:t> </a:t>
            </a:r>
            <a:r>
              <a:rPr lang="en-US" altLang="zh-CN" sz="2000" kern="1200" dirty="0">
                <a:solidFill>
                  <a:schemeClr val="tx1"/>
                </a:solidFill>
                <a:latin typeface="Cambria" panose="02040503050406030204" pitchFamily="18" charset="0"/>
              </a:rPr>
              <a:t>groups (Boost,</a:t>
            </a:r>
            <a:r>
              <a:rPr lang="zh-CN" altLang="en-US" sz="2000" kern="1200" dirty="0">
                <a:solidFill>
                  <a:schemeClr val="tx1"/>
                </a:solidFill>
                <a:latin typeface="Cambria" panose="02040503050406030204" pitchFamily="18" charset="0"/>
              </a:rPr>
              <a:t> </a:t>
            </a:r>
            <a:r>
              <a:rPr lang="en-US" altLang="zh-CN" sz="2000" kern="1200" dirty="0">
                <a:solidFill>
                  <a:schemeClr val="tx1"/>
                </a:solidFill>
                <a:latin typeface="Cambria" panose="02040503050406030204" pitchFamily="18" charset="0"/>
              </a:rPr>
              <a:t>Nudge,</a:t>
            </a:r>
            <a:r>
              <a:rPr lang="zh-CN" altLang="en-US" sz="2000" kern="1200" dirty="0">
                <a:solidFill>
                  <a:schemeClr val="tx1"/>
                </a:solidFill>
                <a:latin typeface="Cambria" panose="02040503050406030204" pitchFamily="18" charset="0"/>
              </a:rPr>
              <a:t> </a:t>
            </a:r>
            <a:r>
              <a:rPr lang="en-US" altLang="zh-CN" sz="2000" kern="1200" dirty="0">
                <a:solidFill>
                  <a:schemeClr val="tx1"/>
                </a:solidFill>
                <a:latin typeface="Cambria" panose="02040503050406030204" pitchFamily="18" charset="0"/>
              </a:rPr>
              <a:t>and</a:t>
            </a:r>
            <a:r>
              <a:rPr lang="zh-CN" altLang="en-US" sz="2000" kern="1200" dirty="0">
                <a:solidFill>
                  <a:schemeClr val="tx1"/>
                </a:solidFill>
                <a:latin typeface="Cambria" panose="02040503050406030204" pitchFamily="18" charset="0"/>
              </a:rPr>
              <a:t> </a:t>
            </a:r>
            <a:r>
              <a:rPr lang="en-US" altLang="zh-CN" sz="2000" kern="1200" dirty="0" err="1">
                <a:solidFill>
                  <a:schemeClr val="tx1"/>
                </a:solidFill>
                <a:latin typeface="Cambria" panose="02040503050406030204" pitchFamily="18" charset="0"/>
              </a:rPr>
              <a:t>Boost&amp;nudge</a:t>
            </a:r>
            <a:r>
              <a:rPr lang="en-US" altLang="zh-CN" sz="2000" kern="1200" dirty="0">
                <a:solidFill>
                  <a:schemeClr val="tx1"/>
                </a:solidFill>
                <a:latin typeface="Cambria" panose="02040503050406030204" pitchFamily="18" charset="0"/>
              </a:rPr>
              <a:t>). </a:t>
            </a:r>
            <a:endParaRPr lang="en-GB" altLang="zh-CN" sz="2000" dirty="0">
              <a:latin typeface="Cambria" panose="02040503050406030204" pitchFamily="18" charset="0"/>
            </a:endParaRPr>
          </a:p>
        </p:txBody>
      </p:sp>
    </p:spTree>
    <p:extLst>
      <p:ext uri="{BB962C8B-B14F-4D97-AF65-F5344CB8AC3E}">
        <p14:creationId xmlns:p14="http://schemas.microsoft.com/office/powerpoint/2010/main" val="1573481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653505E-0A7E-E746-12A7-87C7DF938C83}"/>
              </a:ext>
            </a:extLst>
          </p:cNvPr>
          <p:cNvSpPr>
            <a:spLocks noGrp="1"/>
          </p:cNvSpPr>
          <p:nvPr>
            <p:ph type="body" sz="half" idx="2"/>
          </p:nvPr>
        </p:nvSpPr>
        <p:spPr>
          <a:xfrm>
            <a:off x="675861" y="1318358"/>
            <a:ext cx="4563796" cy="2248181"/>
          </a:xfrm>
        </p:spPr>
        <p:txBody>
          <a:bodyPr>
            <a:noAutofit/>
          </a:bodyPr>
          <a:lstStyle/>
          <a:p>
            <a:pPr marL="270272" lvl="1" indent="-270272" defTabSz="342900">
              <a:spcAft>
                <a:spcPts val="450"/>
              </a:spcAft>
              <a:buFont typeface="Arial" panose="020B0604020202020204" pitchFamily="34" charset="0"/>
              <a:buChar char="•"/>
            </a:pPr>
            <a:r>
              <a:rPr lang="en-GB" altLang="zh-CN" sz="2000" kern="1200" dirty="0">
                <a:solidFill>
                  <a:schemeClr val="tx1"/>
                </a:solidFill>
              </a:rPr>
              <a:t>Racial and gender discrimination are persistent in the housing market. </a:t>
            </a:r>
          </a:p>
          <a:p>
            <a:pPr marL="270272" lvl="1" indent="-270272" defTabSz="342900">
              <a:spcAft>
                <a:spcPts val="450"/>
              </a:spcAft>
              <a:buFont typeface="Arial" panose="020B0604020202020204" pitchFamily="34" charset="0"/>
              <a:buChar char="•"/>
            </a:pPr>
            <a:r>
              <a:rPr lang="en-GB" altLang="zh-CN" sz="2000" kern="1200" dirty="0">
                <a:solidFill>
                  <a:schemeClr val="tx1"/>
                </a:solidFill>
              </a:rPr>
              <a:t>Behavioural interventions are powerful tools. </a:t>
            </a:r>
          </a:p>
          <a:p>
            <a:endParaRPr lang="en-US" sz="2000" dirty="0"/>
          </a:p>
        </p:txBody>
      </p:sp>
      <p:grpSp>
        <p:nvGrpSpPr>
          <p:cNvPr id="13" name="Group 12">
            <a:extLst>
              <a:ext uri="{FF2B5EF4-FFF2-40B4-BE49-F238E27FC236}">
                <a16:creationId xmlns:a16="http://schemas.microsoft.com/office/drawing/2014/main" id="{FC6E92F7-EE7A-95C9-F6B8-9FA78251A103}"/>
              </a:ext>
            </a:extLst>
          </p:cNvPr>
          <p:cNvGrpSpPr/>
          <p:nvPr/>
        </p:nvGrpSpPr>
        <p:grpSpPr>
          <a:xfrm>
            <a:off x="6515098" y="3580065"/>
            <a:ext cx="5545643" cy="3271624"/>
            <a:chOff x="6646357" y="3586376"/>
            <a:chExt cx="5545643" cy="3271624"/>
          </a:xfrm>
        </p:grpSpPr>
        <p:pic>
          <p:nvPicPr>
            <p:cNvPr id="9" name="Picture 8">
              <a:extLst>
                <a:ext uri="{FF2B5EF4-FFF2-40B4-BE49-F238E27FC236}">
                  <a16:creationId xmlns:a16="http://schemas.microsoft.com/office/drawing/2014/main" id="{7452DC68-ACF9-C3AA-805B-57463E42EDB2}"/>
                </a:ext>
              </a:extLst>
            </p:cNvPr>
            <p:cNvPicPr>
              <a:picLocks noChangeAspect="1"/>
            </p:cNvPicPr>
            <p:nvPr/>
          </p:nvPicPr>
          <p:blipFill>
            <a:blip r:embed="rId2"/>
            <a:stretch>
              <a:fillRect/>
            </a:stretch>
          </p:blipFill>
          <p:spPr>
            <a:xfrm>
              <a:off x="7019518" y="3586377"/>
              <a:ext cx="5172482" cy="3271623"/>
            </a:xfrm>
            <a:prstGeom prst="rect">
              <a:avLst/>
            </a:prstGeom>
            <a:solidFill>
              <a:schemeClr val="bg1"/>
            </a:solidFill>
          </p:spPr>
        </p:pic>
        <p:sp>
          <p:nvSpPr>
            <p:cNvPr id="10" name="TextBox 9">
              <a:extLst>
                <a:ext uri="{FF2B5EF4-FFF2-40B4-BE49-F238E27FC236}">
                  <a16:creationId xmlns:a16="http://schemas.microsoft.com/office/drawing/2014/main" id="{CE918D88-A9F4-AF41-9250-698C5CE29109}"/>
                </a:ext>
              </a:extLst>
            </p:cNvPr>
            <p:cNvSpPr txBox="1"/>
            <p:nvPr/>
          </p:nvSpPr>
          <p:spPr>
            <a:xfrm rot="16200000">
              <a:off x="5195211" y="5037522"/>
              <a:ext cx="3271624" cy="369332"/>
            </a:xfrm>
            <a:prstGeom prst="rect">
              <a:avLst/>
            </a:prstGeom>
            <a:solidFill>
              <a:schemeClr val="bg1"/>
            </a:solidFill>
          </p:spPr>
          <p:txBody>
            <a:bodyPr wrap="square" rtlCol="0">
              <a:spAutoFit/>
            </a:bodyPr>
            <a:lstStyle/>
            <a:p>
              <a:pPr algn="ctr"/>
              <a:r>
                <a:rPr lang="en-US" altLang="zh-CN" dirty="0">
                  <a:latin typeface="Cambria" panose="02040503050406030204" pitchFamily="18" charset="0"/>
                </a:rPr>
                <a:t>Treatment</a:t>
              </a:r>
              <a:r>
                <a:rPr lang="zh-CN" altLang="en-US" dirty="0">
                  <a:latin typeface="Cambria" panose="02040503050406030204" pitchFamily="18" charset="0"/>
                </a:rPr>
                <a:t> </a:t>
              </a:r>
              <a:r>
                <a:rPr lang="en-US" altLang="zh-CN" dirty="0">
                  <a:latin typeface="Cambria" panose="02040503050406030204" pitchFamily="18" charset="0"/>
                </a:rPr>
                <a:t>Groups</a:t>
              </a:r>
              <a:endParaRPr lang="en-US" dirty="0">
                <a:latin typeface="Cambria" panose="02040503050406030204" pitchFamily="18" charset="0"/>
              </a:endParaRPr>
            </a:p>
          </p:txBody>
        </p:sp>
      </p:grpSp>
      <p:grpSp>
        <p:nvGrpSpPr>
          <p:cNvPr id="12" name="Group 11">
            <a:extLst>
              <a:ext uri="{FF2B5EF4-FFF2-40B4-BE49-F238E27FC236}">
                <a16:creationId xmlns:a16="http://schemas.microsoft.com/office/drawing/2014/main" id="{D3D413FC-8DF8-A3F3-0C2A-0824F8B89B2D}"/>
              </a:ext>
            </a:extLst>
          </p:cNvPr>
          <p:cNvGrpSpPr/>
          <p:nvPr/>
        </p:nvGrpSpPr>
        <p:grpSpPr>
          <a:xfrm>
            <a:off x="6515099" y="120059"/>
            <a:ext cx="5545642" cy="3302630"/>
            <a:chOff x="6646358" y="126370"/>
            <a:chExt cx="5545642" cy="3302630"/>
          </a:xfrm>
        </p:grpSpPr>
        <p:pic>
          <p:nvPicPr>
            <p:cNvPr id="6" name="Picture 5">
              <a:extLst>
                <a:ext uri="{FF2B5EF4-FFF2-40B4-BE49-F238E27FC236}">
                  <a16:creationId xmlns:a16="http://schemas.microsoft.com/office/drawing/2014/main" id="{AA8B49A7-DBC5-F870-1002-16FC743DCCB9}"/>
                </a:ext>
              </a:extLst>
            </p:cNvPr>
            <p:cNvPicPr>
              <a:picLocks noChangeAspect="1"/>
            </p:cNvPicPr>
            <p:nvPr/>
          </p:nvPicPr>
          <p:blipFill rotWithShape="1">
            <a:blip r:embed="rId3"/>
            <a:srcRect r="9150"/>
            <a:stretch/>
          </p:blipFill>
          <p:spPr>
            <a:xfrm>
              <a:off x="7017604" y="126370"/>
              <a:ext cx="4444272" cy="3302630"/>
            </a:xfrm>
            <a:prstGeom prst="rect">
              <a:avLst/>
            </a:prstGeom>
            <a:solidFill>
              <a:schemeClr val="bg1"/>
            </a:solidFill>
          </p:spPr>
        </p:pic>
        <p:sp>
          <p:nvSpPr>
            <p:cNvPr id="7" name="TextBox 6">
              <a:extLst>
                <a:ext uri="{FF2B5EF4-FFF2-40B4-BE49-F238E27FC236}">
                  <a16:creationId xmlns:a16="http://schemas.microsoft.com/office/drawing/2014/main" id="{6EAD28FF-121B-4649-75F6-6283FAA22A23}"/>
                </a:ext>
              </a:extLst>
            </p:cNvPr>
            <p:cNvSpPr txBox="1"/>
            <p:nvPr/>
          </p:nvSpPr>
          <p:spPr>
            <a:xfrm rot="16200000">
              <a:off x="5179709" y="1593019"/>
              <a:ext cx="3302630" cy="369332"/>
            </a:xfrm>
            <a:prstGeom prst="rect">
              <a:avLst/>
            </a:prstGeom>
            <a:solidFill>
              <a:schemeClr val="bg1"/>
            </a:solidFill>
          </p:spPr>
          <p:txBody>
            <a:bodyPr wrap="square" rtlCol="0">
              <a:spAutoFit/>
            </a:bodyPr>
            <a:lstStyle/>
            <a:p>
              <a:pPr algn="ctr"/>
              <a:r>
                <a:rPr lang="en-US" altLang="zh-CN" dirty="0">
                  <a:latin typeface="Cambria" panose="02040503050406030204" pitchFamily="18" charset="0"/>
                </a:rPr>
                <a:t>Control</a:t>
              </a:r>
              <a:r>
                <a:rPr lang="zh-CN" altLang="en-US" dirty="0">
                  <a:latin typeface="Cambria" panose="02040503050406030204" pitchFamily="18" charset="0"/>
                </a:rPr>
                <a:t> </a:t>
              </a:r>
              <a:r>
                <a:rPr lang="en-US" altLang="zh-CN" dirty="0">
                  <a:latin typeface="Cambria" panose="02040503050406030204" pitchFamily="18" charset="0"/>
                </a:rPr>
                <a:t>Group</a:t>
              </a:r>
              <a:endParaRPr lang="en-US" dirty="0">
                <a:latin typeface="Cambria" panose="02040503050406030204" pitchFamily="18" charset="0"/>
              </a:endParaRPr>
            </a:p>
          </p:txBody>
        </p:sp>
        <p:sp>
          <p:nvSpPr>
            <p:cNvPr id="11" name="TextBox 10">
              <a:extLst>
                <a:ext uri="{FF2B5EF4-FFF2-40B4-BE49-F238E27FC236}">
                  <a16:creationId xmlns:a16="http://schemas.microsoft.com/office/drawing/2014/main" id="{20FADF7A-A7A4-EEAA-D2CE-5123AAF5E12B}"/>
                </a:ext>
              </a:extLst>
            </p:cNvPr>
            <p:cNvSpPr txBox="1"/>
            <p:nvPr/>
          </p:nvSpPr>
          <p:spPr>
            <a:xfrm>
              <a:off x="11461876" y="126370"/>
              <a:ext cx="730124" cy="3302630"/>
            </a:xfrm>
            <a:prstGeom prst="rect">
              <a:avLst/>
            </a:prstGeom>
            <a:solidFill>
              <a:schemeClr val="bg1"/>
            </a:solidFill>
          </p:spPr>
          <p:txBody>
            <a:bodyPr wrap="square" rtlCol="0">
              <a:spAutoFit/>
            </a:bodyPr>
            <a:lstStyle/>
            <a:p>
              <a:endParaRPr lang="en-US" dirty="0"/>
            </a:p>
          </p:txBody>
        </p:sp>
      </p:grpSp>
      <p:sp>
        <p:nvSpPr>
          <p:cNvPr id="14" name="Text Placeholder 3">
            <a:extLst>
              <a:ext uri="{FF2B5EF4-FFF2-40B4-BE49-F238E27FC236}">
                <a16:creationId xmlns:a16="http://schemas.microsoft.com/office/drawing/2014/main" id="{477E0675-A8DE-351B-9058-4D66F83BAC64}"/>
              </a:ext>
            </a:extLst>
          </p:cNvPr>
          <p:cNvSpPr txBox="1">
            <a:spLocks/>
          </p:cNvSpPr>
          <p:nvPr/>
        </p:nvSpPr>
        <p:spPr>
          <a:xfrm>
            <a:off x="675861" y="3513804"/>
            <a:ext cx="4563796" cy="2248181"/>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400" kern="1200" cap="none"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200" kern="120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000" kern="1200" cap="none"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000" kern="120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000"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000"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000" kern="1200"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000" kern="1200" baseline="0">
                <a:solidFill>
                  <a:schemeClr val="tx1"/>
                </a:solidFill>
                <a:effectLst/>
                <a:latin typeface="+mn-lt"/>
                <a:ea typeface="+mn-ea"/>
                <a:cs typeface="+mn-cs"/>
              </a:defRPr>
            </a:lvl9pPr>
          </a:lstStyle>
          <a:p>
            <a:pPr marL="270272" lvl="1" indent="-270272" defTabSz="342900">
              <a:spcAft>
                <a:spcPts val="450"/>
              </a:spcAft>
              <a:buFont typeface="Arial" panose="020B0604020202020204" pitchFamily="34" charset="0"/>
              <a:buChar char="•"/>
            </a:pPr>
            <a:r>
              <a:rPr lang="en-GB" altLang="zh-CN" sz="2000" dirty="0">
                <a:latin typeface="Cambria" panose="02040503050406030204" pitchFamily="18" charset="0"/>
              </a:rPr>
              <a:t>The effectiveness of behavioural interventions various among ethnic and gender groups. </a:t>
            </a:r>
          </a:p>
          <a:p>
            <a:pPr marL="270272" lvl="1" indent="-270272" defTabSz="342900">
              <a:spcAft>
                <a:spcPts val="450"/>
              </a:spcAft>
              <a:buFont typeface="Arial" panose="020B0604020202020204" pitchFamily="34" charset="0"/>
              <a:buChar char="•"/>
            </a:pPr>
            <a:r>
              <a:rPr lang="en-GB" altLang="zh-CN" sz="2000" dirty="0">
                <a:latin typeface="Cambria" panose="02040503050406030204" pitchFamily="18" charset="0"/>
              </a:rPr>
              <a:t>Hiding first names can reduce gender discrimination, but at the expense of female renters.  </a:t>
            </a:r>
            <a:endParaRPr lang="en-US" sz="2000" dirty="0">
              <a:latin typeface="Cambria" panose="02040503050406030204" pitchFamily="18" charset="0"/>
            </a:endParaRPr>
          </a:p>
        </p:txBody>
      </p:sp>
      <p:sp>
        <p:nvSpPr>
          <p:cNvPr id="2" name="Title 2">
            <a:extLst>
              <a:ext uri="{FF2B5EF4-FFF2-40B4-BE49-F238E27FC236}">
                <a16:creationId xmlns:a16="http://schemas.microsoft.com/office/drawing/2014/main" id="{F94D1893-2167-B604-D6BE-5125D8DFF20F}"/>
              </a:ext>
            </a:extLst>
          </p:cNvPr>
          <p:cNvSpPr>
            <a:spLocks noGrp="1"/>
          </p:cNvSpPr>
          <p:nvPr>
            <p:ph type="title"/>
          </p:nvPr>
        </p:nvSpPr>
        <p:spPr>
          <a:xfrm>
            <a:off x="981163" y="493274"/>
            <a:ext cx="5293481" cy="602741"/>
          </a:xfrm>
        </p:spPr>
        <p:txBody>
          <a:bodyPr/>
          <a:lstStyle/>
          <a:p>
            <a:r>
              <a:rPr lang="en-US" altLang="zh-CN" b="1" dirty="0"/>
              <a:t>Case</a:t>
            </a:r>
            <a:r>
              <a:rPr lang="zh-CN" altLang="en-US" b="1" dirty="0"/>
              <a:t> </a:t>
            </a:r>
            <a:r>
              <a:rPr lang="en-US" altLang="zh-CN" b="1" dirty="0"/>
              <a:t>Study</a:t>
            </a:r>
            <a:r>
              <a:rPr lang="zh-CN" altLang="en-US" b="1" dirty="0"/>
              <a:t> </a:t>
            </a:r>
            <a:r>
              <a:rPr lang="en-US" altLang="zh-CN" b="1" dirty="0"/>
              <a:t>–</a:t>
            </a:r>
            <a:r>
              <a:rPr lang="zh-CN" altLang="en-US" b="1" dirty="0"/>
              <a:t> </a:t>
            </a:r>
            <a:r>
              <a:rPr lang="en-US" altLang="zh-CN" b="1" dirty="0"/>
              <a:t>Housing</a:t>
            </a:r>
            <a:r>
              <a:rPr lang="zh-CN" altLang="en-US" b="1" dirty="0"/>
              <a:t> </a:t>
            </a:r>
            <a:r>
              <a:rPr lang="en-US" altLang="zh-CN" b="1" dirty="0"/>
              <a:t>Discrimination</a:t>
            </a:r>
            <a:endParaRPr lang="en-US" b="1" dirty="0"/>
          </a:p>
        </p:txBody>
      </p:sp>
    </p:spTree>
    <p:extLst>
      <p:ext uri="{BB962C8B-B14F-4D97-AF65-F5344CB8AC3E}">
        <p14:creationId xmlns:p14="http://schemas.microsoft.com/office/powerpoint/2010/main" val="3791052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855A3996-1C99-7E16-D045-1F22325E451A}"/>
              </a:ext>
            </a:extLst>
          </p:cNvPr>
          <p:cNvSpPr>
            <a:spLocks noGrp="1"/>
          </p:cNvSpPr>
          <p:nvPr>
            <p:ph type="title"/>
          </p:nvPr>
        </p:nvSpPr>
        <p:spPr>
          <a:xfrm>
            <a:off x="1451578" y="342420"/>
            <a:ext cx="9603275" cy="1049235"/>
          </a:xfrm>
        </p:spPr>
        <p:txBody>
          <a:bodyPr/>
          <a:lstStyle/>
          <a:p>
            <a:r>
              <a:rPr lang="en-US" altLang="zh-CN" dirty="0"/>
              <a:t>Case</a:t>
            </a:r>
            <a:r>
              <a:rPr lang="zh-CN" altLang="en-US" dirty="0"/>
              <a:t> </a:t>
            </a:r>
            <a:r>
              <a:rPr lang="en-US" altLang="zh-CN" dirty="0"/>
              <a:t>Study</a:t>
            </a:r>
            <a:r>
              <a:rPr lang="zh-CN" altLang="en-US" dirty="0"/>
              <a:t> </a:t>
            </a:r>
            <a:r>
              <a:rPr lang="en-US" altLang="zh-CN" dirty="0"/>
              <a:t>–</a:t>
            </a:r>
            <a:r>
              <a:rPr lang="zh-CN" altLang="en-US" dirty="0"/>
              <a:t> </a:t>
            </a:r>
            <a:r>
              <a:rPr lang="en-US" altLang="zh-CN" dirty="0"/>
              <a:t>Housing</a:t>
            </a:r>
            <a:r>
              <a:rPr lang="zh-CN" altLang="en-US" dirty="0"/>
              <a:t> </a:t>
            </a:r>
            <a:r>
              <a:rPr lang="en-US" altLang="zh-CN" dirty="0"/>
              <a:t>Discrimination</a:t>
            </a:r>
            <a:endParaRPr lang="en-US" dirty="0"/>
          </a:p>
        </p:txBody>
      </p:sp>
      <p:sp>
        <p:nvSpPr>
          <p:cNvPr id="12" name="Content Placeholder 2">
            <a:extLst>
              <a:ext uri="{FF2B5EF4-FFF2-40B4-BE49-F238E27FC236}">
                <a16:creationId xmlns:a16="http://schemas.microsoft.com/office/drawing/2014/main" id="{0DB19A7E-CBFC-418D-C61F-0C9C3D6B064F}"/>
              </a:ext>
            </a:extLst>
          </p:cNvPr>
          <p:cNvSpPr>
            <a:spLocks noGrp="1"/>
          </p:cNvSpPr>
          <p:nvPr>
            <p:ph idx="1"/>
          </p:nvPr>
        </p:nvSpPr>
        <p:spPr>
          <a:xfrm>
            <a:off x="1451579" y="1515231"/>
            <a:ext cx="9746852" cy="4673534"/>
          </a:xfrm>
        </p:spPr>
        <p:txBody>
          <a:bodyPr>
            <a:normAutofit/>
          </a:bodyPr>
          <a:lstStyle/>
          <a:p>
            <a:pPr marL="157734" indent="-157734" defTabSz="630936">
              <a:lnSpc>
                <a:spcPct val="110000"/>
              </a:lnSpc>
              <a:spcBef>
                <a:spcPts val="690"/>
              </a:spcBef>
            </a:pPr>
            <a:r>
              <a:rPr lang="en-US" altLang="zh-CN" sz="2400" kern="1200" dirty="0">
                <a:solidFill>
                  <a:schemeClr val="tx1"/>
                </a:solidFill>
                <a:effectLst/>
              </a:rPr>
              <a:t>The</a:t>
            </a:r>
            <a:r>
              <a:rPr lang="zh-CN" altLang="en-US" sz="2400" kern="1200" dirty="0">
                <a:solidFill>
                  <a:schemeClr val="tx1"/>
                </a:solidFill>
                <a:effectLst/>
              </a:rPr>
              <a:t> </a:t>
            </a:r>
            <a:r>
              <a:rPr lang="en-US" altLang="zh-CN" sz="2400" kern="1200" dirty="0">
                <a:solidFill>
                  <a:schemeClr val="tx1"/>
                </a:solidFill>
                <a:effectLst/>
              </a:rPr>
              <a:t>findings</a:t>
            </a:r>
            <a:r>
              <a:rPr lang="zh-CN" altLang="en-US" sz="2400" kern="1200" dirty="0">
                <a:solidFill>
                  <a:schemeClr val="tx1"/>
                </a:solidFill>
                <a:effectLst/>
              </a:rPr>
              <a:t> </a:t>
            </a:r>
            <a:r>
              <a:rPr lang="en-US" altLang="zh-CN" sz="2400" kern="1200" dirty="0">
                <a:solidFill>
                  <a:schemeClr val="tx1"/>
                </a:solidFill>
                <a:effectLst/>
              </a:rPr>
              <a:t>were</a:t>
            </a:r>
            <a:r>
              <a:rPr lang="zh-CN" altLang="en-US" sz="2400" kern="1200" dirty="0">
                <a:solidFill>
                  <a:schemeClr val="tx1"/>
                </a:solidFill>
                <a:effectLst/>
              </a:rPr>
              <a:t> </a:t>
            </a:r>
            <a:r>
              <a:rPr lang="en-US" altLang="zh-CN" sz="2400" kern="1200" dirty="0">
                <a:solidFill>
                  <a:schemeClr val="tx1"/>
                </a:solidFill>
                <a:effectLst/>
              </a:rPr>
              <a:t>presented</a:t>
            </a:r>
            <a:r>
              <a:rPr lang="zh-CN" altLang="en-US" sz="2400" kern="1200" dirty="0">
                <a:solidFill>
                  <a:schemeClr val="tx1"/>
                </a:solidFill>
                <a:effectLst/>
              </a:rPr>
              <a:t> </a:t>
            </a:r>
            <a:r>
              <a:rPr lang="en-US" altLang="zh-CN" sz="2400" kern="1200" dirty="0">
                <a:solidFill>
                  <a:schemeClr val="tx1"/>
                </a:solidFill>
                <a:effectLst/>
              </a:rPr>
              <a:t>at</a:t>
            </a:r>
            <a:r>
              <a:rPr lang="zh-CN" altLang="en-US" sz="2400" kern="1200" dirty="0">
                <a:solidFill>
                  <a:schemeClr val="tx1"/>
                </a:solidFill>
                <a:effectLst/>
              </a:rPr>
              <a:t> </a:t>
            </a:r>
            <a:r>
              <a:rPr lang="en-US" altLang="zh-CN" sz="2400" kern="1200" dirty="0">
                <a:solidFill>
                  <a:schemeClr val="tx1"/>
                </a:solidFill>
                <a:effectLst/>
              </a:rPr>
              <a:t>the</a:t>
            </a:r>
            <a:r>
              <a:rPr lang="zh-CN" altLang="en-US" sz="2400" kern="1200" dirty="0">
                <a:solidFill>
                  <a:schemeClr val="tx1"/>
                </a:solidFill>
                <a:effectLst/>
              </a:rPr>
              <a:t> </a:t>
            </a:r>
            <a:r>
              <a:rPr lang="en-US" altLang="zh-CN" sz="2400" kern="1200" dirty="0">
                <a:solidFill>
                  <a:schemeClr val="tx1"/>
                </a:solidFill>
                <a:effectLst/>
              </a:rPr>
              <a:t>ASSA</a:t>
            </a:r>
            <a:r>
              <a:rPr lang="zh-CN" altLang="en-US" sz="2400" kern="1200" dirty="0">
                <a:solidFill>
                  <a:schemeClr val="tx1"/>
                </a:solidFill>
                <a:effectLst/>
              </a:rPr>
              <a:t> </a:t>
            </a:r>
            <a:r>
              <a:rPr lang="en-US" altLang="zh-CN" sz="2400" kern="1200" dirty="0">
                <a:solidFill>
                  <a:schemeClr val="tx1"/>
                </a:solidFill>
                <a:effectLst/>
              </a:rPr>
              <a:t>2023</a:t>
            </a:r>
            <a:r>
              <a:rPr lang="zh-CN" altLang="en-US" sz="2400" kern="1200" dirty="0">
                <a:solidFill>
                  <a:schemeClr val="tx1"/>
                </a:solidFill>
                <a:effectLst/>
              </a:rPr>
              <a:t> </a:t>
            </a:r>
            <a:r>
              <a:rPr lang="en-US" altLang="zh-CN" sz="2400" kern="1200" dirty="0">
                <a:solidFill>
                  <a:schemeClr val="tx1"/>
                </a:solidFill>
                <a:effectLst/>
              </a:rPr>
              <a:t>annual</a:t>
            </a:r>
            <a:r>
              <a:rPr lang="zh-CN" altLang="en-US" sz="2400" kern="1200" dirty="0">
                <a:solidFill>
                  <a:schemeClr val="tx1"/>
                </a:solidFill>
                <a:effectLst/>
              </a:rPr>
              <a:t> </a:t>
            </a:r>
            <a:r>
              <a:rPr lang="en-US" altLang="zh-CN" sz="2400" kern="1200" dirty="0">
                <a:solidFill>
                  <a:schemeClr val="tx1"/>
                </a:solidFill>
                <a:effectLst/>
              </a:rPr>
              <a:t>conference</a:t>
            </a:r>
          </a:p>
          <a:p>
            <a:pPr marL="157734" indent="-157734" defTabSz="630936">
              <a:lnSpc>
                <a:spcPct val="110000"/>
              </a:lnSpc>
              <a:spcBef>
                <a:spcPts val="690"/>
              </a:spcBef>
            </a:pPr>
            <a:r>
              <a:rPr lang="en-US" altLang="zh-CN" sz="2400" dirty="0"/>
              <a:t>The</a:t>
            </a:r>
            <a:r>
              <a:rPr lang="zh-CN" altLang="en-US" sz="2400" dirty="0"/>
              <a:t> </a:t>
            </a:r>
            <a:r>
              <a:rPr lang="en-US" altLang="zh-CN" sz="2400" dirty="0"/>
              <a:t>methodology</a:t>
            </a:r>
            <a:r>
              <a:rPr lang="zh-CN" altLang="en-US" sz="2400" dirty="0"/>
              <a:t> </a:t>
            </a:r>
            <a:r>
              <a:rPr lang="en-US" altLang="zh-CN" sz="2400" dirty="0"/>
              <a:t>design</a:t>
            </a:r>
            <a:r>
              <a:rPr lang="zh-CN" altLang="en-US" sz="2400" dirty="0"/>
              <a:t> </a:t>
            </a:r>
            <a:r>
              <a:rPr lang="en-US" altLang="zh-CN" sz="2400" dirty="0"/>
              <a:t>won</a:t>
            </a:r>
            <a:r>
              <a:rPr lang="zh-CN" altLang="en-US" sz="2400" dirty="0"/>
              <a:t> </a:t>
            </a:r>
            <a:r>
              <a:rPr lang="en-US" altLang="zh-CN" sz="2400" dirty="0"/>
              <a:t>the</a:t>
            </a:r>
            <a:r>
              <a:rPr lang="zh-CN" altLang="en-US" sz="2400" dirty="0"/>
              <a:t> </a:t>
            </a:r>
            <a:r>
              <a:rPr lang="en-US" altLang="zh-CN" sz="2400" dirty="0"/>
              <a:t>“Housing Discrimination Methodology Research</a:t>
            </a:r>
            <a:r>
              <a:rPr lang="zh-CN" altLang="en-US" sz="2400" dirty="0"/>
              <a:t> </a:t>
            </a:r>
            <a:r>
              <a:rPr lang="en-US" altLang="zh-CN" sz="2400" dirty="0"/>
              <a:t>Competition”</a:t>
            </a:r>
            <a:r>
              <a:rPr lang="zh-CN" altLang="en-US" sz="2400" dirty="0"/>
              <a:t> </a:t>
            </a:r>
            <a:r>
              <a:rPr lang="en-US" altLang="zh-CN" sz="2400" dirty="0"/>
              <a:t>in</a:t>
            </a:r>
            <a:r>
              <a:rPr lang="zh-CN" altLang="en-US" sz="2400" dirty="0"/>
              <a:t> </a:t>
            </a:r>
            <a:r>
              <a:rPr lang="en-US" altLang="zh-CN" sz="2400" dirty="0"/>
              <a:t>2023</a:t>
            </a:r>
          </a:p>
          <a:p>
            <a:pPr marL="157734" indent="-157734" defTabSz="630936">
              <a:lnSpc>
                <a:spcPct val="110000"/>
              </a:lnSpc>
              <a:spcBef>
                <a:spcPts val="690"/>
              </a:spcBef>
            </a:pPr>
            <a:r>
              <a:rPr lang="en-US" altLang="zh-CN" sz="2400" dirty="0"/>
              <a:t>The</a:t>
            </a:r>
            <a:r>
              <a:rPr lang="zh-CN" altLang="en-US" sz="2400" dirty="0"/>
              <a:t> </a:t>
            </a:r>
            <a:r>
              <a:rPr lang="en-US" altLang="zh-CN" sz="2400" dirty="0"/>
              <a:t>paper</a:t>
            </a:r>
            <a:r>
              <a:rPr lang="zh-CN" altLang="en-US" sz="2400" dirty="0"/>
              <a:t> </a:t>
            </a:r>
            <a:r>
              <a:rPr lang="en-US" altLang="zh-CN" sz="2400" dirty="0"/>
              <a:t>is</a:t>
            </a:r>
            <a:r>
              <a:rPr lang="zh-CN" altLang="en-US" sz="2400" dirty="0"/>
              <a:t> </a:t>
            </a:r>
            <a:r>
              <a:rPr lang="en-US" altLang="zh-CN" sz="2400" dirty="0"/>
              <a:t>currently</a:t>
            </a:r>
            <a:r>
              <a:rPr lang="zh-CN" altLang="en-US" sz="2400" dirty="0"/>
              <a:t> </a:t>
            </a:r>
            <a:r>
              <a:rPr lang="en-US" altLang="zh-CN" sz="2400" dirty="0"/>
              <a:t>under</a:t>
            </a:r>
            <a:r>
              <a:rPr lang="zh-CN" altLang="en-US" sz="2400" dirty="0"/>
              <a:t> </a:t>
            </a:r>
            <a:r>
              <a:rPr lang="en-US" altLang="zh-CN" sz="2400" dirty="0"/>
              <a:t>review</a:t>
            </a:r>
            <a:r>
              <a:rPr lang="zh-CN" altLang="en-US" sz="2400" dirty="0"/>
              <a:t> </a:t>
            </a:r>
            <a:r>
              <a:rPr lang="en-US" altLang="zh-CN" sz="2400" dirty="0"/>
              <a:t>with</a:t>
            </a:r>
            <a:r>
              <a:rPr lang="zh-CN" altLang="en-US" sz="2400" dirty="0"/>
              <a:t> </a:t>
            </a:r>
            <a:r>
              <a:rPr lang="en-US" altLang="zh-CN" sz="2400" dirty="0"/>
              <a:t>Urban</a:t>
            </a:r>
            <a:r>
              <a:rPr lang="zh-CN" altLang="en-US" sz="2400" dirty="0"/>
              <a:t> </a:t>
            </a:r>
            <a:r>
              <a:rPr lang="en-US" altLang="zh-CN" sz="2400" dirty="0"/>
              <a:t>Studies</a:t>
            </a:r>
          </a:p>
          <a:p>
            <a:pPr marL="157734" indent="-157734" defTabSz="630936">
              <a:lnSpc>
                <a:spcPct val="110000"/>
              </a:lnSpc>
              <a:spcBef>
                <a:spcPts val="690"/>
              </a:spcBef>
            </a:pPr>
            <a:r>
              <a:rPr lang="en-US" altLang="zh-CN" sz="2400" dirty="0"/>
              <a:t>Next</a:t>
            </a:r>
            <a:r>
              <a:rPr lang="zh-CN" altLang="en-US" sz="2400" dirty="0"/>
              <a:t> </a:t>
            </a:r>
            <a:r>
              <a:rPr lang="en-US" altLang="zh-CN" sz="2400" dirty="0"/>
              <a:t>steps:</a:t>
            </a:r>
            <a:r>
              <a:rPr lang="zh-CN" altLang="en-US" sz="2400" dirty="0"/>
              <a:t> </a:t>
            </a:r>
            <a:endParaRPr lang="en-GB" altLang="zh-CN" sz="2400" dirty="0"/>
          </a:p>
          <a:p>
            <a:pPr marL="614934" lvl="1" indent="-157734" defTabSz="630936">
              <a:lnSpc>
                <a:spcPct val="110000"/>
              </a:lnSpc>
              <a:spcBef>
                <a:spcPts val="690"/>
              </a:spcBef>
            </a:pPr>
            <a:r>
              <a:rPr lang="en-US" altLang="zh-CN" sz="2200" dirty="0"/>
              <a:t>Paired</a:t>
            </a:r>
            <a:r>
              <a:rPr lang="zh-CN" altLang="en-US" sz="2200" dirty="0"/>
              <a:t> </a:t>
            </a:r>
            <a:r>
              <a:rPr lang="en-US" altLang="zh-CN" sz="2200" dirty="0"/>
              <a:t>testing</a:t>
            </a:r>
            <a:r>
              <a:rPr lang="zh-CN" altLang="en-US" sz="2200" dirty="0"/>
              <a:t> </a:t>
            </a:r>
            <a:r>
              <a:rPr lang="en-US" altLang="zh-CN" sz="2200" dirty="0"/>
              <a:t>(Annual</a:t>
            </a:r>
            <a:r>
              <a:rPr lang="zh-CN" altLang="en-US" sz="2200" dirty="0"/>
              <a:t> </a:t>
            </a:r>
            <a:r>
              <a:rPr lang="en-US" altLang="zh-CN" sz="2200" dirty="0"/>
              <a:t>housing</a:t>
            </a:r>
            <a:r>
              <a:rPr lang="zh-CN" altLang="en-US" sz="2200" dirty="0"/>
              <a:t> </a:t>
            </a:r>
            <a:r>
              <a:rPr lang="en-US" altLang="zh-CN" sz="2200" dirty="0"/>
              <a:t>discrimination</a:t>
            </a:r>
            <a:r>
              <a:rPr lang="zh-CN" altLang="en-US" sz="2200" dirty="0"/>
              <a:t> </a:t>
            </a:r>
            <a:r>
              <a:rPr lang="en-US" altLang="zh-CN" sz="2200" dirty="0"/>
              <a:t>survey</a:t>
            </a:r>
            <a:r>
              <a:rPr lang="zh-CN" altLang="en-US" sz="2200" dirty="0"/>
              <a:t> </a:t>
            </a:r>
            <a:r>
              <a:rPr lang="en-US" altLang="zh-CN" sz="2200" dirty="0"/>
              <a:t>by</a:t>
            </a:r>
            <a:r>
              <a:rPr lang="zh-CN" altLang="en-US" sz="2200" dirty="0"/>
              <a:t> </a:t>
            </a:r>
            <a:r>
              <a:rPr lang="en-US" altLang="zh-CN" sz="2200" dirty="0"/>
              <a:t>the</a:t>
            </a:r>
            <a:r>
              <a:rPr lang="zh-CN" altLang="en-US" sz="2200" dirty="0"/>
              <a:t> </a:t>
            </a:r>
            <a:r>
              <a:rPr lang="en-US" altLang="zh-CN" sz="2200" dirty="0"/>
              <a:t>US</a:t>
            </a:r>
            <a:r>
              <a:rPr lang="zh-CN" altLang="en-US" sz="2200" dirty="0"/>
              <a:t> </a:t>
            </a:r>
            <a:r>
              <a:rPr lang="en-US" altLang="zh-CN" sz="2200" dirty="0"/>
              <a:t>Department</a:t>
            </a:r>
            <a:r>
              <a:rPr lang="zh-CN" altLang="en-US" sz="2200" dirty="0"/>
              <a:t> </a:t>
            </a:r>
            <a:r>
              <a:rPr lang="en-US" altLang="zh-CN" sz="2200" dirty="0"/>
              <a:t>of</a:t>
            </a:r>
            <a:r>
              <a:rPr lang="zh-CN" altLang="en-US" sz="2200" dirty="0"/>
              <a:t> </a:t>
            </a:r>
            <a:r>
              <a:rPr lang="en-US" altLang="zh-CN" sz="2200" dirty="0"/>
              <a:t>Housing</a:t>
            </a:r>
            <a:r>
              <a:rPr lang="zh-CN" altLang="en-US" sz="2200" dirty="0"/>
              <a:t> </a:t>
            </a:r>
            <a:r>
              <a:rPr lang="en-US" altLang="zh-CN" sz="2200" dirty="0"/>
              <a:t>and</a:t>
            </a:r>
            <a:r>
              <a:rPr lang="zh-CN" altLang="en-US" sz="2200" dirty="0"/>
              <a:t> </a:t>
            </a:r>
            <a:r>
              <a:rPr lang="en-US" altLang="zh-CN" sz="2200" dirty="0"/>
              <a:t>Urban</a:t>
            </a:r>
            <a:r>
              <a:rPr lang="zh-CN" altLang="en-US" sz="2200" dirty="0"/>
              <a:t> </a:t>
            </a:r>
            <a:r>
              <a:rPr lang="en-US" altLang="zh-CN" sz="2200" dirty="0"/>
              <a:t>Development)</a:t>
            </a:r>
            <a:r>
              <a:rPr lang="zh-CN" altLang="en-US" sz="2200" dirty="0"/>
              <a:t> </a:t>
            </a:r>
            <a:endParaRPr lang="en-GB" altLang="zh-CN" sz="2200" dirty="0"/>
          </a:p>
          <a:p>
            <a:pPr marL="614934" lvl="1" indent="-157734" defTabSz="630936">
              <a:lnSpc>
                <a:spcPct val="110000"/>
              </a:lnSpc>
              <a:spcBef>
                <a:spcPts val="690"/>
              </a:spcBef>
            </a:pPr>
            <a:r>
              <a:rPr lang="en-US" altLang="zh-CN" sz="2200" dirty="0"/>
              <a:t>The</a:t>
            </a:r>
            <a:r>
              <a:rPr lang="zh-CN" altLang="en-US" sz="2200" dirty="0"/>
              <a:t> </a:t>
            </a:r>
            <a:r>
              <a:rPr lang="en-US" altLang="zh-CN" sz="2200" dirty="0"/>
              <a:t>new</a:t>
            </a:r>
            <a:r>
              <a:rPr lang="zh-CN" altLang="en-US" sz="2200" dirty="0"/>
              <a:t> </a:t>
            </a:r>
            <a:r>
              <a:rPr lang="en-US" altLang="zh-CN" sz="2200" dirty="0"/>
              <a:t>geography</a:t>
            </a:r>
            <a:r>
              <a:rPr lang="zh-CN" altLang="en-US" sz="2200" dirty="0"/>
              <a:t> </a:t>
            </a:r>
            <a:r>
              <a:rPr lang="en-US" altLang="zh-CN" sz="2200" dirty="0"/>
              <a:t>of</a:t>
            </a:r>
            <a:r>
              <a:rPr lang="zh-CN" altLang="en-US" sz="2200" dirty="0"/>
              <a:t> </a:t>
            </a:r>
            <a:r>
              <a:rPr lang="en-US" altLang="zh-CN" sz="2200" dirty="0"/>
              <a:t>housing</a:t>
            </a:r>
            <a:r>
              <a:rPr lang="zh-CN" altLang="en-US" sz="2200" dirty="0"/>
              <a:t> </a:t>
            </a:r>
            <a:r>
              <a:rPr lang="en-US" altLang="zh-CN" sz="2200" dirty="0"/>
              <a:t>discrimination</a:t>
            </a:r>
            <a:r>
              <a:rPr lang="zh-CN" altLang="en-US" sz="2200" dirty="0"/>
              <a:t> </a:t>
            </a:r>
            <a:r>
              <a:rPr lang="en-US" altLang="zh-CN" sz="2200" dirty="0"/>
              <a:t>–</a:t>
            </a:r>
            <a:r>
              <a:rPr lang="zh-CN" altLang="en-US" sz="2200" dirty="0"/>
              <a:t> </a:t>
            </a:r>
            <a:r>
              <a:rPr lang="en-US" altLang="zh-CN" sz="2200" dirty="0"/>
              <a:t>a</a:t>
            </a:r>
            <a:r>
              <a:rPr lang="zh-CN" altLang="en-US" sz="2200" dirty="0"/>
              <a:t> </a:t>
            </a:r>
            <a:r>
              <a:rPr lang="en-US" altLang="zh-CN" sz="2200" dirty="0"/>
              <a:t>global</a:t>
            </a:r>
            <a:r>
              <a:rPr lang="zh-CN" altLang="en-US" sz="2200" dirty="0"/>
              <a:t> </a:t>
            </a:r>
            <a:r>
              <a:rPr lang="en-US" altLang="zh-CN" sz="2200" dirty="0"/>
              <a:t>perspective</a:t>
            </a:r>
            <a:endParaRPr lang="en-US" sz="2200" dirty="0"/>
          </a:p>
        </p:txBody>
      </p:sp>
    </p:spTree>
    <p:extLst>
      <p:ext uri="{BB962C8B-B14F-4D97-AF65-F5344CB8AC3E}">
        <p14:creationId xmlns:p14="http://schemas.microsoft.com/office/powerpoint/2010/main" val="3989341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B119B-51F4-D741-978F-67FE54F335FD}"/>
              </a:ext>
            </a:extLst>
          </p:cNvPr>
          <p:cNvSpPr>
            <a:spLocks noGrp="1"/>
          </p:cNvSpPr>
          <p:nvPr>
            <p:ph type="title"/>
          </p:nvPr>
        </p:nvSpPr>
        <p:spPr>
          <a:xfrm>
            <a:off x="913149" y="253393"/>
            <a:ext cx="10364451" cy="813408"/>
          </a:xfrm>
        </p:spPr>
        <p:txBody>
          <a:bodyPr/>
          <a:lstStyle/>
          <a:p>
            <a:r>
              <a:rPr lang="en-US" altLang="zh-CN" dirty="0"/>
              <a:t>Social</a:t>
            </a:r>
            <a:r>
              <a:rPr lang="zh-CN" altLang="en-US" dirty="0"/>
              <a:t> </a:t>
            </a:r>
            <a:r>
              <a:rPr lang="en-US" altLang="zh-CN" dirty="0"/>
              <a:t>Preference</a:t>
            </a:r>
            <a:endParaRPr lang="en-US" dirty="0"/>
          </a:p>
        </p:txBody>
      </p:sp>
      <p:sp>
        <p:nvSpPr>
          <p:cNvPr id="3" name="Content Placeholder 2">
            <a:extLst>
              <a:ext uri="{FF2B5EF4-FFF2-40B4-BE49-F238E27FC236}">
                <a16:creationId xmlns:a16="http://schemas.microsoft.com/office/drawing/2014/main" id="{19A44278-4BC7-9140-B2A6-EF6A3FA9A321}"/>
              </a:ext>
            </a:extLst>
          </p:cNvPr>
          <p:cNvSpPr>
            <a:spLocks noGrp="1"/>
          </p:cNvSpPr>
          <p:nvPr>
            <p:ph sz="quarter" idx="13"/>
          </p:nvPr>
        </p:nvSpPr>
        <p:spPr>
          <a:xfrm>
            <a:off x="675234" y="1264893"/>
            <a:ext cx="11092695" cy="4618382"/>
          </a:xfrm>
        </p:spPr>
        <p:txBody>
          <a:bodyPr>
            <a:normAutofit fontScale="92500" lnSpcReduction="10000"/>
          </a:bodyPr>
          <a:lstStyle/>
          <a:p>
            <a:pPr marL="342900" indent="-342900">
              <a:lnSpc>
                <a:spcPct val="150000"/>
              </a:lnSpc>
              <a:buSzPct val="11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dirty="0">
                <a:latin typeface="Cambria" pitchFamily="18" charset="0"/>
                <a:ea typeface="DejaVu Sans" charset="0"/>
                <a:cs typeface="DejaVu Sans" charset="0"/>
              </a:rPr>
              <a:t> </a:t>
            </a:r>
            <a:r>
              <a:rPr lang="en-GB" sz="2000" dirty="0" err="1">
                <a:latin typeface="Cambria" pitchFamily="18" charset="0"/>
                <a:ea typeface="DejaVu Sans" charset="0"/>
                <a:cs typeface="DejaVu Sans" charset="0"/>
              </a:rPr>
              <a:t>Galizzi</a:t>
            </a:r>
            <a:r>
              <a:rPr lang="en-GB" sz="2000" dirty="0">
                <a:latin typeface="Cambria" pitchFamily="18" charset="0"/>
                <a:ea typeface="DejaVu Sans" charset="0"/>
                <a:cs typeface="DejaVu Sans" charset="0"/>
              </a:rPr>
              <a:t>, M. M. and D. Navarro-Martinez (2019). "On the External Validity of Social Preference Games: A Systematic Lab-Field Study." </a:t>
            </a:r>
            <a:r>
              <a:rPr lang="en-GB" sz="2000" i="1" dirty="0">
                <a:latin typeface="Cambria" pitchFamily="18" charset="0"/>
                <a:ea typeface="DejaVu Sans" charset="0"/>
                <a:cs typeface="DejaVu Sans" charset="0"/>
              </a:rPr>
              <a:t>Management Science</a:t>
            </a:r>
            <a:r>
              <a:rPr lang="en-GB" sz="2000" dirty="0">
                <a:latin typeface="Cambria" pitchFamily="18" charset="0"/>
                <a:ea typeface="DejaVu Sans" charset="0"/>
                <a:cs typeface="DejaVu Sans" charset="0"/>
              </a:rPr>
              <a:t> 65(3): 976-1002.    </a:t>
            </a:r>
          </a:p>
          <a:p>
            <a:pPr marL="698500" lvl="1" indent="-342900">
              <a:lnSpc>
                <a:spcPct val="150000"/>
              </a:lnSpc>
              <a:buSzPct val="11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a:latin typeface="Cambria" pitchFamily="18" charset="0"/>
                <a:ea typeface="DejaVu Sans" charset="0"/>
                <a:cs typeface="DejaVu Sans" charset="0"/>
              </a:rPr>
              <a:t>Self-reported social behaviours performed in the past, decisions in seven experimental social preference games, and behaviours in five naturalistic field situations that we created. </a:t>
            </a:r>
          </a:p>
          <a:p>
            <a:pPr marL="698500" lvl="1" indent="-342900">
              <a:lnSpc>
                <a:spcPct val="150000"/>
              </a:lnSpc>
              <a:buSzPct val="11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a:latin typeface="Cambria" pitchFamily="18" charset="0"/>
                <a:ea typeface="DejaVu Sans" charset="0"/>
                <a:cs typeface="DejaVu Sans" charset="0"/>
              </a:rPr>
              <a:t>Survey: Self-Report Altruism (SRA) scale, 20 items (questions)</a:t>
            </a:r>
          </a:p>
          <a:p>
            <a:pPr marL="698500" lvl="1" indent="-342900">
              <a:lnSpc>
                <a:spcPct val="150000"/>
              </a:lnSpc>
              <a:buSzPct val="11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a:latin typeface="Cambria" pitchFamily="18" charset="0"/>
                <a:ea typeface="DejaVu Sans" charset="0"/>
                <a:cs typeface="DejaVu Sans" charset="0"/>
              </a:rPr>
              <a:t>Lab experiments: dictator game (2), ultimatum game (2), trust game (2), and public good game (1)</a:t>
            </a:r>
          </a:p>
          <a:p>
            <a:pPr marL="698500" lvl="1" indent="-342900">
              <a:lnSpc>
                <a:spcPct val="150000"/>
              </a:lnSpc>
              <a:buSzPct val="11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a:latin typeface="Cambria" pitchFamily="18" charset="0"/>
                <a:ea typeface="DejaVu Sans" charset="0"/>
                <a:cs typeface="DejaVu Sans" charset="0"/>
              </a:rPr>
              <a:t>Field experiments: help moving boxes, lend mobile phones, and donate to children’s charity, environmental charity, and lab donation. </a:t>
            </a:r>
          </a:p>
          <a:p>
            <a:pPr marL="698500" lvl="1" indent="-342900">
              <a:lnSpc>
                <a:spcPct val="150000"/>
              </a:lnSpc>
              <a:buSzPct val="11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a:latin typeface="Cambria" pitchFamily="18" charset="0"/>
                <a:ea typeface="DejaVu Sans" charset="0"/>
                <a:cs typeface="DejaVu Sans" charset="0"/>
              </a:rPr>
              <a:t>The extent to which the games can explain the self-report measures and the field behaviours</a:t>
            </a:r>
          </a:p>
          <a:p>
            <a:pPr marL="698500" lvl="1" indent="-342900">
              <a:lnSpc>
                <a:spcPct val="150000"/>
              </a:lnSpc>
              <a:buSzPct val="11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a:latin typeface="Cambria" pitchFamily="18" charset="0"/>
                <a:ea typeface="DejaVu Sans" charset="0"/>
                <a:cs typeface="DejaVu Sans" charset="0"/>
              </a:rPr>
              <a:t>The overarching conclusion is that the games do a poor job explaining both the self-report measures and the field behaviours</a:t>
            </a:r>
            <a:endParaRPr lang="en-US" dirty="0"/>
          </a:p>
        </p:txBody>
      </p:sp>
      <p:sp>
        <p:nvSpPr>
          <p:cNvPr id="4" name="Slide Number Placeholder 3">
            <a:extLst>
              <a:ext uri="{FF2B5EF4-FFF2-40B4-BE49-F238E27FC236}">
                <a16:creationId xmlns:a16="http://schemas.microsoft.com/office/drawing/2014/main" id="{AA15DA2B-054B-342D-D8E0-32D00B2E251F}"/>
              </a:ext>
            </a:extLst>
          </p:cNvPr>
          <p:cNvSpPr>
            <a:spLocks noGrp="1"/>
          </p:cNvSpPr>
          <p:nvPr>
            <p:ph type="sldNum" sz="quarter" idx="12"/>
          </p:nvPr>
        </p:nvSpPr>
        <p:spPr/>
        <p:txBody>
          <a:bodyPr/>
          <a:lstStyle/>
          <a:p>
            <a:fld id="{4854181D-6920-4594-9A5D-6CE56DC9F8B2}" type="slidenum">
              <a:rPr lang="en-US" smtClean="0"/>
              <a:pPr/>
              <a:t>4</a:t>
            </a:fld>
            <a:endParaRPr lang="en-US" b="1"/>
          </a:p>
        </p:txBody>
      </p:sp>
    </p:spTree>
    <p:extLst>
      <p:ext uri="{BB962C8B-B14F-4D97-AF65-F5344CB8AC3E}">
        <p14:creationId xmlns:p14="http://schemas.microsoft.com/office/powerpoint/2010/main" val="3794303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70A39-DB3F-D14E-87E8-023BC77941E1}"/>
              </a:ext>
            </a:extLst>
          </p:cNvPr>
          <p:cNvSpPr>
            <a:spLocks noGrp="1"/>
          </p:cNvSpPr>
          <p:nvPr>
            <p:ph type="title"/>
          </p:nvPr>
        </p:nvSpPr>
        <p:spPr>
          <a:xfrm>
            <a:off x="913774" y="1"/>
            <a:ext cx="10364451" cy="849086"/>
          </a:xfrm>
        </p:spPr>
        <p:txBody>
          <a:bodyPr/>
          <a:lstStyle/>
          <a:p>
            <a:r>
              <a:rPr lang="en-US" altLang="zh-CN" dirty="0"/>
              <a:t>Survey</a:t>
            </a:r>
            <a:r>
              <a:rPr lang="zh-CN" altLang="en-US" dirty="0"/>
              <a:t> </a:t>
            </a:r>
            <a:r>
              <a:rPr lang="en-US" altLang="zh-CN" dirty="0"/>
              <a:t>Questions</a:t>
            </a:r>
            <a:endParaRPr lang="en-US" dirty="0"/>
          </a:p>
        </p:txBody>
      </p:sp>
      <p:pic>
        <p:nvPicPr>
          <p:cNvPr id="7" name="Picture 6">
            <a:extLst>
              <a:ext uri="{FF2B5EF4-FFF2-40B4-BE49-F238E27FC236}">
                <a16:creationId xmlns:a16="http://schemas.microsoft.com/office/drawing/2014/main" id="{EF26C4F1-0A92-9944-B856-5F25BC266FFD}"/>
              </a:ext>
            </a:extLst>
          </p:cNvPr>
          <p:cNvPicPr>
            <a:picLocks noChangeAspect="1"/>
          </p:cNvPicPr>
          <p:nvPr/>
        </p:nvPicPr>
        <p:blipFill>
          <a:blip r:embed="rId2"/>
          <a:stretch>
            <a:fillRect/>
          </a:stretch>
        </p:blipFill>
        <p:spPr>
          <a:xfrm>
            <a:off x="1916891" y="718158"/>
            <a:ext cx="8836453" cy="6139841"/>
          </a:xfrm>
          <a:prstGeom prst="rect">
            <a:avLst/>
          </a:prstGeom>
        </p:spPr>
      </p:pic>
      <p:sp>
        <p:nvSpPr>
          <p:cNvPr id="3" name="Slide Number Placeholder 2">
            <a:extLst>
              <a:ext uri="{FF2B5EF4-FFF2-40B4-BE49-F238E27FC236}">
                <a16:creationId xmlns:a16="http://schemas.microsoft.com/office/drawing/2014/main" id="{70EE28DA-F380-A46C-8DBA-582065603801}"/>
              </a:ext>
            </a:extLst>
          </p:cNvPr>
          <p:cNvSpPr>
            <a:spLocks noGrp="1"/>
          </p:cNvSpPr>
          <p:nvPr>
            <p:ph type="sldNum" sz="quarter" idx="12"/>
          </p:nvPr>
        </p:nvSpPr>
        <p:spPr/>
        <p:txBody>
          <a:bodyPr/>
          <a:lstStyle/>
          <a:p>
            <a:fld id="{4854181D-6920-4594-9A5D-6CE56DC9F8B2}" type="slidenum">
              <a:rPr lang="en-US" smtClean="0"/>
              <a:pPr/>
              <a:t>5</a:t>
            </a:fld>
            <a:endParaRPr lang="en-US" b="1"/>
          </a:p>
        </p:txBody>
      </p:sp>
    </p:spTree>
    <p:extLst>
      <p:ext uri="{BB962C8B-B14F-4D97-AF65-F5344CB8AC3E}">
        <p14:creationId xmlns:p14="http://schemas.microsoft.com/office/powerpoint/2010/main" val="1092039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1F032F-D4C6-F244-9833-4C0BFEA87668}"/>
              </a:ext>
            </a:extLst>
          </p:cNvPr>
          <p:cNvSpPr>
            <a:spLocks noGrp="1"/>
          </p:cNvSpPr>
          <p:nvPr>
            <p:ph sz="quarter" idx="13"/>
          </p:nvPr>
        </p:nvSpPr>
        <p:spPr>
          <a:xfrm>
            <a:off x="913774" y="1303645"/>
            <a:ext cx="10749491" cy="5844280"/>
          </a:xfrm>
        </p:spPr>
        <p:txBody>
          <a:bodyPr>
            <a:noAutofit/>
          </a:bodyPr>
          <a:lstStyle/>
          <a:p>
            <a:pPr>
              <a:lnSpc>
                <a:spcPct val="100000"/>
              </a:lnSpc>
              <a:spcBef>
                <a:spcPts val="400"/>
              </a:spcBef>
              <a:buFont typeface="+mj-lt"/>
              <a:buAutoNum type="arabicPeriod"/>
            </a:pPr>
            <a:r>
              <a:rPr lang="en-US" sz="1600" dirty="0"/>
              <a:t>Dictator Game (DG1): Two-player game in which player 1 decides how to divide £10 between the self and player 2. Player 2 simply receives the allocation established by player 1. Half of the participants were player 1 and the other half player 2.</a:t>
            </a:r>
          </a:p>
          <a:p>
            <a:pPr>
              <a:lnSpc>
                <a:spcPct val="100000"/>
              </a:lnSpc>
              <a:spcBef>
                <a:spcPts val="400"/>
              </a:spcBef>
              <a:buFont typeface="+mj-lt"/>
              <a:buAutoNum type="arabicPeriod"/>
            </a:pPr>
            <a:r>
              <a:rPr lang="en-US" sz="1600" dirty="0"/>
              <a:t>Dictator</a:t>
            </a:r>
            <a:r>
              <a:rPr lang="zh-CN" altLang="en-US" sz="1600" dirty="0"/>
              <a:t> </a:t>
            </a:r>
            <a:r>
              <a:rPr lang="en-US" sz="1600" dirty="0"/>
              <a:t>Game</a:t>
            </a:r>
            <a:r>
              <a:rPr lang="zh-CN" altLang="en-US" sz="1600" dirty="0"/>
              <a:t> </a:t>
            </a:r>
            <a:r>
              <a:rPr lang="en-US" sz="1600" dirty="0"/>
              <a:t>(DG2):</a:t>
            </a:r>
            <a:r>
              <a:rPr lang="zh-CN" altLang="en-US" sz="1600" dirty="0"/>
              <a:t> </a:t>
            </a:r>
            <a:r>
              <a:rPr lang="en-US" sz="1600" dirty="0"/>
              <a:t>Like</a:t>
            </a:r>
            <a:r>
              <a:rPr lang="zh-CN" altLang="en-US" sz="1600" dirty="0"/>
              <a:t> </a:t>
            </a:r>
            <a:r>
              <a:rPr lang="en-US" sz="1600" dirty="0"/>
              <a:t>Dictator</a:t>
            </a:r>
            <a:r>
              <a:rPr lang="zh-CN" altLang="en-US" sz="1600" dirty="0"/>
              <a:t> </a:t>
            </a:r>
            <a:r>
              <a:rPr lang="en-US" sz="1600" dirty="0"/>
              <a:t>Game</a:t>
            </a:r>
            <a:r>
              <a:rPr lang="zh-CN" altLang="en-US" sz="1600" dirty="0"/>
              <a:t> </a:t>
            </a:r>
            <a:r>
              <a:rPr lang="en-US" sz="1600" dirty="0"/>
              <a:t>1,</a:t>
            </a:r>
            <a:r>
              <a:rPr lang="zh-CN" altLang="en-US" sz="1600" dirty="0"/>
              <a:t> </a:t>
            </a:r>
            <a:r>
              <a:rPr lang="en-US" sz="1600" dirty="0"/>
              <a:t>but switching the roles (and matching people with different partners).</a:t>
            </a:r>
          </a:p>
          <a:p>
            <a:pPr>
              <a:lnSpc>
                <a:spcPct val="100000"/>
              </a:lnSpc>
              <a:spcBef>
                <a:spcPts val="400"/>
              </a:spcBef>
              <a:buFont typeface="+mj-lt"/>
              <a:buAutoNum type="arabicPeriod"/>
            </a:pPr>
            <a:r>
              <a:rPr lang="en-US" sz="1600" dirty="0"/>
              <a:t>Ultimatum Game  (UG1): Two-player game in which player 1 decides how to divide £10 between him/her and player 2. player 2 decides whether to accept the allocation or not. If the allocation is rejected, both players get nothing. Half of the participants were player 1 and the other half player 2.</a:t>
            </a:r>
          </a:p>
          <a:p>
            <a:pPr>
              <a:lnSpc>
                <a:spcPct val="100000"/>
              </a:lnSpc>
              <a:spcBef>
                <a:spcPts val="400"/>
              </a:spcBef>
              <a:buFont typeface="+mj-lt"/>
              <a:buAutoNum type="arabicPeriod"/>
            </a:pPr>
            <a:r>
              <a:rPr lang="en-US" sz="1600" dirty="0"/>
              <a:t>Ultimatum Game  (UG2): Like Ultimatum Game 1, but all of the participants were player 2 and had to respond to the same allocation of £3 for player 2, which was determined by a participant who was player 1 in a preliminary pilot session.</a:t>
            </a:r>
          </a:p>
          <a:p>
            <a:pPr>
              <a:lnSpc>
                <a:spcPct val="100000"/>
              </a:lnSpc>
              <a:spcBef>
                <a:spcPts val="400"/>
              </a:spcBef>
              <a:buFont typeface="+mj-lt"/>
              <a:buAutoNum type="arabicPeriod"/>
            </a:pPr>
            <a:r>
              <a:rPr lang="en-US" sz="1600" dirty="0"/>
              <a:t>Trust Game  (TG1): Two-player game in which player 1 has an endowment of £10 and decides how much of it to send over to player 2. The amount sent over is multiplied by three and given to player 2, who has to decide how much of it to send back to player 1. Half of the participants were player 1 and the other half player 2.</a:t>
            </a:r>
          </a:p>
          <a:p>
            <a:pPr>
              <a:lnSpc>
                <a:spcPct val="100000"/>
              </a:lnSpc>
              <a:spcBef>
                <a:spcPts val="400"/>
              </a:spcBef>
              <a:buFont typeface="+mj-lt"/>
              <a:buAutoNum type="arabicPeriod"/>
            </a:pPr>
            <a:r>
              <a:rPr lang="en-US" sz="1600" dirty="0"/>
              <a:t>Trust Game  (TG2): Like Trust Game 1, but all of the participants were player 2 and all of them had to respond to the same amount of £4 sent over by player 1, which was determined by a participant who was player 1 in a preliminary pilot session.</a:t>
            </a:r>
          </a:p>
          <a:p>
            <a:pPr>
              <a:lnSpc>
                <a:spcPct val="100000"/>
              </a:lnSpc>
              <a:spcBef>
                <a:spcPts val="400"/>
              </a:spcBef>
              <a:buFont typeface="+mj-lt"/>
              <a:buAutoNum type="arabicPeriod"/>
            </a:pPr>
            <a:r>
              <a:rPr lang="en-US" sz="1600" dirty="0"/>
              <a:t>Public Good Game (PGG): Four-player game in which all of the players have an endowment of £10 and</a:t>
            </a:r>
            <a:r>
              <a:rPr lang="zh-CN" altLang="en-US" sz="1600" dirty="0"/>
              <a:t> </a:t>
            </a:r>
            <a:r>
              <a:rPr lang="en-GB" altLang="zh-CN" sz="1600" dirty="0"/>
              <a:t>have to decide simultaneously how much of it to contribute to a common group fund. The overall money in the group fund is then multiplied by two and split between the four players.</a:t>
            </a:r>
            <a:endParaRPr lang="en-US" sz="1600" dirty="0"/>
          </a:p>
        </p:txBody>
      </p:sp>
      <p:sp>
        <p:nvSpPr>
          <p:cNvPr id="4" name="Title 1">
            <a:extLst>
              <a:ext uri="{FF2B5EF4-FFF2-40B4-BE49-F238E27FC236}">
                <a16:creationId xmlns:a16="http://schemas.microsoft.com/office/drawing/2014/main" id="{48195476-B922-7B46-8261-E3B679250CEB}"/>
              </a:ext>
            </a:extLst>
          </p:cNvPr>
          <p:cNvSpPr>
            <a:spLocks noGrp="1"/>
          </p:cNvSpPr>
          <p:nvPr>
            <p:ph type="title"/>
          </p:nvPr>
        </p:nvSpPr>
        <p:spPr>
          <a:xfrm>
            <a:off x="913774" y="278297"/>
            <a:ext cx="10364451" cy="849086"/>
          </a:xfrm>
        </p:spPr>
        <p:txBody>
          <a:bodyPr/>
          <a:lstStyle/>
          <a:p>
            <a:r>
              <a:rPr lang="en-US" altLang="zh-CN" dirty="0"/>
              <a:t>Altruism</a:t>
            </a:r>
            <a:r>
              <a:rPr lang="zh-CN" altLang="en-US" dirty="0"/>
              <a:t> </a:t>
            </a:r>
            <a:r>
              <a:rPr lang="en-US" altLang="zh-CN" dirty="0"/>
              <a:t>Games</a:t>
            </a:r>
            <a:endParaRPr lang="en-US" dirty="0"/>
          </a:p>
        </p:txBody>
      </p:sp>
      <p:sp>
        <p:nvSpPr>
          <p:cNvPr id="2" name="Slide Number Placeholder 1">
            <a:extLst>
              <a:ext uri="{FF2B5EF4-FFF2-40B4-BE49-F238E27FC236}">
                <a16:creationId xmlns:a16="http://schemas.microsoft.com/office/drawing/2014/main" id="{859D82E4-6298-8276-9CEE-C4169956FBF7}"/>
              </a:ext>
            </a:extLst>
          </p:cNvPr>
          <p:cNvSpPr>
            <a:spLocks noGrp="1"/>
          </p:cNvSpPr>
          <p:nvPr>
            <p:ph type="sldNum" sz="quarter" idx="12"/>
          </p:nvPr>
        </p:nvSpPr>
        <p:spPr/>
        <p:txBody>
          <a:bodyPr/>
          <a:lstStyle/>
          <a:p>
            <a:fld id="{4854181D-6920-4594-9A5D-6CE56DC9F8B2}" type="slidenum">
              <a:rPr lang="en-US" smtClean="0"/>
              <a:pPr/>
              <a:t>6</a:t>
            </a:fld>
            <a:endParaRPr lang="en-US" b="1"/>
          </a:p>
        </p:txBody>
      </p:sp>
    </p:spTree>
    <p:extLst>
      <p:ext uri="{BB962C8B-B14F-4D97-AF65-F5344CB8AC3E}">
        <p14:creationId xmlns:p14="http://schemas.microsoft.com/office/powerpoint/2010/main" val="1399569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1F032F-D4C6-F244-9833-4C0BFEA87668}"/>
              </a:ext>
            </a:extLst>
          </p:cNvPr>
          <p:cNvSpPr>
            <a:spLocks noGrp="1"/>
          </p:cNvSpPr>
          <p:nvPr>
            <p:ph sz="quarter" idx="13"/>
          </p:nvPr>
        </p:nvSpPr>
        <p:spPr>
          <a:xfrm>
            <a:off x="596348" y="905074"/>
            <a:ext cx="11370365" cy="5390396"/>
          </a:xfrm>
          <a:solidFill>
            <a:schemeClr val="bg1"/>
          </a:solidFill>
        </p:spPr>
        <p:txBody>
          <a:bodyPr>
            <a:noAutofit/>
          </a:bodyPr>
          <a:lstStyle/>
          <a:p>
            <a:pPr>
              <a:buFont typeface="+mj-lt"/>
              <a:buAutoNum type="arabicPeriod"/>
            </a:pPr>
            <a:r>
              <a:rPr lang="en-US" sz="1600" b="1" dirty="0"/>
              <a:t>Boxes: </a:t>
            </a:r>
            <a:r>
              <a:rPr lang="en-US" sz="1600" dirty="0"/>
              <a:t>A research assistant stood in an area out- side of the lab and told the participants that he needed help carrying two voluminous (but light) boxes to the basement of the university building where the lab was located. He explicitly asked the participants one by one after they exited the lab if they could help. If the participants said yes, they actually helped him carry the boxes downstairs.</a:t>
            </a:r>
          </a:p>
          <a:p>
            <a:pPr>
              <a:buFont typeface="+mj-lt"/>
              <a:buAutoNum type="arabicPeriod"/>
            </a:pPr>
            <a:r>
              <a:rPr lang="en-US" sz="1600" b="1" dirty="0"/>
              <a:t>Phone:</a:t>
            </a:r>
            <a:r>
              <a:rPr lang="en-US" sz="1600" dirty="0"/>
              <a:t> A research assistant stood outside of the lab and said to the participants that he needed to make a quick phone call but that his phone was out of battery. He explicitly asked the participants if they could lend him their phone for a minute to make the call. If the participants lent him the phone, he simply made a call, hung up, and said that there was no answer.</a:t>
            </a:r>
          </a:p>
          <a:p>
            <a:pPr>
              <a:buFont typeface="+mj-lt"/>
              <a:buAutoNum type="arabicPeriod"/>
            </a:pPr>
            <a:r>
              <a:rPr lang="en-US" sz="1600" b="1" dirty="0"/>
              <a:t>Children’s</a:t>
            </a:r>
            <a:r>
              <a:rPr lang="zh-CN" altLang="en-US" sz="1600" b="1" dirty="0"/>
              <a:t> </a:t>
            </a:r>
            <a:r>
              <a:rPr lang="en-US" sz="1600" b="1" dirty="0"/>
              <a:t>Charity:</a:t>
            </a:r>
            <a:r>
              <a:rPr lang="zh-CN" altLang="en-US" sz="1600" b="1" dirty="0"/>
              <a:t> </a:t>
            </a:r>
            <a:r>
              <a:rPr lang="en-US" sz="1600" dirty="0"/>
              <a:t>A</a:t>
            </a:r>
            <a:r>
              <a:rPr lang="zh-CN" altLang="en-US" sz="1600" dirty="0"/>
              <a:t> </a:t>
            </a:r>
            <a:r>
              <a:rPr lang="en-US" sz="1600" dirty="0"/>
              <a:t>research</a:t>
            </a:r>
            <a:r>
              <a:rPr lang="zh-CN" altLang="en-US" sz="1600" dirty="0"/>
              <a:t> </a:t>
            </a:r>
            <a:r>
              <a:rPr lang="en-US" sz="1600" dirty="0"/>
              <a:t>assistant</a:t>
            </a:r>
            <a:r>
              <a:rPr lang="zh-CN" altLang="en-US" sz="1600" dirty="0"/>
              <a:t> </a:t>
            </a:r>
            <a:r>
              <a:rPr lang="en-US" sz="1600" dirty="0"/>
              <a:t>stood</a:t>
            </a:r>
            <a:r>
              <a:rPr lang="zh-CN" altLang="en-US" sz="1600" dirty="0"/>
              <a:t> </a:t>
            </a:r>
            <a:r>
              <a:rPr lang="en-US" sz="1600" dirty="0"/>
              <a:t>outside of the lab collecting money for a leading charity dedicated to helping children in developing countries. He explicitly asked the participants if they wanted to contribute money to the charity. The research assistant was wearing an official university T-shirt and a professional (sealed) charity bucket of the type commonly used to collect donations, with a large sticker with the logo of the charity. He also had color-printed leaflets with a brief description of the charity and its activities. The money given by people was then actually sent to the charity.</a:t>
            </a:r>
          </a:p>
          <a:p>
            <a:pPr>
              <a:buFont typeface="+mj-lt"/>
              <a:buAutoNum type="arabicPeriod"/>
            </a:pPr>
            <a:r>
              <a:rPr lang="en-US" sz="1600" b="1" dirty="0"/>
              <a:t>Environmental Charity: </a:t>
            </a:r>
            <a:r>
              <a:rPr lang="en-US" sz="1600" dirty="0"/>
              <a:t>This situation was exactly like the previous one, but with a different charity. This organization was a leading charity dedicated to protecting the environment. The money donated was actually sent to the charity.</a:t>
            </a:r>
          </a:p>
          <a:p>
            <a:pPr>
              <a:buFont typeface="+mj-lt"/>
              <a:buAutoNum type="arabicPeriod"/>
            </a:pPr>
            <a:r>
              <a:rPr lang="en-US" sz="1600" b="1" dirty="0"/>
              <a:t>Lab</a:t>
            </a:r>
            <a:r>
              <a:rPr lang="zh-CN" altLang="en-US" sz="1600" b="1" dirty="0"/>
              <a:t> </a:t>
            </a:r>
            <a:r>
              <a:rPr lang="en-US" sz="1600" b="1" dirty="0"/>
              <a:t>Donation:</a:t>
            </a:r>
            <a:r>
              <a:rPr lang="zh-CN" altLang="en-US" sz="1600" b="1" dirty="0"/>
              <a:t> </a:t>
            </a:r>
            <a:r>
              <a:rPr lang="en-US" sz="1600" dirty="0"/>
              <a:t>This</a:t>
            </a:r>
            <a:r>
              <a:rPr lang="zh-CN" altLang="en-US" sz="1600" dirty="0"/>
              <a:t> </a:t>
            </a:r>
            <a:r>
              <a:rPr lang="en-US" sz="1600" dirty="0"/>
              <a:t>situation</a:t>
            </a:r>
            <a:r>
              <a:rPr lang="zh-CN" altLang="en-US" sz="1600" dirty="0"/>
              <a:t> </a:t>
            </a:r>
            <a:r>
              <a:rPr lang="en-US" sz="1600" dirty="0"/>
              <a:t>was</a:t>
            </a:r>
            <a:r>
              <a:rPr lang="zh-CN" altLang="en-US" sz="1600" dirty="0"/>
              <a:t> </a:t>
            </a:r>
            <a:r>
              <a:rPr lang="en-US" sz="1600" dirty="0"/>
              <a:t>analogous</a:t>
            </a:r>
            <a:r>
              <a:rPr lang="zh-CN" altLang="en-US" sz="1600" dirty="0"/>
              <a:t> </a:t>
            </a:r>
            <a:r>
              <a:rPr lang="en-US" sz="1600" dirty="0"/>
              <a:t>to</a:t>
            </a:r>
            <a:r>
              <a:rPr lang="zh-CN" altLang="en-US" sz="1600" dirty="0"/>
              <a:t> </a:t>
            </a:r>
            <a:r>
              <a:rPr lang="en-US" sz="1600" dirty="0"/>
              <a:t>situations 3 and 4, but this time the research assistant was asking for money to support research projects conducted in our lab. The money given by people was actually added to the research funds of the lab.</a:t>
            </a:r>
          </a:p>
        </p:txBody>
      </p:sp>
      <p:sp>
        <p:nvSpPr>
          <p:cNvPr id="4" name="Title 1">
            <a:extLst>
              <a:ext uri="{FF2B5EF4-FFF2-40B4-BE49-F238E27FC236}">
                <a16:creationId xmlns:a16="http://schemas.microsoft.com/office/drawing/2014/main" id="{890FA693-A4D1-9B45-8F55-0A33299D66DB}"/>
              </a:ext>
            </a:extLst>
          </p:cNvPr>
          <p:cNvSpPr>
            <a:spLocks noGrp="1"/>
          </p:cNvSpPr>
          <p:nvPr>
            <p:ph type="title"/>
          </p:nvPr>
        </p:nvSpPr>
        <p:spPr>
          <a:xfrm>
            <a:off x="913774" y="1"/>
            <a:ext cx="10364451" cy="849086"/>
          </a:xfrm>
        </p:spPr>
        <p:txBody>
          <a:bodyPr/>
          <a:lstStyle/>
          <a:p>
            <a:r>
              <a:rPr lang="en-US" altLang="zh-CN" dirty="0"/>
              <a:t>Field</a:t>
            </a:r>
            <a:r>
              <a:rPr lang="zh-CN" altLang="en-US" dirty="0"/>
              <a:t> </a:t>
            </a:r>
            <a:r>
              <a:rPr lang="en-US" altLang="zh-CN" dirty="0"/>
              <a:t>Experiments</a:t>
            </a:r>
            <a:endParaRPr lang="en-US" dirty="0"/>
          </a:p>
        </p:txBody>
      </p:sp>
      <p:sp>
        <p:nvSpPr>
          <p:cNvPr id="2" name="Slide Number Placeholder 1">
            <a:extLst>
              <a:ext uri="{FF2B5EF4-FFF2-40B4-BE49-F238E27FC236}">
                <a16:creationId xmlns:a16="http://schemas.microsoft.com/office/drawing/2014/main" id="{9EB1F4CC-2863-8C3B-B666-3C94A3F03820}"/>
              </a:ext>
            </a:extLst>
          </p:cNvPr>
          <p:cNvSpPr>
            <a:spLocks noGrp="1"/>
          </p:cNvSpPr>
          <p:nvPr>
            <p:ph type="sldNum" sz="quarter" idx="12"/>
          </p:nvPr>
        </p:nvSpPr>
        <p:spPr/>
        <p:txBody>
          <a:bodyPr/>
          <a:lstStyle/>
          <a:p>
            <a:fld id="{4854181D-6920-4594-9A5D-6CE56DC9F8B2}" type="slidenum">
              <a:rPr lang="en-US" smtClean="0"/>
              <a:pPr/>
              <a:t>7</a:t>
            </a:fld>
            <a:endParaRPr lang="en-US" b="1"/>
          </a:p>
        </p:txBody>
      </p:sp>
    </p:spTree>
    <p:extLst>
      <p:ext uri="{BB962C8B-B14F-4D97-AF65-F5344CB8AC3E}">
        <p14:creationId xmlns:p14="http://schemas.microsoft.com/office/powerpoint/2010/main" val="20785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A44278-4BC7-9140-B2A6-EF6A3FA9A321}"/>
              </a:ext>
            </a:extLst>
          </p:cNvPr>
          <p:cNvSpPr>
            <a:spLocks noGrp="1"/>
          </p:cNvSpPr>
          <p:nvPr>
            <p:ph sz="quarter" idx="13"/>
          </p:nvPr>
        </p:nvSpPr>
        <p:spPr>
          <a:xfrm>
            <a:off x="1015999" y="1060175"/>
            <a:ext cx="10363826" cy="4751559"/>
          </a:xfrm>
        </p:spPr>
        <p:txBody>
          <a:bodyPr>
            <a:normAutofit/>
          </a:bodyPr>
          <a:lstStyle/>
          <a:p>
            <a:pPr marL="342900" indent="-342900">
              <a:lnSpc>
                <a:spcPct val="150000"/>
              </a:lnSpc>
              <a:buSzPct val="11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dirty="0">
                <a:latin typeface="Cambria" pitchFamily="18" charset="0"/>
                <a:ea typeface="DejaVu Sans" charset="0"/>
                <a:cs typeface="DejaVu Sans" charset="0"/>
              </a:rPr>
              <a:t> </a:t>
            </a:r>
            <a:r>
              <a:rPr lang="en-GB" sz="2000" dirty="0" err="1">
                <a:latin typeface="Cambria" pitchFamily="18" charset="0"/>
                <a:ea typeface="DejaVu Sans" charset="0"/>
                <a:cs typeface="DejaVu Sans" charset="0"/>
              </a:rPr>
              <a:t>Galizzi</a:t>
            </a:r>
            <a:r>
              <a:rPr lang="en-GB" sz="2000" dirty="0">
                <a:latin typeface="Cambria" pitchFamily="18" charset="0"/>
                <a:ea typeface="DejaVu Sans" charset="0"/>
                <a:cs typeface="DejaVu Sans" charset="0"/>
              </a:rPr>
              <a:t>, M. M. and D. Navarro-Martinez (2019). "On the External Validity of Social Preference Games: A Systematic Lab-Field Study." </a:t>
            </a:r>
            <a:r>
              <a:rPr lang="en-GB" sz="2000" i="1" dirty="0">
                <a:latin typeface="Cambria" pitchFamily="18" charset="0"/>
                <a:ea typeface="DejaVu Sans" charset="0"/>
                <a:cs typeface="DejaVu Sans" charset="0"/>
              </a:rPr>
              <a:t>Management Science</a:t>
            </a:r>
            <a:r>
              <a:rPr lang="en-GB" sz="2000" dirty="0">
                <a:latin typeface="Cambria" pitchFamily="18" charset="0"/>
                <a:ea typeface="DejaVu Sans" charset="0"/>
                <a:cs typeface="DejaVu Sans" charset="0"/>
              </a:rPr>
              <a:t> 65(3): 976-1002.    </a:t>
            </a:r>
            <a:endParaRPr lang="en-US" dirty="0"/>
          </a:p>
        </p:txBody>
      </p:sp>
      <p:pic>
        <p:nvPicPr>
          <p:cNvPr id="4" name="Picture 3">
            <a:extLst>
              <a:ext uri="{FF2B5EF4-FFF2-40B4-BE49-F238E27FC236}">
                <a16:creationId xmlns:a16="http://schemas.microsoft.com/office/drawing/2014/main" id="{63DE8D7C-58F7-E041-B4F5-058FF5F6637D}"/>
              </a:ext>
            </a:extLst>
          </p:cNvPr>
          <p:cNvPicPr>
            <a:picLocks noChangeAspect="1"/>
          </p:cNvPicPr>
          <p:nvPr/>
        </p:nvPicPr>
        <p:blipFill>
          <a:blip r:embed="rId2"/>
          <a:stretch>
            <a:fillRect/>
          </a:stretch>
        </p:blipFill>
        <p:spPr>
          <a:xfrm>
            <a:off x="1495825" y="2272733"/>
            <a:ext cx="9369113" cy="4181076"/>
          </a:xfrm>
          <a:prstGeom prst="rect">
            <a:avLst/>
          </a:prstGeom>
        </p:spPr>
      </p:pic>
      <p:sp>
        <p:nvSpPr>
          <p:cNvPr id="5" name="Slide Number Placeholder 4">
            <a:extLst>
              <a:ext uri="{FF2B5EF4-FFF2-40B4-BE49-F238E27FC236}">
                <a16:creationId xmlns:a16="http://schemas.microsoft.com/office/drawing/2014/main" id="{A8B4A116-7647-D54A-A1D4-226FB7DFB41A}"/>
              </a:ext>
            </a:extLst>
          </p:cNvPr>
          <p:cNvSpPr>
            <a:spLocks noGrp="1"/>
          </p:cNvSpPr>
          <p:nvPr>
            <p:ph type="sldNum" sz="quarter" idx="12"/>
          </p:nvPr>
        </p:nvSpPr>
        <p:spPr/>
        <p:txBody>
          <a:bodyPr/>
          <a:lstStyle/>
          <a:p>
            <a:fld id="{4854181D-6920-4594-9A5D-6CE56DC9F8B2}" type="slidenum">
              <a:rPr lang="en-US" smtClean="0"/>
              <a:pPr/>
              <a:t>8</a:t>
            </a:fld>
            <a:endParaRPr lang="en-US" b="1"/>
          </a:p>
        </p:txBody>
      </p:sp>
      <p:sp>
        <p:nvSpPr>
          <p:cNvPr id="8" name="Title 1">
            <a:extLst>
              <a:ext uri="{FF2B5EF4-FFF2-40B4-BE49-F238E27FC236}">
                <a16:creationId xmlns:a16="http://schemas.microsoft.com/office/drawing/2014/main" id="{71E0A8DD-A337-1DBD-E044-6E8C1E900F5D}"/>
              </a:ext>
            </a:extLst>
          </p:cNvPr>
          <p:cNvSpPr>
            <a:spLocks noGrp="1"/>
          </p:cNvSpPr>
          <p:nvPr>
            <p:ph type="title"/>
          </p:nvPr>
        </p:nvSpPr>
        <p:spPr>
          <a:xfrm>
            <a:off x="913149" y="253393"/>
            <a:ext cx="10364451" cy="813408"/>
          </a:xfrm>
        </p:spPr>
        <p:txBody>
          <a:bodyPr/>
          <a:lstStyle/>
          <a:p>
            <a:r>
              <a:rPr lang="en-US" altLang="zh-CN" dirty="0"/>
              <a:t>Social</a:t>
            </a:r>
            <a:r>
              <a:rPr lang="zh-CN" altLang="en-US" dirty="0"/>
              <a:t> </a:t>
            </a:r>
            <a:r>
              <a:rPr lang="en-US" altLang="zh-CN" dirty="0"/>
              <a:t>Preference</a:t>
            </a:r>
            <a:endParaRPr lang="en-US" dirty="0"/>
          </a:p>
        </p:txBody>
      </p:sp>
    </p:spTree>
    <p:extLst>
      <p:ext uri="{BB962C8B-B14F-4D97-AF65-F5344CB8AC3E}">
        <p14:creationId xmlns:p14="http://schemas.microsoft.com/office/powerpoint/2010/main" val="1811281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A44278-4BC7-9140-B2A6-EF6A3FA9A321}"/>
              </a:ext>
            </a:extLst>
          </p:cNvPr>
          <p:cNvSpPr>
            <a:spLocks noGrp="1"/>
          </p:cNvSpPr>
          <p:nvPr>
            <p:ph sz="quarter" idx="13"/>
          </p:nvPr>
        </p:nvSpPr>
        <p:spPr>
          <a:xfrm>
            <a:off x="474387" y="1788160"/>
            <a:ext cx="4233080" cy="4451323"/>
          </a:xfrm>
        </p:spPr>
        <p:txBody>
          <a:bodyPr>
            <a:normAutofit/>
          </a:bodyPr>
          <a:lstStyle/>
          <a:p>
            <a:pPr marL="342900" indent="-342900">
              <a:lnSpc>
                <a:spcPct val="150000"/>
              </a:lnSpc>
              <a:buSzPct val="11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dirty="0">
                <a:latin typeface="Cambria" pitchFamily="18" charset="0"/>
                <a:ea typeface="DejaVu Sans" charset="0"/>
                <a:cs typeface="DejaVu Sans" charset="0"/>
              </a:rPr>
              <a:t> </a:t>
            </a:r>
            <a:r>
              <a:rPr lang="en-GB" sz="2000" dirty="0" err="1">
                <a:latin typeface="Cambria" pitchFamily="18" charset="0"/>
                <a:ea typeface="DejaVu Sans" charset="0"/>
                <a:cs typeface="DejaVu Sans" charset="0"/>
              </a:rPr>
              <a:t>Galizzi</a:t>
            </a:r>
            <a:r>
              <a:rPr lang="en-GB" sz="2000" dirty="0">
                <a:latin typeface="Cambria" pitchFamily="18" charset="0"/>
                <a:ea typeface="DejaVu Sans" charset="0"/>
                <a:cs typeface="DejaVu Sans" charset="0"/>
              </a:rPr>
              <a:t>, M. M. and D. Navarro-Martinez (2019). "On the External Validity of Social Preference Games: A Systematic Lab-Field Study." </a:t>
            </a:r>
            <a:r>
              <a:rPr lang="en-GB" sz="2000" i="1" dirty="0">
                <a:latin typeface="Cambria" pitchFamily="18" charset="0"/>
                <a:ea typeface="DejaVu Sans" charset="0"/>
                <a:cs typeface="DejaVu Sans" charset="0"/>
              </a:rPr>
              <a:t>Management Science</a:t>
            </a:r>
            <a:r>
              <a:rPr lang="en-GB" sz="2000" dirty="0">
                <a:latin typeface="Cambria" pitchFamily="18" charset="0"/>
                <a:ea typeface="DejaVu Sans" charset="0"/>
                <a:cs typeface="DejaVu Sans" charset="0"/>
              </a:rPr>
              <a:t> 65(3): 976-1002.    </a:t>
            </a:r>
            <a:endParaRPr lang="en-US" dirty="0"/>
          </a:p>
        </p:txBody>
      </p:sp>
      <p:pic>
        <p:nvPicPr>
          <p:cNvPr id="5" name="Picture 4">
            <a:extLst>
              <a:ext uri="{FF2B5EF4-FFF2-40B4-BE49-F238E27FC236}">
                <a16:creationId xmlns:a16="http://schemas.microsoft.com/office/drawing/2014/main" id="{FFFDD4D8-FEAE-DA4F-8B74-E5616E3DE1D9}"/>
              </a:ext>
            </a:extLst>
          </p:cNvPr>
          <p:cNvPicPr>
            <a:picLocks noChangeAspect="1"/>
          </p:cNvPicPr>
          <p:nvPr/>
        </p:nvPicPr>
        <p:blipFill>
          <a:blip r:embed="rId2"/>
          <a:stretch>
            <a:fillRect/>
          </a:stretch>
        </p:blipFill>
        <p:spPr>
          <a:xfrm>
            <a:off x="5085868" y="1264219"/>
            <a:ext cx="5810250" cy="5340388"/>
          </a:xfrm>
          <a:prstGeom prst="rect">
            <a:avLst/>
          </a:prstGeom>
        </p:spPr>
      </p:pic>
      <p:sp>
        <p:nvSpPr>
          <p:cNvPr id="4" name="Slide Number Placeholder 3">
            <a:extLst>
              <a:ext uri="{FF2B5EF4-FFF2-40B4-BE49-F238E27FC236}">
                <a16:creationId xmlns:a16="http://schemas.microsoft.com/office/drawing/2014/main" id="{A6D7CCE0-8B00-8C57-4501-E25FFAB60100}"/>
              </a:ext>
            </a:extLst>
          </p:cNvPr>
          <p:cNvSpPr>
            <a:spLocks noGrp="1"/>
          </p:cNvSpPr>
          <p:nvPr>
            <p:ph type="sldNum" sz="quarter" idx="12"/>
          </p:nvPr>
        </p:nvSpPr>
        <p:spPr/>
        <p:txBody>
          <a:bodyPr/>
          <a:lstStyle/>
          <a:p>
            <a:fld id="{4854181D-6920-4594-9A5D-6CE56DC9F8B2}" type="slidenum">
              <a:rPr lang="en-US" smtClean="0"/>
              <a:pPr/>
              <a:t>9</a:t>
            </a:fld>
            <a:endParaRPr lang="en-US" b="1"/>
          </a:p>
        </p:txBody>
      </p:sp>
      <p:sp>
        <p:nvSpPr>
          <p:cNvPr id="8" name="Title 1">
            <a:extLst>
              <a:ext uri="{FF2B5EF4-FFF2-40B4-BE49-F238E27FC236}">
                <a16:creationId xmlns:a16="http://schemas.microsoft.com/office/drawing/2014/main" id="{5BA532A6-A664-A976-D3EE-FCF69F24C050}"/>
              </a:ext>
            </a:extLst>
          </p:cNvPr>
          <p:cNvSpPr>
            <a:spLocks noGrp="1"/>
          </p:cNvSpPr>
          <p:nvPr>
            <p:ph type="title"/>
          </p:nvPr>
        </p:nvSpPr>
        <p:spPr>
          <a:xfrm>
            <a:off x="913149" y="253393"/>
            <a:ext cx="10364451" cy="813408"/>
          </a:xfrm>
        </p:spPr>
        <p:txBody>
          <a:bodyPr/>
          <a:lstStyle/>
          <a:p>
            <a:r>
              <a:rPr lang="en-US" altLang="zh-CN" dirty="0"/>
              <a:t>Social</a:t>
            </a:r>
            <a:r>
              <a:rPr lang="zh-CN" altLang="en-US" dirty="0"/>
              <a:t> </a:t>
            </a:r>
            <a:r>
              <a:rPr lang="en-US" altLang="zh-CN" dirty="0"/>
              <a:t>Preference</a:t>
            </a:r>
            <a:endParaRPr lang="en-US" dirty="0"/>
          </a:p>
        </p:txBody>
      </p:sp>
    </p:spTree>
    <p:extLst>
      <p:ext uri="{BB962C8B-B14F-4D97-AF65-F5344CB8AC3E}">
        <p14:creationId xmlns:p14="http://schemas.microsoft.com/office/powerpoint/2010/main" val="4043753071"/>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18453</TotalTime>
  <Words>3241</Words>
  <Application>Microsoft Macintosh PowerPoint</Application>
  <PresentationFormat>Widescreen</PresentationFormat>
  <Paragraphs>209</Paragraphs>
  <Slides>33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Cambria</vt:lpstr>
      <vt:lpstr>Cambria Math</vt:lpstr>
      <vt:lpstr>Tw Cen MT</vt:lpstr>
      <vt:lpstr>Droplet</vt:lpstr>
      <vt:lpstr>Social Preference</vt:lpstr>
      <vt:lpstr>Social Preference</vt:lpstr>
      <vt:lpstr>Social Preference Nudges</vt:lpstr>
      <vt:lpstr>Social Preference</vt:lpstr>
      <vt:lpstr>Survey Questions</vt:lpstr>
      <vt:lpstr>Altruism Games</vt:lpstr>
      <vt:lpstr>Field Experiments</vt:lpstr>
      <vt:lpstr>Social Preference</vt:lpstr>
      <vt:lpstr>Social Preference</vt:lpstr>
      <vt:lpstr>Social Preference</vt:lpstr>
      <vt:lpstr>Example: BIT &amp; Organ Donation</vt:lpstr>
      <vt:lpstr>PowerPoint Presentation</vt:lpstr>
      <vt:lpstr>PowerPoint Presentation</vt:lpstr>
      <vt:lpstr>Social comparison</vt:lpstr>
      <vt:lpstr>Social comparison</vt:lpstr>
      <vt:lpstr>Social comparison</vt:lpstr>
      <vt:lpstr>Social comparison</vt:lpstr>
      <vt:lpstr>Social comparison</vt:lpstr>
      <vt:lpstr>Social comparison</vt:lpstr>
      <vt:lpstr>Social comparison</vt:lpstr>
      <vt:lpstr>The happiness literature</vt:lpstr>
      <vt:lpstr>The happiness literature</vt:lpstr>
      <vt:lpstr>Social comparison &amp; Prospect Theory</vt:lpstr>
      <vt:lpstr>Social comparison &amp; Prospect Theory</vt:lpstr>
      <vt:lpstr>Social comparison &amp; Prospect Theory</vt:lpstr>
      <vt:lpstr>Social comparison and social media</vt:lpstr>
      <vt:lpstr>Social comparison and social media</vt:lpstr>
      <vt:lpstr>Social comparison and social media</vt:lpstr>
      <vt:lpstr>Social comparison and social media</vt:lpstr>
      <vt:lpstr>Case Study – Housing Discrimination</vt:lpstr>
      <vt:lpstr>Case Study – Housing Discrimination</vt:lpstr>
      <vt:lpstr>Case Study – Housing Discrimination</vt:lpstr>
      <vt:lpstr>Case Study – Housing Discrimination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Provident Fund and Homeownership</dc:title>
  <dc:creator>Helen Bao</dc:creator>
  <cp:lastModifiedBy>Helen Bao</cp:lastModifiedBy>
  <cp:revision>752</cp:revision>
  <cp:lastPrinted>2023-07-22T22:04:38Z</cp:lastPrinted>
  <dcterms:created xsi:type="dcterms:W3CDTF">2020-05-28T22:58:36Z</dcterms:created>
  <dcterms:modified xsi:type="dcterms:W3CDTF">2023-07-25T22:02:34Z</dcterms:modified>
</cp:coreProperties>
</file>