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0" r:id="rId1"/>
  </p:sldMasterIdLst>
  <p:notesMasterIdLst>
    <p:notesMasterId r:id="rId42"/>
  </p:notesMasterIdLst>
  <p:sldIdLst>
    <p:sldId id="256" r:id="rId2"/>
    <p:sldId id="489" r:id="rId3"/>
    <p:sldId id="490" r:id="rId4"/>
    <p:sldId id="491" r:id="rId5"/>
    <p:sldId id="492" r:id="rId6"/>
    <p:sldId id="493" r:id="rId7"/>
    <p:sldId id="437" r:id="rId8"/>
    <p:sldId id="438" r:id="rId9"/>
    <p:sldId id="448" r:id="rId10"/>
    <p:sldId id="500" r:id="rId11"/>
    <p:sldId id="449" r:id="rId12"/>
    <p:sldId id="439" r:id="rId13"/>
    <p:sldId id="451" r:id="rId14"/>
    <p:sldId id="450" r:id="rId15"/>
    <p:sldId id="452" r:id="rId16"/>
    <p:sldId id="494" r:id="rId17"/>
    <p:sldId id="476" r:id="rId18"/>
    <p:sldId id="477" r:id="rId19"/>
    <p:sldId id="478" r:id="rId20"/>
    <p:sldId id="357" r:id="rId21"/>
    <p:sldId id="481" r:id="rId22"/>
    <p:sldId id="434" r:id="rId23"/>
    <p:sldId id="460" r:id="rId24"/>
    <p:sldId id="495" r:id="rId25"/>
    <p:sldId id="435" r:id="rId26"/>
    <p:sldId id="463" r:id="rId27"/>
    <p:sldId id="464" r:id="rId28"/>
    <p:sldId id="496" r:id="rId29"/>
    <p:sldId id="470" r:id="rId30"/>
    <p:sldId id="472" r:id="rId31"/>
    <p:sldId id="483" r:id="rId32"/>
    <p:sldId id="484" r:id="rId33"/>
    <p:sldId id="485" r:id="rId34"/>
    <p:sldId id="482" r:id="rId35"/>
    <p:sldId id="497" r:id="rId36"/>
    <p:sldId id="498" r:id="rId37"/>
    <p:sldId id="287" r:id="rId38"/>
    <p:sldId id="290" r:id="rId39"/>
    <p:sldId id="288" r:id="rId40"/>
    <p:sldId id="499" r:id="rId41"/>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99"/>
    <p:restoredTop sz="89322" autoAdjust="0"/>
  </p:normalViewPr>
  <p:slideViewPr>
    <p:cSldViewPr snapToGrid="0" snapToObjects="1">
      <p:cViewPr varScale="1">
        <p:scale>
          <a:sx n="73" d="100"/>
          <a:sy n="73" d="100"/>
        </p:scale>
        <p:origin x="132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GB" sz="1800" b="1"/>
              <a:t>UK Offices, Real Rental and Capital "Growth" 1986-2022</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Sheet1!$F$2</c:f>
              <c:strCache>
                <c:ptCount val="1"/>
                <c:pt idx="0">
                  <c:v>Real ERV</c:v>
                </c:pt>
              </c:strCache>
            </c:strRef>
          </c:tx>
          <c:spPr>
            <a:ln w="28575" cap="rnd">
              <a:solidFill>
                <a:srgbClr val="002060"/>
              </a:solidFill>
              <a:round/>
            </a:ln>
            <a:effectLst/>
          </c:spPr>
          <c:marker>
            <c:symbol val="none"/>
          </c:marker>
          <c:cat>
            <c:numRef>
              <c:f>Sheet1!$B$3:$B$435</c:f>
              <c:numCache>
                <c:formatCode>mmm\-yy</c:formatCode>
                <c:ptCount val="433"/>
                <c:pt idx="0">
                  <c:v>31747</c:v>
                </c:pt>
                <c:pt idx="1">
                  <c:v>31778</c:v>
                </c:pt>
                <c:pt idx="2">
                  <c:v>31809</c:v>
                </c:pt>
                <c:pt idx="3">
                  <c:v>31837</c:v>
                </c:pt>
                <c:pt idx="4">
                  <c:v>31868</c:v>
                </c:pt>
                <c:pt idx="5">
                  <c:v>31898</c:v>
                </c:pt>
                <c:pt idx="6">
                  <c:v>31929</c:v>
                </c:pt>
                <c:pt idx="7">
                  <c:v>31959</c:v>
                </c:pt>
                <c:pt idx="8">
                  <c:v>31990</c:v>
                </c:pt>
                <c:pt idx="9">
                  <c:v>32021</c:v>
                </c:pt>
                <c:pt idx="10">
                  <c:v>32051</c:v>
                </c:pt>
                <c:pt idx="11">
                  <c:v>32082</c:v>
                </c:pt>
                <c:pt idx="12">
                  <c:v>32112</c:v>
                </c:pt>
                <c:pt idx="13">
                  <c:v>32143</c:v>
                </c:pt>
                <c:pt idx="14">
                  <c:v>32174</c:v>
                </c:pt>
                <c:pt idx="15">
                  <c:v>32203</c:v>
                </c:pt>
                <c:pt idx="16">
                  <c:v>32234</c:v>
                </c:pt>
                <c:pt idx="17">
                  <c:v>32264</c:v>
                </c:pt>
                <c:pt idx="18">
                  <c:v>32295</c:v>
                </c:pt>
                <c:pt idx="19">
                  <c:v>32325</c:v>
                </c:pt>
                <c:pt idx="20">
                  <c:v>32356</c:v>
                </c:pt>
                <c:pt idx="21">
                  <c:v>32387</c:v>
                </c:pt>
                <c:pt idx="22">
                  <c:v>32417</c:v>
                </c:pt>
                <c:pt idx="23">
                  <c:v>32448</c:v>
                </c:pt>
                <c:pt idx="24">
                  <c:v>32478</c:v>
                </c:pt>
                <c:pt idx="25">
                  <c:v>32509</c:v>
                </c:pt>
                <c:pt idx="26">
                  <c:v>32540</c:v>
                </c:pt>
                <c:pt idx="27">
                  <c:v>32568</c:v>
                </c:pt>
                <c:pt idx="28">
                  <c:v>32599</c:v>
                </c:pt>
                <c:pt idx="29">
                  <c:v>32629</c:v>
                </c:pt>
                <c:pt idx="30">
                  <c:v>32660</c:v>
                </c:pt>
                <c:pt idx="31">
                  <c:v>32690</c:v>
                </c:pt>
                <c:pt idx="32">
                  <c:v>32721</c:v>
                </c:pt>
                <c:pt idx="33">
                  <c:v>32752</c:v>
                </c:pt>
                <c:pt idx="34">
                  <c:v>32782</c:v>
                </c:pt>
                <c:pt idx="35">
                  <c:v>32813</c:v>
                </c:pt>
                <c:pt idx="36">
                  <c:v>32843</c:v>
                </c:pt>
                <c:pt idx="37">
                  <c:v>32874</c:v>
                </c:pt>
                <c:pt idx="38">
                  <c:v>32905</c:v>
                </c:pt>
                <c:pt idx="39">
                  <c:v>32933</c:v>
                </c:pt>
                <c:pt idx="40">
                  <c:v>32964</c:v>
                </c:pt>
                <c:pt idx="41">
                  <c:v>32994</c:v>
                </c:pt>
                <c:pt idx="42">
                  <c:v>33025</c:v>
                </c:pt>
                <c:pt idx="43">
                  <c:v>33055</c:v>
                </c:pt>
                <c:pt idx="44">
                  <c:v>33086</c:v>
                </c:pt>
                <c:pt idx="45">
                  <c:v>33117</c:v>
                </c:pt>
                <c:pt idx="46">
                  <c:v>33147</c:v>
                </c:pt>
                <c:pt idx="47">
                  <c:v>33178</c:v>
                </c:pt>
                <c:pt idx="48">
                  <c:v>33208</c:v>
                </c:pt>
                <c:pt idx="49">
                  <c:v>33239</c:v>
                </c:pt>
                <c:pt idx="50">
                  <c:v>33270</c:v>
                </c:pt>
                <c:pt idx="51">
                  <c:v>33298</c:v>
                </c:pt>
                <c:pt idx="52">
                  <c:v>33329</c:v>
                </c:pt>
                <c:pt idx="53">
                  <c:v>33359</c:v>
                </c:pt>
                <c:pt idx="54">
                  <c:v>33390</c:v>
                </c:pt>
                <c:pt idx="55">
                  <c:v>33420</c:v>
                </c:pt>
                <c:pt idx="56">
                  <c:v>33451</c:v>
                </c:pt>
                <c:pt idx="57">
                  <c:v>33482</c:v>
                </c:pt>
                <c:pt idx="58">
                  <c:v>33512</c:v>
                </c:pt>
                <c:pt idx="59">
                  <c:v>33543</c:v>
                </c:pt>
                <c:pt idx="60">
                  <c:v>33573</c:v>
                </c:pt>
                <c:pt idx="61">
                  <c:v>33604</c:v>
                </c:pt>
                <c:pt idx="62">
                  <c:v>33635</c:v>
                </c:pt>
                <c:pt idx="63">
                  <c:v>33664</c:v>
                </c:pt>
                <c:pt idx="64">
                  <c:v>33695</c:v>
                </c:pt>
                <c:pt idx="65">
                  <c:v>33725</c:v>
                </c:pt>
                <c:pt idx="66">
                  <c:v>33756</c:v>
                </c:pt>
                <c:pt idx="67">
                  <c:v>33786</c:v>
                </c:pt>
                <c:pt idx="68">
                  <c:v>33817</c:v>
                </c:pt>
                <c:pt idx="69">
                  <c:v>33848</c:v>
                </c:pt>
                <c:pt idx="70">
                  <c:v>33878</c:v>
                </c:pt>
                <c:pt idx="71">
                  <c:v>33909</c:v>
                </c:pt>
                <c:pt idx="72">
                  <c:v>33939</c:v>
                </c:pt>
                <c:pt idx="73">
                  <c:v>33970</c:v>
                </c:pt>
                <c:pt idx="74">
                  <c:v>34001</c:v>
                </c:pt>
                <c:pt idx="75">
                  <c:v>34029</c:v>
                </c:pt>
                <c:pt idx="76">
                  <c:v>34060</c:v>
                </c:pt>
                <c:pt idx="77">
                  <c:v>34090</c:v>
                </c:pt>
                <c:pt idx="78">
                  <c:v>34121</c:v>
                </c:pt>
                <c:pt idx="79">
                  <c:v>34151</c:v>
                </c:pt>
                <c:pt idx="80">
                  <c:v>34182</c:v>
                </c:pt>
                <c:pt idx="81">
                  <c:v>34213</c:v>
                </c:pt>
                <c:pt idx="82">
                  <c:v>34243</c:v>
                </c:pt>
                <c:pt idx="83">
                  <c:v>34274</c:v>
                </c:pt>
                <c:pt idx="84">
                  <c:v>34304</c:v>
                </c:pt>
                <c:pt idx="85">
                  <c:v>34335</c:v>
                </c:pt>
                <c:pt idx="86">
                  <c:v>34366</c:v>
                </c:pt>
                <c:pt idx="87">
                  <c:v>34394</c:v>
                </c:pt>
                <c:pt idx="88">
                  <c:v>34425</c:v>
                </c:pt>
                <c:pt idx="89">
                  <c:v>34455</c:v>
                </c:pt>
                <c:pt idx="90">
                  <c:v>34486</c:v>
                </c:pt>
                <c:pt idx="91">
                  <c:v>34516</c:v>
                </c:pt>
                <c:pt idx="92">
                  <c:v>34547</c:v>
                </c:pt>
                <c:pt idx="93">
                  <c:v>34578</c:v>
                </c:pt>
                <c:pt idx="94">
                  <c:v>34608</c:v>
                </c:pt>
                <c:pt idx="95">
                  <c:v>34639</c:v>
                </c:pt>
                <c:pt idx="96">
                  <c:v>34669</c:v>
                </c:pt>
                <c:pt idx="97">
                  <c:v>34700</c:v>
                </c:pt>
                <c:pt idx="98">
                  <c:v>34731</c:v>
                </c:pt>
                <c:pt idx="99">
                  <c:v>34759</c:v>
                </c:pt>
                <c:pt idx="100">
                  <c:v>34790</c:v>
                </c:pt>
                <c:pt idx="101">
                  <c:v>34820</c:v>
                </c:pt>
                <c:pt idx="102">
                  <c:v>34851</c:v>
                </c:pt>
                <c:pt idx="103">
                  <c:v>34881</c:v>
                </c:pt>
                <c:pt idx="104">
                  <c:v>34912</c:v>
                </c:pt>
                <c:pt idx="105">
                  <c:v>34943</c:v>
                </c:pt>
                <c:pt idx="106">
                  <c:v>34973</c:v>
                </c:pt>
                <c:pt idx="107">
                  <c:v>35004</c:v>
                </c:pt>
                <c:pt idx="108">
                  <c:v>35034</c:v>
                </c:pt>
                <c:pt idx="109">
                  <c:v>35065</c:v>
                </c:pt>
                <c:pt idx="110">
                  <c:v>35096</c:v>
                </c:pt>
                <c:pt idx="111">
                  <c:v>35125</c:v>
                </c:pt>
                <c:pt idx="112">
                  <c:v>35156</c:v>
                </c:pt>
                <c:pt idx="113">
                  <c:v>35186</c:v>
                </c:pt>
                <c:pt idx="114">
                  <c:v>35217</c:v>
                </c:pt>
                <c:pt idx="115">
                  <c:v>35247</c:v>
                </c:pt>
                <c:pt idx="116">
                  <c:v>35278</c:v>
                </c:pt>
                <c:pt idx="117">
                  <c:v>35309</c:v>
                </c:pt>
                <c:pt idx="118">
                  <c:v>35339</c:v>
                </c:pt>
                <c:pt idx="119">
                  <c:v>35370</c:v>
                </c:pt>
                <c:pt idx="120">
                  <c:v>35400</c:v>
                </c:pt>
                <c:pt idx="121">
                  <c:v>35431</c:v>
                </c:pt>
                <c:pt idx="122">
                  <c:v>35462</c:v>
                </c:pt>
                <c:pt idx="123">
                  <c:v>35490</c:v>
                </c:pt>
                <c:pt idx="124">
                  <c:v>35521</c:v>
                </c:pt>
                <c:pt idx="125">
                  <c:v>35551</c:v>
                </c:pt>
                <c:pt idx="126">
                  <c:v>35582</c:v>
                </c:pt>
                <c:pt idx="127">
                  <c:v>35612</c:v>
                </c:pt>
                <c:pt idx="128">
                  <c:v>35643</c:v>
                </c:pt>
                <c:pt idx="129">
                  <c:v>35674</c:v>
                </c:pt>
                <c:pt idx="130">
                  <c:v>35704</c:v>
                </c:pt>
                <c:pt idx="131">
                  <c:v>35735</c:v>
                </c:pt>
                <c:pt idx="132">
                  <c:v>35765</c:v>
                </c:pt>
                <c:pt idx="133">
                  <c:v>35796</c:v>
                </c:pt>
                <c:pt idx="134">
                  <c:v>35827</c:v>
                </c:pt>
                <c:pt idx="135">
                  <c:v>35855</c:v>
                </c:pt>
                <c:pt idx="136">
                  <c:v>35886</c:v>
                </c:pt>
                <c:pt idx="137">
                  <c:v>35916</c:v>
                </c:pt>
                <c:pt idx="138">
                  <c:v>35947</c:v>
                </c:pt>
                <c:pt idx="139">
                  <c:v>35977</c:v>
                </c:pt>
                <c:pt idx="140">
                  <c:v>36008</c:v>
                </c:pt>
                <c:pt idx="141">
                  <c:v>36039</c:v>
                </c:pt>
                <c:pt idx="142">
                  <c:v>36069</c:v>
                </c:pt>
                <c:pt idx="143">
                  <c:v>36100</c:v>
                </c:pt>
                <c:pt idx="144">
                  <c:v>36130</c:v>
                </c:pt>
                <c:pt idx="145">
                  <c:v>36161</c:v>
                </c:pt>
                <c:pt idx="146">
                  <c:v>36192</c:v>
                </c:pt>
                <c:pt idx="147">
                  <c:v>36220</c:v>
                </c:pt>
                <c:pt idx="148">
                  <c:v>36251</c:v>
                </c:pt>
                <c:pt idx="149">
                  <c:v>36281</c:v>
                </c:pt>
                <c:pt idx="150">
                  <c:v>36312</c:v>
                </c:pt>
                <c:pt idx="151">
                  <c:v>36342</c:v>
                </c:pt>
                <c:pt idx="152">
                  <c:v>36373</c:v>
                </c:pt>
                <c:pt idx="153">
                  <c:v>36404</c:v>
                </c:pt>
                <c:pt idx="154">
                  <c:v>36434</c:v>
                </c:pt>
                <c:pt idx="155">
                  <c:v>36465</c:v>
                </c:pt>
                <c:pt idx="156">
                  <c:v>36495</c:v>
                </c:pt>
                <c:pt idx="157">
                  <c:v>36526</c:v>
                </c:pt>
                <c:pt idx="158">
                  <c:v>36557</c:v>
                </c:pt>
                <c:pt idx="159">
                  <c:v>36586</c:v>
                </c:pt>
                <c:pt idx="160">
                  <c:v>36617</c:v>
                </c:pt>
                <c:pt idx="161">
                  <c:v>36647</c:v>
                </c:pt>
                <c:pt idx="162">
                  <c:v>36678</c:v>
                </c:pt>
                <c:pt idx="163">
                  <c:v>36708</c:v>
                </c:pt>
                <c:pt idx="164">
                  <c:v>36739</c:v>
                </c:pt>
                <c:pt idx="165">
                  <c:v>36770</c:v>
                </c:pt>
                <c:pt idx="166">
                  <c:v>36800</c:v>
                </c:pt>
                <c:pt idx="167">
                  <c:v>36831</c:v>
                </c:pt>
                <c:pt idx="168">
                  <c:v>36861</c:v>
                </c:pt>
                <c:pt idx="169">
                  <c:v>36892</c:v>
                </c:pt>
                <c:pt idx="170">
                  <c:v>36923</c:v>
                </c:pt>
                <c:pt idx="171">
                  <c:v>36951</c:v>
                </c:pt>
                <c:pt idx="172">
                  <c:v>36982</c:v>
                </c:pt>
                <c:pt idx="173">
                  <c:v>37012</c:v>
                </c:pt>
                <c:pt idx="174">
                  <c:v>37043</c:v>
                </c:pt>
                <c:pt idx="175">
                  <c:v>37073</c:v>
                </c:pt>
                <c:pt idx="176">
                  <c:v>37104</c:v>
                </c:pt>
                <c:pt idx="177">
                  <c:v>37135</c:v>
                </c:pt>
                <c:pt idx="178">
                  <c:v>37165</c:v>
                </c:pt>
                <c:pt idx="179">
                  <c:v>37196</c:v>
                </c:pt>
                <c:pt idx="180">
                  <c:v>37226</c:v>
                </c:pt>
                <c:pt idx="181">
                  <c:v>37257</c:v>
                </c:pt>
                <c:pt idx="182">
                  <c:v>37288</c:v>
                </c:pt>
                <c:pt idx="183">
                  <c:v>37316</c:v>
                </c:pt>
                <c:pt idx="184">
                  <c:v>37347</c:v>
                </c:pt>
                <c:pt idx="185">
                  <c:v>37377</c:v>
                </c:pt>
                <c:pt idx="186">
                  <c:v>37408</c:v>
                </c:pt>
                <c:pt idx="187">
                  <c:v>37438</c:v>
                </c:pt>
                <c:pt idx="188">
                  <c:v>37469</c:v>
                </c:pt>
                <c:pt idx="189">
                  <c:v>37500</c:v>
                </c:pt>
                <c:pt idx="190">
                  <c:v>37530</c:v>
                </c:pt>
                <c:pt idx="191">
                  <c:v>37561</c:v>
                </c:pt>
                <c:pt idx="192">
                  <c:v>37591</c:v>
                </c:pt>
                <c:pt idx="193">
                  <c:v>37622</c:v>
                </c:pt>
                <c:pt idx="194">
                  <c:v>37653</c:v>
                </c:pt>
                <c:pt idx="195">
                  <c:v>37681</c:v>
                </c:pt>
                <c:pt idx="196">
                  <c:v>37712</c:v>
                </c:pt>
                <c:pt idx="197">
                  <c:v>37742</c:v>
                </c:pt>
                <c:pt idx="198">
                  <c:v>37773</c:v>
                </c:pt>
                <c:pt idx="199">
                  <c:v>37803</c:v>
                </c:pt>
                <c:pt idx="200">
                  <c:v>37834</c:v>
                </c:pt>
                <c:pt idx="201">
                  <c:v>37865</c:v>
                </c:pt>
                <c:pt idx="202">
                  <c:v>37895</c:v>
                </c:pt>
                <c:pt idx="203">
                  <c:v>37926</c:v>
                </c:pt>
                <c:pt idx="204">
                  <c:v>37956</c:v>
                </c:pt>
                <c:pt idx="205">
                  <c:v>37987</c:v>
                </c:pt>
                <c:pt idx="206">
                  <c:v>38018</c:v>
                </c:pt>
                <c:pt idx="207">
                  <c:v>38047</c:v>
                </c:pt>
                <c:pt idx="208">
                  <c:v>38078</c:v>
                </c:pt>
                <c:pt idx="209">
                  <c:v>38108</c:v>
                </c:pt>
                <c:pt idx="210">
                  <c:v>38139</c:v>
                </c:pt>
                <c:pt idx="211">
                  <c:v>38169</c:v>
                </c:pt>
                <c:pt idx="212">
                  <c:v>38200</c:v>
                </c:pt>
                <c:pt idx="213">
                  <c:v>38231</c:v>
                </c:pt>
                <c:pt idx="214">
                  <c:v>38261</c:v>
                </c:pt>
                <c:pt idx="215">
                  <c:v>38292</c:v>
                </c:pt>
                <c:pt idx="216">
                  <c:v>38322</c:v>
                </c:pt>
                <c:pt idx="217">
                  <c:v>38353</c:v>
                </c:pt>
                <c:pt idx="218">
                  <c:v>38384</c:v>
                </c:pt>
                <c:pt idx="219">
                  <c:v>38412</c:v>
                </c:pt>
                <c:pt idx="220">
                  <c:v>38443</c:v>
                </c:pt>
                <c:pt idx="221">
                  <c:v>38473</c:v>
                </c:pt>
                <c:pt idx="222">
                  <c:v>38504</c:v>
                </c:pt>
                <c:pt idx="223">
                  <c:v>38534</c:v>
                </c:pt>
                <c:pt idx="224">
                  <c:v>38565</c:v>
                </c:pt>
                <c:pt idx="225">
                  <c:v>38596</c:v>
                </c:pt>
                <c:pt idx="226">
                  <c:v>38626</c:v>
                </c:pt>
                <c:pt idx="227">
                  <c:v>38657</c:v>
                </c:pt>
                <c:pt idx="228">
                  <c:v>38687</c:v>
                </c:pt>
                <c:pt idx="229">
                  <c:v>38718</c:v>
                </c:pt>
                <c:pt idx="230">
                  <c:v>38749</c:v>
                </c:pt>
                <c:pt idx="231">
                  <c:v>38777</c:v>
                </c:pt>
                <c:pt idx="232">
                  <c:v>38808</c:v>
                </c:pt>
                <c:pt idx="233">
                  <c:v>38838</c:v>
                </c:pt>
                <c:pt idx="234">
                  <c:v>38869</c:v>
                </c:pt>
                <c:pt idx="235">
                  <c:v>38899</c:v>
                </c:pt>
                <c:pt idx="236">
                  <c:v>38930</c:v>
                </c:pt>
                <c:pt idx="237">
                  <c:v>38961</c:v>
                </c:pt>
                <c:pt idx="238">
                  <c:v>38991</c:v>
                </c:pt>
                <c:pt idx="239">
                  <c:v>39022</c:v>
                </c:pt>
                <c:pt idx="240">
                  <c:v>39052</c:v>
                </c:pt>
                <c:pt idx="241">
                  <c:v>39083</c:v>
                </c:pt>
                <c:pt idx="242">
                  <c:v>39114</c:v>
                </c:pt>
                <c:pt idx="243">
                  <c:v>39142</c:v>
                </c:pt>
                <c:pt idx="244">
                  <c:v>39173</c:v>
                </c:pt>
                <c:pt idx="245">
                  <c:v>39203</c:v>
                </c:pt>
                <c:pt idx="246">
                  <c:v>39234</c:v>
                </c:pt>
                <c:pt idx="247">
                  <c:v>39264</c:v>
                </c:pt>
                <c:pt idx="248">
                  <c:v>39295</c:v>
                </c:pt>
                <c:pt idx="249">
                  <c:v>39326</c:v>
                </c:pt>
                <c:pt idx="250">
                  <c:v>39356</c:v>
                </c:pt>
                <c:pt idx="251">
                  <c:v>39387</c:v>
                </c:pt>
                <c:pt idx="252">
                  <c:v>39417</c:v>
                </c:pt>
                <c:pt idx="253">
                  <c:v>39448</c:v>
                </c:pt>
                <c:pt idx="254">
                  <c:v>39479</c:v>
                </c:pt>
                <c:pt idx="255">
                  <c:v>39508</c:v>
                </c:pt>
                <c:pt idx="256">
                  <c:v>39539</c:v>
                </c:pt>
                <c:pt idx="257">
                  <c:v>39569</c:v>
                </c:pt>
                <c:pt idx="258">
                  <c:v>39600</c:v>
                </c:pt>
                <c:pt idx="259">
                  <c:v>39630</c:v>
                </c:pt>
                <c:pt idx="260">
                  <c:v>39661</c:v>
                </c:pt>
                <c:pt idx="261">
                  <c:v>39692</c:v>
                </c:pt>
                <c:pt idx="262">
                  <c:v>39722</c:v>
                </c:pt>
                <c:pt idx="263">
                  <c:v>39753</c:v>
                </c:pt>
                <c:pt idx="264">
                  <c:v>39783</c:v>
                </c:pt>
                <c:pt idx="265">
                  <c:v>39814</c:v>
                </c:pt>
                <c:pt idx="266">
                  <c:v>39845</c:v>
                </c:pt>
                <c:pt idx="267">
                  <c:v>39873</c:v>
                </c:pt>
                <c:pt idx="268">
                  <c:v>39904</c:v>
                </c:pt>
                <c:pt idx="269">
                  <c:v>39934</c:v>
                </c:pt>
                <c:pt idx="270">
                  <c:v>39965</c:v>
                </c:pt>
                <c:pt idx="271">
                  <c:v>39995</c:v>
                </c:pt>
                <c:pt idx="272">
                  <c:v>40026</c:v>
                </c:pt>
                <c:pt idx="273">
                  <c:v>40057</c:v>
                </c:pt>
                <c:pt idx="274">
                  <c:v>40087</c:v>
                </c:pt>
                <c:pt idx="275">
                  <c:v>40118</c:v>
                </c:pt>
                <c:pt idx="276">
                  <c:v>40148</c:v>
                </c:pt>
                <c:pt idx="277">
                  <c:v>40179</c:v>
                </c:pt>
                <c:pt idx="278">
                  <c:v>40210</c:v>
                </c:pt>
                <c:pt idx="279">
                  <c:v>40238</c:v>
                </c:pt>
                <c:pt idx="280">
                  <c:v>40269</c:v>
                </c:pt>
                <c:pt idx="281">
                  <c:v>40299</c:v>
                </c:pt>
                <c:pt idx="282">
                  <c:v>40330</c:v>
                </c:pt>
                <c:pt idx="283">
                  <c:v>40360</c:v>
                </c:pt>
                <c:pt idx="284">
                  <c:v>40391</c:v>
                </c:pt>
                <c:pt idx="285">
                  <c:v>40422</c:v>
                </c:pt>
                <c:pt idx="286">
                  <c:v>40452</c:v>
                </c:pt>
                <c:pt idx="287">
                  <c:v>40483</c:v>
                </c:pt>
                <c:pt idx="288">
                  <c:v>40513</c:v>
                </c:pt>
                <c:pt idx="289">
                  <c:v>40544</c:v>
                </c:pt>
                <c:pt idx="290">
                  <c:v>40575</c:v>
                </c:pt>
                <c:pt idx="291">
                  <c:v>40603</c:v>
                </c:pt>
                <c:pt idx="292">
                  <c:v>40634</c:v>
                </c:pt>
                <c:pt idx="293">
                  <c:v>40664</c:v>
                </c:pt>
                <c:pt idx="294">
                  <c:v>40695</c:v>
                </c:pt>
                <c:pt idx="295">
                  <c:v>40725</c:v>
                </c:pt>
                <c:pt idx="296">
                  <c:v>40756</c:v>
                </c:pt>
                <c:pt idx="297">
                  <c:v>40787</c:v>
                </c:pt>
                <c:pt idx="298">
                  <c:v>40817</c:v>
                </c:pt>
                <c:pt idx="299">
                  <c:v>40848</c:v>
                </c:pt>
                <c:pt idx="300">
                  <c:v>40878</c:v>
                </c:pt>
                <c:pt idx="301">
                  <c:v>40909</c:v>
                </c:pt>
                <c:pt idx="302">
                  <c:v>40940</c:v>
                </c:pt>
                <c:pt idx="303">
                  <c:v>40969</c:v>
                </c:pt>
                <c:pt idx="304">
                  <c:v>41000</c:v>
                </c:pt>
                <c:pt idx="305">
                  <c:v>41030</c:v>
                </c:pt>
                <c:pt idx="306">
                  <c:v>41061</c:v>
                </c:pt>
                <c:pt idx="307">
                  <c:v>41091</c:v>
                </c:pt>
                <c:pt idx="308">
                  <c:v>41122</c:v>
                </c:pt>
                <c:pt idx="309">
                  <c:v>41153</c:v>
                </c:pt>
                <c:pt idx="310">
                  <c:v>41183</c:v>
                </c:pt>
                <c:pt idx="311">
                  <c:v>41214</c:v>
                </c:pt>
                <c:pt idx="312">
                  <c:v>41244</c:v>
                </c:pt>
                <c:pt idx="313">
                  <c:v>41275</c:v>
                </c:pt>
                <c:pt idx="314">
                  <c:v>41306</c:v>
                </c:pt>
                <c:pt idx="315">
                  <c:v>41334</c:v>
                </c:pt>
                <c:pt idx="316">
                  <c:v>41365</c:v>
                </c:pt>
                <c:pt idx="317">
                  <c:v>41395</c:v>
                </c:pt>
                <c:pt idx="318">
                  <c:v>41426</c:v>
                </c:pt>
                <c:pt idx="319">
                  <c:v>41456</c:v>
                </c:pt>
                <c:pt idx="320">
                  <c:v>41487</c:v>
                </c:pt>
                <c:pt idx="321">
                  <c:v>41518</c:v>
                </c:pt>
                <c:pt idx="322">
                  <c:v>41548</c:v>
                </c:pt>
                <c:pt idx="323">
                  <c:v>41579</c:v>
                </c:pt>
                <c:pt idx="324">
                  <c:v>41609</c:v>
                </c:pt>
                <c:pt idx="325">
                  <c:v>41640</c:v>
                </c:pt>
                <c:pt idx="326">
                  <c:v>41671</c:v>
                </c:pt>
                <c:pt idx="327">
                  <c:v>41699</c:v>
                </c:pt>
                <c:pt idx="328">
                  <c:v>41730</c:v>
                </c:pt>
                <c:pt idx="329">
                  <c:v>41760</c:v>
                </c:pt>
                <c:pt idx="330">
                  <c:v>41791</c:v>
                </c:pt>
                <c:pt idx="331">
                  <c:v>41821</c:v>
                </c:pt>
                <c:pt idx="332">
                  <c:v>41852</c:v>
                </c:pt>
                <c:pt idx="333">
                  <c:v>41883</c:v>
                </c:pt>
                <c:pt idx="334">
                  <c:v>41913</c:v>
                </c:pt>
                <c:pt idx="335">
                  <c:v>41944</c:v>
                </c:pt>
                <c:pt idx="336">
                  <c:v>41974</c:v>
                </c:pt>
                <c:pt idx="337">
                  <c:v>42005</c:v>
                </c:pt>
                <c:pt idx="338">
                  <c:v>42036</c:v>
                </c:pt>
                <c:pt idx="339">
                  <c:v>42064</c:v>
                </c:pt>
                <c:pt idx="340">
                  <c:v>42095</c:v>
                </c:pt>
                <c:pt idx="341">
                  <c:v>42125</c:v>
                </c:pt>
                <c:pt idx="342">
                  <c:v>42156</c:v>
                </c:pt>
                <c:pt idx="343">
                  <c:v>42186</c:v>
                </c:pt>
                <c:pt idx="344">
                  <c:v>42217</c:v>
                </c:pt>
                <c:pt idx="345">
                  <c:v>42248</c:v>
                </c:pt>
                <c:pt idx="346">
                  <c:v>42278</c:v>
                </c:pt>
                <c:pt idx="347">
                  <c:v>42309</c:v>
                </c:pt>
                <c:pt idx="348">
                  <c:v>42339</c:v>
                </c:pt>
                <c:pt idx="349">
                  <c:v>42370</c:v>
                </c:pt>
                <c:pt idx="350">
                  <c:v>42401</c:v>
                </c:pt>
                <c:pt idx="351">
                  <c:v>42430</c:v>
                </c:pt>
                <c:pt idx="352">
                  <c:v>42461</c:v>
                </c:pt>
                <c:pt idx="353">
                  <c:v>42491</c:v>
                </c:pt>
                <c:pt idx="354">
                  <c:v>42522</c:v>
                </c:pt>
                <c:pt idx="355">
                  <c:v>42552</c:v>
                </c:pt>
                <c:pt idx="356">
                  <c:v>42583</c:v>
                </c:pt>
                <c:pt idx="357">
                  <c:v>42614</c:v>
                </c:pt>
                <c:pt idx="358">
                  <c:v>42644</c:v>
                </c:pt>
                <c:pt idx="359">
                  <c:v>42675</c:v>
                </c:pt>
                <c:pt idx="360">
                  <c:v>42705</c:v>
                </c:pt>
                <c:pt idx="361">
                  <c:v>42736</c:v>
                </c:pt>
                <c:pt idx="362">
                  <c:v>42767</c:v>
                </c:pt>
                <c:pt idx="363">
                  <c:v>42795</c:v>
                </c:pt>
                <c:pt idx="364">
                  <c:v>42826</c:v>
                </c:pt>
                <c:pt idx="365">
                  <c:v>42856</c:v>
                </c:pt>
                <c:pt idx="366">
                  <c:v>42887</c:v>
                </c:pt>
                <c:pt idx="367">
                  <c:v>42917</c:v>
                </c:pt>
                <c:pt idx="368">
                  <c:v>42948</c:v>
                </c:pt>
                <c:pt idx="369">
                  <c:v>42979</c:v>
                </c:pt>
                <c:pt idx="370">
                  <c:v>43009</c:v>
                </c:pt>
                <c:pt idx="371">
                  <c:v>43040</c:v>
                </c:pt>
                <c:pt idx="372">
                  <c:v>43070</c:v>
                </c:pt>
                <c:pt idx="373">
                  <c:v>43101</c:v>
                </c:pt>
                <c:pt idx="374">
                  <c:v>43132</c:v>
                </c:pt>
                <c:pt idx="375">
                  <c:v>43160</c:v>
                </c:pt>
                <c:pt idx="376">
                  <c:v>43191</c:v>
                </c:pt>
                <c:pt idx="377">
                  <c:v>43221</c:v>
                </c:pt>
                <c:pt idx="378">
                  <c:v>43252</c:v>
                </c:pt>
                <c:pt idx="379">
                  <c:v>43282</c:v>
                </c:pt>
                <c:pt idx="380">
                  <c:v>43313</c:v>
                </c:pt>
                <c:pt idx="381">
                  <c:v>43344</c:v>
                </c:pt>
                <c:pt idx="382">
                  <c:v>43374</c:v>
                </c:pt>
                <c:pt idx="383">
                  <c:v>43405</c:v>
                </c:pt>
                <c:pt idx="384">
                  <c:v>43435</c:v>
                </c:pt>
                <c:pt idx="385">
                  <c:v>43466</c:v>
                </c:pt>
                <c:pt idx="386">
                  <c:v>43497</c:v>
                </c:pt>
                <c:pt idx="387">
                  <c:v>43525</c:v>
                </c:pt>
                <c:pt idx="388">
                  <c:v>43556</c:v>
                </c:pt>
                <c:pt idx="389">
                  <c:v>43586</c:v>
                </c:pt>
                <c:pt idx="390">
                  <c:v>43617</c:v>
                </c:pt>
                <c:pt idx="391">
                  <c:v>43647</c:v>
                </c:pt>
                <c:pt idx="392">
                  <c:v>43678</c:v>
                </c:pt>
                <c:pt idx="393">
                  <c:v>43709</c:v>
                </c:pt>
                <c:pt idx="394">
                  <c:v>43739</c:v>
                </c:pt>
                <c:pt idx="395">
                  <c:v>43770</c:v>
                </c:pt>
                <c:pt idx="396">
                  <c:v>43800</c:v>
                </c:pt>
                <c:pt idx="397">
                  <c:v>43831</c:v>
                </c:pt>
                <c:pt idx="398">
                  <c:v>43862</c:v>
                </c:pt>
                <c:pt idx="399">
                  <c:v>43891</c:v>
                </c:pt>
                <c:pt idx="400">
                  <c:v>43922</c:v>
                </c:pt>
                <c:pt idx="401">
                  <c:v>43952</c:v>
                </c:pt>
                <c:pt idx="402">
                  <c:v>43983</c:v>
                </c:pt>
                <c:pt idx="403">
                  <c:v>44013</c:v>
                </c:pt>
                <c:pt idx="404">
                  <c:v>44044</c:v>
                </c:pt>
                <c:pt idx="405">
                  <c:v>44075</c:v>
                </c:pt>
                <c:pt idx="406">
                  <c:v>44105</c:v>
                </c:pt>
                <c:pt idx="407">
                  <c:v>44136</c:v>
                </c:pt>
                <c:pt idx="408">
                  <c:v>44166</c:v>
                </c:pt>
                <c:pt idx="409">
                  <c:v>44197</c:v>
                </c:pt>
                <c:pt idx="410">
                  <c:v>44228</c:v>
                </c:pt>
                <c:pt idx="411">
                  <c:v>44256</c:v>
                </c:pt>
                <c:pt idx="412">
                  <c:v>44287</c:v>
                </c:pt>
                <c:pt idx="413">
                  <c:v>44317</c:v>
                </c:pt>
                <c:pt idx="414">
                  <c:v>44348</c:v>
                </c:pt>
                <c:pt idx="415">
                  <c:v>44378</c:v>
                </c:pt>
                <c:pt idx="416">
                  <c:v>44409</c:v>
                </c:pt>
                <c:pt idx="417">
                  <c:v>44440</c:v>
                </c:pt>
                <c:pt idx="418">
                  <c:v>44470</c:v>
                </c:pt>
                <c:pt idx="419">
                  <c:v>44501</c:v>
                </c:pt>
                <c:pt idx="420">
                  <c:v>44531</c:v>
                </c:pt>
                <c:pt idx="421">
                  <c:v>44562</c:v>
                </c:pt>
                <c:pt idx="422">
                  <c:v>44593</c:v>
                </c:pt>
                <c:pt idx="423">
                  <c:v>44621</c:v>
                </c:pt>
                <c:pt idx="424">
                  <c:v>44652</c:v>
                </c:pt>
                <c:pt idx="425">
                  <c:v>44682</c:v>
                </c:pt>
                <c:pt idx="426">
                  <c:v>44713</c:v>
                </c:pt>
                <c:pt idx="427">
                  <c:v>44743</c:v>
                </c:pt>
                <c:pt idx="428">
                  <c:v>44774</c:v>
                </c:pt>
                <c:pt idx="429">
                  <c:v>44805</c:v>
                </c:pt>
                <c:pt idx="430">
                  <c:v>44835</c:v>
                </c:pt>
                <c:pt idx="431">
                  <c:v>44866</c:v>
                </c:pt>
                <c:pt idx="432">
                  <c:v>44896</c:v>
                </c:pt>
              </c:numCache>
            </c:numRef>
          </c:cat>
          <c:val>
            <c:numRef>
              <c:f>Sheet1!$F$3:$F$435</c:f>
              <c:numCache>
                <c:formatCode>0.0</c:formatCode>
                <c:ptCount val="433"/>
                <c:pt idx="0">
                  <c:v>100</c:v>
                </c:pt>
                <c:pt idx="1">
                  <c:v>98.851926275147733</c:v>
                </c:pt>
                <c:pt idx="2">
                  <c:v>99.660205672470141</c:v>
                </c:pt>
                <c:pt idx="3">
                  <c:v>100.44626787681852</c:v>
                </c:pt>
                <c:pt idx="4">
                  <c:v>101.16996061696221</c:v>
                </c:pt>
                <c:pt idx="5">
                  <c:v>103.63776840521327</c:v>
                </c:pt>
                <c:pt idx="6">
                  <c:v>105.20914068908891</c:v>
                </c:pt>
                <c:pt idx="7">
                  <c:v>106.30667271237209</c:v>
                </c:pt>
                <c:pt idx="8">
                  <c:v>107.0199590482064</c:v>
                </c:pt>
                <c:pt idx="9">
                  <c:v>108.79011081105978</c:v>
                </c:pt>
                <c:pt idx="10">
                  <c:v>110.00662488420974</c:v>
                </c:pt>
                <c:pt idx="11">
                  <c:v>111.17839159179231</c:v>
                </c:pt>
                <c:pt idx="12">
                  <c:v>113.01949679377272</c:v>
                </c:pt>
                <c:pt idx="13">
                  <c:v>114.3865804481449</c:v>
                </c:pt>
                <c:pt idx="14">
                  <c:v>115.73320665961762</c:v>
                </c:pt>
                <c:pt idx="15">
                  <c:v>116.80912661733676</c:v>
                </c:pt>
                <c:pt idx="16">
                  <c:v>117.68369358549222</c:v>
                </c:pt>
                <c:pt idx="17">
                  <c:v>119.64255630773211</c:v>
                </c:pt>
                <c:pt idx="18">
                  <c:v>123.33849734125496</c:v>
                </c:pt>
                <c:pt idx="19">
                  <c:v>125.72273062934975</c:v>
                </c:pt>
                <c:pt idx="20">
                  <c:v>125.81382675153586</c:v>
                </c:pt>
                <c:pt idx="21">
                  <c:v>127.43058261333842</c:v>
                </c:pt>
                <c:pt idx="22">
                  <c:v>128.19390752818737</c:v>
                </c:pt>
                <c:pt idx="23">
                  <c:v>130.64292813416364</c:v>
                </c:pt>
                <c:pt idx="24">
                  <c:v>133.59658278976283</c:v>
                </c:pt>
                <c:pt idx="25">
                  <c:v>134.26568184123536</c:v>
                </c:pt>
                <c:pt idx="26">
                  <c:v>135.15131470848479</c:v>
                </c:pt>
                <c:pt idx="27">
                  <c:v>137.12919174989145</c:v>
                </c:pt>
                <c:pt idx="28">
                  <c:v>135.98039059435507</c:v>
                </c:pt>
                <c:pt idx="29">
                  <c:v>137.08791809143241</c:v>
                </c:pt>
                <c:pt idx="30">
                  <c:v>139.42629751263286</c:v>
                </c:pt>
                <c:pt idx="31">
                  <c:v>141.24071092211668</c:v>
                </c:pt>
                <c:pt idx="32">
                  <c:v>142.38353000853908</c:v>
                </c:pt>
                <c:pt idx="33">
                  <c:v>143.5738953805118</c:v>
                </c:pt>
                <c:pt idx="34">
                  <c:v>143.52881598605899</c:v>
                </c:pt>
                <c:pt idx="35">
                  <c:v>144.58931751749384</c:v>
                </c:pt>
                <c:pt idx="36">
                  <c:v>145.9923113422748</c:v>
                </c:pt>
                <c:pt idx="37">
                  <c:v>146.47289047863595</c:v>
                </c:pt>
                <c:pt idx="38">
                  <c:v>146.11380384662777</c:v>
                </c:pt>
                <c:pt idx="39">
                  <c:v>146.24916254610852</c:v>
                </c:pt>
                <c:pt idx="40">
                  <c:v>142.57890500254234</c:v>
                </c:pt>
                <c:pt idx="41">
                  <c:v>141.5918783076678</c:v>
                </c:pt>
                <c:pt idx="42">
                  <c:v>141.44318635842916</c:v>
                </c:pt>
                <c:pt idx="43">
                  <c:v>141.34878674434722</c:v>
                </c:pt>
                <c:pt idx="44">
                  <c:v>140.25557259036776</c:v>
                </c:pt>
                <c:pt idx="45">
                  <c:v>139.3992121367211</c:v>
                </c:pt>
                <c:pt idx="46">
                  <c:v>138.26514697976367</c:v>
                </c:pt>
                <c:pt idx="47">
                  <c:v>138.26656120143343</c:v>
                </c:pt>
                <c:pt idx="48">
                  <c:v>138.4675912669415</c:v>
                </c:pt>
                <c:pt idx="49">
                  <c:v>136.90777744535072</c:v>
                </c:pt>
                <c:pt idx="50">
                  <c:v>136.00884359647947</c:v>
                </c:pt>
                <c:pt idx="51">
                  <c:v>135.09381283223513</c:v>
                </c:pt>
                <c:pt idx="52">
                  <c:v>132.59675907904932</c:v>
                </c:pt>
                <c:pt idx="53">
                  <c:v>130.49898213273786</c:v>
                </c:pt>
                <c:pt idx="54">
                  <c:v>129.09372781543561</c:v>
                </c:pt>
                <c:pt idx="55">
                  <c:v>128.45898984369114</c:v>
                </c:pt>
                <c:pt idx="56">
                  <c:v>127.28522511357789</c:v>
                </c:pt>
                <c:pt idx="57">
                  <c:v>125.60261120928004</c:v>
                </c:pt>
                <c:pt idx="58">
                  <c:v>124.2177660018732</c:v>
                </c:pt>
                <c:pt idx="59">
                  <c:v>122.71953436837697</c:v>
                </c:pt>
                <c:pt idx="60">
                  <c:v>120.62364026862254</c:v>
                </c:pt>
                <c:pt idx="61">
                  <c:v>118.14134685721565</c:v>
                </c:pt>
                <c:pt idx="62">
                  <c:v>115.41974189483533</c:v>
                </c:pt>
                <c:pt idx="63">
                  <c:v>113.12346128369326</c:v>
                </c:pt>
                <c:pt idx="64">
                  <c:v>110.11622431189099</c:v>
                </c:pt>
                <c:pt idx="65">
                  <c:v>108.59527523709041</c:v>
                </c:pt>
                <c:pt idx="66">
                  <c:v>107.01189064633616</c:v>
                </c:pt>
                <c:pt idx="67">
                  <c:v>106.05943327602745</c:v>
                </c:pt>
                <c:pt idx="68">
                  <c:v>104.34452802596181</c:v>
                </c:pt>
                <c:pt idx="69">
                  <c:v>102.68203241430595</c:v>
                </c:pt>
                <c:pt idx="70">
                  <c:v>100.31510037960956</c:v>
                </c:pt>
                <c:pt idx="71">
                  <c:v>99.258927523854979</c:v>
                </c:pt>
                <c:pt idx="72">
                  <c:v>97.144698907257464</c:v>
                </c:pt>
                <c:pt idx="73">
                  <c:v>96.172655159245011</c:v>
                </c:pt>
                <c:pt idx="74">
                  <c:v>93.999660746238916</c:v>
                </c:pt>
                <c:pt idx="75">
                  <c:v>92.665382309035977</c:v>
                </c:pt>
                <c:pt idx="76">
                  <c:v>89.809031843751967</c:v>
                </c:pt>
                <c:pt idx="77">
                  <c:v>88.17093834975428</c:v>
                </c:pt>
                <c:pt idx="78">
                  <c:v>86.599549606169873</c:v>
                </c:pt>
                <c:pt idx="79">
                  <c:v>85.508179577505544</c:v>
                </c:pt>
                <c:pt idx="80">
                  <c:v>84.37818279088755</c:v>
                </c:pt>
                <c:pt idx="81">
                  <c:v>83.258574598241893</c:v>
                </c:pt>
                <c:pt idx="82">
                  <c:v>82.925802955234332</c:v>
                </c:pt>
                <c:pt idx="83">
                  <c:v>82.002392136723387</c:v>
                </c:pt>
                <c:pt idx="84">
                  <c:v>81.509633805916067</c:v>
                </c:pt>
                <c:pt idx="85">
                  <c:v>81.312422979848193</c:v>
                </c:pt>
                <c:pt idx="86">
                  <c:v>80.26396667940601</c:v>
                </c:pt>
                <c:pt idx="87">
                  <c:v>79.552902700923639</c:v>
                </c:pt>
                <c:pt idx="88">
                  <c:v>78.335033598349497</c:v>
                </c:pt>
                <c:pt idx="89">
                  <c:v>77.759371446235107</c:v>
                </c:pt>
                <c:pt idx="90">
                  <c:v>77.656170936356943</c:v>
                </c:pt>
                <c:pt idx="91">
                  <c:v>77.710167383977776</c:v>
                </c:pt>
                <c:pt idx="92">
                  <c:v>77.374231889649337</c:v>
                </c:pt>
                <c:pt idx="93">
                  <c:v>77.351405863002881</c:v>
                </c:pt>
                <c:pt idx="94">
                  <c:v>77.212249990317488</c:v>
                </c:pt>
                <c:pt idx="95">
                  <c:v>77.015634916919566</c:v>
                </c:pt>
                <c:pt idx="96">
                  <c:v>76.687587935519204</c:v>
                </c:pt>
                <c:pt idx="97">
                  <c:v>76.576683198531384</c:v>
                </c:pt>
                <c:pt idx="98">
                  <c:v>76.007250645774207</c:v>
                </c:pt>
                <c:pt idx="99">
                  <c:v>75.677621710318874</c:v>
                </c:pt>
                <c:pt idx="100">
                  <c:v>74.909685781344066</c:v>
                </c:pt>
                <c:pt idx="101">
                  <c:v>74.552787750659988</c:v>
                </c:pt>
                <c:pt idx="102">
                  <c:v>73.942876200954444</c:v>
                </c:pt>
                <c:pt idx="103">
                  <c:v>74.363335524088853</c:v>
                </c:pt>
                <c:pt idx="104">
                  <c:v>73.797285314849802</c:v>
                </c:pt>
                <c:pt idx="105">
                  <c:v>73.514711633012723</c:v>
                </c:pt>
                <c:pt idx="106">
                  <c:v>73.989048201934722</c:v>
                </c:pt>
                <c:pt idx="107">
                  <c:v>73.839208221041474</c:v>
                </c:pt>
                <c:pt idx="108">
                  <c:v>73.475039418558481</c:v>
                </c:pt>
                <c:pt idx="109">
                  <c:v>73.483792709387941</c:v>
                </c:pt>
                <c:pt idx="110">
                  <c:v>73.278563672385715</c:v>
                </c:pt>
                <c:pt idx="111">
                  <c:v>73.108690659937935</c:v>
                </c:pt>
                <c:pt idx="112">
                  <c:v>72.551447637338185</c:v>
                </c:pt>
                <c:pt idx="113">
                  <c:v>72.458894039877691</c:v>
                </c:pt>
                <c:pt idx="114">
                  <c:v>72.563686493848934</c:v>
                </c:pt>
                <c:pt idx="115">
                  <c:v>72.859446117828668</c:v>
                </c:pt>
                <c:pt idx="116">
                  <c:v>72.695106009493301</c:v>
                </c:pt>
                <c:pt idx="117">
                  <c:v>72.292084119645793</c:v>
                </c:pt>
                <c:pt idx="118">
                  <c:v>72.412378455064541</c:v>
                </c:pt>
                <c:pt idx="119">
                  <c:v>72.898270198163459</c:v>
                </c:pt>
                <c:pt idx="120">
                  <c:v>73.214621042296116</c:v>
                </c:pt>
                <c:pt idx="121">
                  <c:v>73.092797092719636</c:v>
                </c:pt>
                <c:pt idx="122">
                  <c:v>72.957516908878844</c:v>
                </c:pt>
                <c:pt idx="123">
                  <c:v>73.209616053475585</c:v>
                </c:pt>
                <c:pt idx="124">
                  <c:v>73.345275224869454</c:v>
                </c:pt>
                <c:pt idx="125">
                  <c:v>73.507417565805838</c:v>
                </c:pt>
                <c:pt idx="126">
                  <c:v>73.6611838670145</c:v>
                </c:pt>
                <c:pt idx="127">
                  <c:v>73.980182992258776</c:v>
                </c:pt>
                <c:pt idx="128">
                  <c:v>73.859157256928526</c:v>
                </c:pt>
                <c:pt idx="129">
                  <c:v>73.951986243648804</c:v>
                </c:pt>
                <c:pt idx="130">
                  <c:v>74.544216749969422</c:v>
                </c:pt>
                <c:pt idx="131">
                  <c:v>75.02252499881628</c:v>
                </c:pt>
                <c:pt idx="132">
                  <c:v>75.700744994793396</c:v>
                </c:pt>
                <c:pt idx="133">
                  <c:v>76.255335019342624</c:v>
                </c:pt>
                <c:pt idx="134">
                  <c:v>76.341613229416822</c:v>
                </c:pt>
                <c:pt idx="135">
                  <c:v>76.94355607524021</c:v>
                </c:pt>
                <c:pt idx="136">
                  <c:v>76.353103768524207</c:v>
                </c:pt>
                <c:pt idx="137">
                  <c:v>76.61805312460271</c:v>
                </c:pt>
                <c:pt idx="138">
                  <c:v>77.490998753922597</c:v>
                </c:pt>
                <c:pt idx="139">
                  <c:v>78.336271358741527</c:v>
                </c:pt>
                <c:pt idx="140">
                  <c:v>78.69592634120292</c:v>
                </c:pt>
                <c:pt idx="141">
                  <c:v>78.663153441698242</c:v>
                </c:pt>
                <c:pt idx="142">
                  <c:v>78.943104146053315</c:v>
                </c:pt>
                <c:pt idx="143">
                  <c:v>79.170630744713236</c:v>
                </c:pt>
                <c:pt idx="144">
                  <c:v>79.414028457008868</c:v>
                </c:pt>
                <c:pt idx="145">
                  <c:v>80.02552666025295</c:v>
                </c:pt>
                <c:pt idx="146">
                  <c:v>80.190446686625236</c:v>
                </c:pt>
                <c:pt idx="147">
                  <c:v>80.242696695780168</c:v>
                </c:pt>
                <c:pt idx="148">
                  <c:v>80.138715944665833</c:v>
                </c:pt>
                <c:pt idx="149">
                  <c:v>80.23858211880713</c:v>
                </c:pt>
                <c:pt idx="150">
                  <c:v>80.571525920469341</c:v>
                </c:pt>
                <c:pt idx="151">
                  <c:v>81.399813622789381</c:v>
                </c:pt>
                <c:pt idx="152">
                  <c:v>81.916805810374953</c:v>
                </c:pt>
                <c:pt idx="153">
                  <c:v>82.034702226592017</c:v>
                </c:pt>
                <c:pt idx="154">
                  <c:v>81.808668512212478</c:v>
                </c:pt>
                <c:pt idx="155">
                  <c:v>82.283103100277145</c:v>
                </c:pt>
                <c:pt idx="156">
                  <c:v>82.578240165674643</c:v>
                </c:pt>
                <c:pt idx="157">
                  <c:v>82.900843370323571</c:v>
                </c:pt>
                <c:pt idx="158">
                  <c:v>82.983381655299269</c:v>
                </c:pt>
                <c:pt idx="159">
                  <c:v>83.187919638521507</c:v>
                </c:pt>
                <c:pt idx="160">
                  <c:v>82.896542040320881</c:v>
                </c:pt>
                <c:pt idx="161">
                  <c:v>83.415226939840565</c:v>
                </c:pt>
                <c:pt idx="162">
                  <c:v>84.133272409693191</c:v>
                </c:pt>
                <c:pt idx="163">
                  <c:v>85.044957994332819</c:v>
                </c:pt>
                <c:pt idx="164">
                  <c:v>85.751008409270227</c:v>
                </c:pt>
                <c:pt idx="165">
                  <c:v>85.953533994420198</c:v>
                </c:pt>
                <c:pt idx="166">
                  <c:v>87.336538572065038</c:v>
                </c:pt>
                <c:pt idx="167">
                  <c:v>87.718410084796631</c:v>
                </c:pt>
                <c:pt idx="168">
                  <c:v>88.189969417370079</c:v>
                </c:pt>
                <c:pt idx="169">
                  <c:v>89.653456724316868</c:v>
                </c:pt>
                <c:pt idx="170">
                  <c:v>89.778275962678862</c:v>
                </c:pt>
                <c:pt idx="171">
                  <c:v>90.389778786953642</c:v>
                </c:pt>
                <c:pt idx="172">
                  <c:v>90.243731394554999</c:v>
                </c:pt>
                <c:pt idx="173">
                  <c:v>90.265930488049008</c:v>
                </c:pt>
                <c:pt idx="174">
                  <c:v>90.786010348168872</c:v>
                </c:pt>
                <c:pt idx="175">
                  <c:v>91.820056600634118</c:v>
                </c:pt>
                <c:pt idx="176">
                  <c:v>91.674671158021397</c:v>
                </c:pt>
                <c:pt idx="177">
                  <c:v>91.550679526768477</c:v>
                </c:pt>
                <c:pt idx="178">
                  <c:v>92.08550998841713</c:v>
                </c:pt>
                <c:pt idx="179">
                  <c:v>92.723442888505332</c:v>
                </c:pt>
                <c:pt idx="180">
                  <c:v>92.685395739949655</c:v>
                </c:pt>
                <c:pt idx="181">
                  <c:v>92.778292454046664</c:v>
                </c:pt>
                <c:pt idx="182">
                  <c:v>92.327432702007371</c:v>
                </c:pt>
                <c:pt idx="183">
                  <c:v>91.76854233227975</c:v>
                </c:pt>
                <c:pt idx="184">
                  <c:v>91.176102759273618</c:v>
                </c:pt>
                <c:pt idx="185">
                  <c:v>90.852373530053143</c:v>
                </c:pt>
                <c:pt idx="186">
                  <c:v>90.608061161036062</c:v>
                </c:pt>
                <c:pt idx="187">
                  <c:v>90.518686829275268</c:v>
                </c:pt>
                <c:pt idx="188">
                  <c:v>90.460110434734304</c:v>
                </c:pt>
                <c:pt idx="189">
                  <c:v>89.578996135474426</c:v>
                </c:pt>
                <c:pt idx="190">
                  <c:v>88.844162146578114</c:v>
                </c:pt>
                <c:pt idx="191">
                  <c:v>87.937526208389457</c:v>
                </c:pt>
                <c:pt idx="192">
                  <c:v>86.205828959543013</c:v>
                </c:pt>
                <c:pt idx="193">
                  <c:v>85.391245737454867</c:v>
                </c:pt>
                <c:pt idx="194">
                  <c:v>84.120160406280704</c:v>
                </c:pt>
                <c:pt idx="195">
                  <c:v>82.682470335811288</c:v>
                </c:pt>
                <c:pt idx="196">
                  <c:v>81.321655754330919</c:v>
                </c:pt>
                <c:pt idx="197">
                  <c:v>80.589500044603696</c:v>
                </c:pt>
                <c:pt idx="198">
                  <c:v>80.063696678608878</c:v>
                </c:pt>
                <c:pt idx="199">
                  <c:v>79.490671711519639</c:v>
                </c:pt>
                <c:pt idx="200">
                  <c:v>78.88342974229144</c:v>
                </c:pt>
                <c:pt idx="201">
                  <c:v>77.920361531381104</c:v>
                </c:pt>
                <c:pt idx="202">
                  <c:v>77.810862442889388</c:v>
                </c:pt>
                <c:pt idx="203">
                  <c:v>77.260689109757934</c:v>
                </c:pt>
                <c:pt idx="204">
                  <c:v>76.55705805107435</c:v>
                </c:pt>
                <c:pt idx="205">
                  <c:v>76.594100315573684</c:v>
                </c:pt>
                <c:pt idx="206">
                  <c:v>76.03067802314591</c:v>
                </c:pt>
                <c:pt idx="207">
                  <c:v>75.662941819773224</c:v>
                </c:pt>
                <c:pt idx="208">
                  <c:v>74.790676973152074</c:v>
                </c:pt>
                <c:pt idx="209">
                  <c:v>74.444898217727967</c:v>
                </c:pt>
                <c:pt idx="210">
                  <c:v>74.05426933965434</c:v>
                </c:pt>
                <c:pt idx="211">
                  <c:v>73.895008478355891</c:v>
                </c:pt>
                <c:pt idx="212">
                  <c:v>73.641440907982457</c:v>
                </c:pt>
                <c:pt idx="213">
                  <c:v>73.404765237939856</c:v>
                </c:pt>
                <c:pt idx="214">
                  <c:v>73.290730213872266</c:v>
                </c:pt>
                <c:pt idx="215">
                  <c:v>72.978932948824308</c:v>
                </c:pt>
                <c:pt idx="216">
                  <c:v>72.793807807346624</c:v>
                </c:pt>
                <c:pt idx="217">
                  <c:v>73.298175592744599</c:v>
                </c:pt>
                <c:pt idx="218">
                  <c:v>73.049972461414896</c:v>
                </c:pt>
                <c:pt idx="219">
                  <c:v>72.872838600060291</c:v>
                </c:pt>
                <c:pt idx="220">
                  <c:v>72.487733599170554</c:v>
                </c:pt>
                <c:pt idx="221">
                  <c:v>72.289950535755082</c:v>
                </c:pt>
                <c:pt idx="222">
                  <c:v>72.596087911839504</c:v>
                </c:pt>
                <c:pt idx="223">
                  <c:v>72.699501966261167</c:v>
                </c:pt>
                <c:pt idx="224">
                  <c:v>72.648189218730792</c:v>
                </c:pt>
                <c:pt idx="225">
                  <c:v>72.675133218968185</c:v>
                </c:pt>
                <c:pt idx="226">
                  <c:v>72.666373076119726</c:v>
                </c:pt>
                <c:pt idx="227">
                  <c:v>72.754095119639402</c:v>
                </c:pt>
                <c:pt idx="228">
                  <c:v>72.7120676710353</c:v>
                </c:pt>
                <c:pt idx="229">
                  <c:v>73.042055832199068</c:v>
                </c:pt>
                <c:pt idx="230">
                  <c:v>72.915531218464977</c:v>
                </c:pt>
                <c:pt idx="231">
                  <c:v>72.954088586777885</c:v>
                </c:pt>
                <c:pt idx="232">
                  <c:v>72.719338371713121</c:v>
                </c:pt>
                <c:pt idx="233">
                  <c:v>72.575555656177656</c:v>
                </c:pt>
                <c:pt idx="234">
                  <c:v>72.65714962524487</c:v>
                </c:pt>
                <c:pt idx="235">
                  <c:v>72.972935820076032</c:v>
                </c:pt>
                <c:pt idx="236">
                  <c:v>72.947747578476907</c:v>
                </c:pt>
                <c:pt idx="237">
                  <c:v>73.286286553125422</c:v>
                </c:pt>
                <c:pt idx="238">
                  <c:v>73.541724552740064</c:v>
                </c:pt>
                <c:pt idx="239">
                  <c:v>73.842701117301445</c:v>
                </c:pt>
                <c:pt idx="240">
                  <c:v>74.064962485755586</c:v>
                </c:pt>
                <c:pt idx="241">
                  <c:v>74.747747864625339</c:v>
                </c:pt>
                <c:pt idx="242">
                  <c:v>74.629505184169787</c:v>
                </c:pt>
                <c:pt idx="243">
                  <c:v>74.666361203235169</c:v>
                </c:pt>
                <c:pt idx="244">
                  <c:v>74.597585524456761</c:v>
                </c:pt>
                <c:pt idx="245">
                  <c:v>74.788224678676968</c:v>
                </c:pt>
                <c:pt idx="246">
                  <c:v>75.160008806421985</c:v>
                </c:pt>
                <c:pt idx="247">
                  <c:v>76.126846129252911</c:v>
                </c:pt>
                <c:pt idx="248">
                  <c:v>76.361760951139615</c:v>
                </c:pt>
                <c:pt idx="249">
                  <c:v>76.748450734260942</c:v>
                </c:pt>
                <c:pt idx="250">
                  <c:v>76.950344956108836</c:v>
                </c:pt>
                <c:pt idx="251">
                  <c:v>77.190474628326101</c:v>
                </c:pt>
                <c:pt idx="252">
                  <c:v>77.036039193212943</c:v>
                </c:pt>
                <c:pt idx="253">
                  <c:v>77.559340681252849</c:v>
                </c:pt>
                <c:pt idx="254">
                  <c:v>77.190183493477832</c:v>
                </c:pt>
                <c:pt idx="255">
                  <c:v>77.054126572792981</c:v>
                </c:pt>
                <c:pt idx="256">
                  <c:v>76.330413547729279</c:v>
                </c:pt>
                <c:pt idx="257">
                  <c:v>75.764480644844653</c:v>
                </c:pt>
                <c:pt idx="258">
                  <c:v>75.144356537132978</c:v>
                </c:pt>
                <c:pt idx="259">
                  <c:v>75.164378026095847</c:v>
                </c:pt>
                <c:pt idx="260">
                  <c:v>74.676163124326422</c:v>
                </c:pt>
                <c:pt idx="261">
                  <c:v>74.095697626770786</c:v>
                </c:pt>
                <c:pt idx="262">
                  <c:v>73.813116900095025</c:v>
                </c:pt>
                <c:pt idx="263">
                  <c:v>73.365607287732104</c:v>
                </c:pt>
                <c:pt idx="264">
                  <c:v>73.314833604118817</c:v>
                </c:pt>
                <c:pt idx="265">
                  <c:v>73.19557035240318</c:v>
                </c:pt>
                <c:pt idx="266">
                  <c:v>71.47613628415435</c:v>
                </c:pt>
                <c:pt idx="267">
                  <c:v>69.520288451885534</c:v>
                </c:pt>
                <c:pt idx="268">
                  <c:v>68.390972612286603</c:v>
                </c:pt>
                <c:pt idx="269">
                  <c:v>67.13786734846299</c:v>
                </c:pt>
                <c:pt idx="270">
                  <c:v>66.178713814174898</c:v>
                </c:pt>
                <c:pt idx="271">
                  <c:v>65.605403947891347</c:v>
                </c:pt>
                <c:pt idx="272">
                  <c:v>64.875408216013568</c:v>
                </c:pt>
                <c:pt idx="273">
                  <c:v>63.904402388840474</c:v>
                </c:pt>
                <c:pt idx="274">
                  <c:v>63.364871646789098</c:v>
                </c:pt>
                <c:pt idx="275">
                  <c:v>62.849002515111337</c:v>
                </c:pt>
                <c:pt idx="276">
                  <c:v>62.252151484973183</c:v>
                </c:pt>
                <c:pt idx="277">
                  <c:v>62.230796198067594</c:v>
                </c:pt>
                <c:pt idx="278">
                  <c:v>61.763866493903741</c:v>
                </c:pt>
                <c:pt idx="279">
                  <c:v>61.319935793937752</c:v>
                </c:pt>
                <c:pt idx="280">
                  <c:v>60.664439492667533</c:v>
                </c:pt>
                <c:pt idx="281">
                  <c:v>60.473070154509458</c:v>
                </c:pt>
                <c:pt idx="282">
                  <c:v>60.364368964186156</c:v>
                </c:pt>
                <c:pt idx="283">
                  <c:v>60.559882525918653</c:v>
                </c:pt>
                <c:pt idx="284">
                  <c:v>60.391524736829915</c:v>
                </c:pt>
                <c:pt idx="285">
                  <c:v>60.26952356012076</c:v>
                </c:pt>
                <c:pt idx="286">
                  <c:v>60.098446952976062</c:v>
                </c:pt>
                <c:pt idx="287">
                  <c:v>59.918670385630946</c:v>
                </c:pt>
                <c:pt idx="288">
                  <c:v>59.671345409689671</c:v>
                </c:pt>
                <c:pt idx="289">
                  <c:v>59.558164939803234</c:v>
                </c:pt>
                <c:pt idx="290">
                  <c:v>59.117812563019925</c:v>
                </c:pt>
                <c:pt idx="291">
                  <c:v>58.810845155723968</c:v>
                </c:pt>
                <c:pt idx="292">
                  <c:v>58.365396498118912</c:v>
                </c:pt>
                <c:pt idx="293">
                  <c:v>58.303375453488258</c:v>
                </c:pt>
                <c:pt idx="294">
                  <c:v>58.421447509962164</c:v>
                </c:pt>
                <c:pt idx="295">
                  <c:v>58.646063866193678</c:v>
                </c:pt>
                <c:pt idx="296">
                  <c:v>58.230321677445986</c:v>
                </c:pt>
                <c:pt idx="297">
                  <c:v>58.233502415812907</c:v>
                </c:pt>
                <c:pt idx="298">
                  <c:v>58.299936791969984</c:v>
                </c:pt>
                <c:pt idx="299">
                  <c:v>58.236735766917789</c:v>
                </c:pt>
                <c:pt idx="300">
                  <c:v>58.122810442310133</c:v>
                </c:pt>
                <c:pt idx="301">
                  <c:v>58.440825239813655</c:v>
                </c:pt>
                <c:pt idx="302">
                  <c:v>57.989508908620202</c:v>
                </c:pt>
                <c:pt idx="303">
                  <c:v>57.90395061556486</c:v>
                </c:pt>
                <c:pt idx="304">
                  <c:v>57.450424387384636</c:v>
                </c:pt>
                <c:pt idx="305">
                  <c:v>57.555637414178854</c:v>
                </c:pt>
                <c:pt idx="306">
                  <c:v>57.794534671379935</c:v>
                </c:pt>
                <c:pt idx="307">
                  <c:v>57.727850403810109</c:v>
                </c:pt>
                <c:pt idx="308">
                  <c:v>57.540402076454512</c:v>
                </c:pt>
                <c:pt idx="309">
                  <c:v>57.311376469689549</c:v>
                </c:pt>
                <c:pt idx="310">
                  <c:v>56.965317405009522</c:v>
                </c:pt>
                <c:pt idx="311">
                  <c:v>57.031959779755184</c:v>
                </c:pt>
                <c:pt idx="312">
                  <c:v>56.850822302705886</c:v>
                </c:pt>
                <c:pt idx="313">
                  <c:v>57.278652480887516</c:v>
                </c:pt>
                <c:pt idx="314">
                  <c:v>56.909366864579461</c:v>
                </c:pt>
                <c:pt idx="315">
                  <c:v>56.750687546769726</c:v>
                </c:pt>
                <c:pt idx="316">
                  <c:v>56.646904063706515</c:v>
                </c:pt>
                <c:pt idx="317">
                  <c:v>56.727151103693373</c:v>
                </c:pt>
                <c:pt idx="318">
                  <c:v>57.04511572642442</c:v>
                </c:pt>
                <c:pt idx="319">
                  <c:v>57.07332129441042</c:v>
                </c:pt>
                <c:pt idx="320">
                  <c:v>56.93002684519972</c:v>
                </c:pt>
                <c:pt idx="321">
                  <c:v>57.007350886656603</c:v>
                </c:pt>
                <c:pt idx="322">
                  <c:v>57.071940722948554</c:v>
                </c:pt>
                <c:pt idx="323">
                  <c:v>57.190404787682262</c:v>
                </c:pt>
                <c:pt idx="324">
                  <c:v>57.296284495869841</c:v>
                </c:pt>
                <c:pt idx="325">
                  <c:v>57.832999519819985</c:v>
                </c:pt>
                <c:pt idx="326">
                  <c:v>57.650990767197399</c:v>
                </c:pt>
                <c:pt idx="327">
                  <c:v>57.736386212425487</c:v>
                </c:pt>
                <c:pt idx="328">
                  <c:v>57.653612701991655</c:v>
                </c:pt>
                <c:pt idx="329">
                  <c:v>58.063881282290474</c:v>
                </c:pt>
                <c:pt idx="330">
                  <c:v>58.605301667904065</c:v>
                </c:pt>
                <c:pt idx="331">
                  <c:v>58.971719549692367</c:v>
                </c:pt>
                <c:pt idx="332">
                  <c:v>58.917182646088683</c:v>
                </c:pt>
                <c:pt idx="333">
                  <c:v>59.15067693335159</c:v>
                </c:pt>
                <c:pt idx="334">
                  <c:v>59.504445421714934</c:v>
                </c:pt>
                <c:pt idx="335">
                  <c:v>60.271490758407467</c:v>
                </c:pt>
                <c:pt idx="336">
                  <c:v>60.60031932476717</c:v>
                </c:pt>
                <c:pt idx="337">
                  <c:v>61.332429025029214</c:v>
                </c:pt>
                <c:pt idx="338">
                  <c:v>61.333539862738853</c:v>
                </c:pt>
                <c:pt idx="339">
                  <c:v>61.597618946800978</c:v>
                </c:pt>
                <c:pt idx="340">
                  <c:v>61.651115292823434</c:v>
                </c:pt>
                <c:pt idx="341">
                  <c:v>62.076422865789496</c:v>
                </c:pt>
                <c:pt idx="342">
                  <c:v>62.586291693411425</c:v>
                </c:pt>
                <c:pt idx="343">
                  <c:v>63.082397403785073</c:v>
                </c:pt>
                <c:pt idx="344">
                  <c:v>63.148452898234808</c:v>
                </c:pt>
                <c:pt idx="345">
                  <c:v>63.732401661624394</c:v>
                </c:pt>
                <c:pt idx="346">
                  <c:v>64.143392422104952</c:v>
                </c:pt>
                <c:pt idx="347">
                  <c:v>64.39304479429282</c:v>
                </c:pt>
                <c:pt idx="348">
                  <c:v>64.771694412456114</c:v>
                </c:pt>
                <c:pt idx="349">
                  <c:v>65.459230126871375</c:v>
                </c:pt>
                <c:pt idx="350">
                  <c:v>65.576161829147608</c:v>
                </c:pt>
                <c:pt idx="351">
                  <c:v>65.539154831672377</c:v>
                </c:pt>
                <c:pt idx="352">
                  <c:v>65.614841347529818</c:v>
                </c:pt>
                <c:pt idx="353">
                  <c:v>65.552923486266621</c:v>
                </c:pt>
                <c:pt idx="354">
                  <c:v>65.446903951026229</c:v>
                </c:pt>
                <c:pt idx="355">
                  <c:v>65.363279231410843</c:v>
                </c:pt>
                <c:pt idx="356">
                  <c:v>65.103593869281738</c:v>
                </c:pt>
                <c:pt idx="357">
                  <c:v>65.123882215837398</c:v>
                </c:pt>
                <c:pt idx="358">
                  <c:v>65.166487833278694</c:v>
                </c:pt>
                <c:pt idx="359">
                  <c:v>65.135509210185333</c:v>
                </c:pt>
                <c:pt idx="360">
                  <c:v>64.765267788337795</c:v>
                </c:pt>
                <c:pt idx="361">
                  <c:v>65.235470374162759</c:v>
                </c:pt>
                <c:pt idx="362">
                  <c:v>64.539696272479034</c:v>
                </c:pt>
                <c:pt idx="363">
                  <c:v>64.314100862455092</c:v>
                </c:pt>
                <c:pt idx="364">
                  <c:v>64.052254678033918</c:v>
                </c:pt>
                <c:pt idx="365">
                  <c:v>63.863954298470283</c:v>
                </c:pt>
                <c:pt idx="366">
                  <c:v>63.796519161336931</c:v>
                </c:pt>
                <c:pt idx="367">
                  <c:v>63.748943676953559</c:v>
                </c:pt>
                <c:pt idx="368">
                  <c:v>63.412444902219356</c:v>
                </c:pt>
                <c:pt idx="369">
                  <c:v>63.409786380376879</c:v>
                </c:pt>
                <c:pt idx="370">
                  <c:v>63.456780859492788</c:v>
                </c:pt>
                <c:pt idx="371">
                  <c:v>63.409502033945195</c:v>
                </c:pt>
                <c:pt idx="372">
                  <c:v>63.061022783174394</c:v>
                </c:pt>
                <c:pt idx="373">
                  <c:v>63.610767961542116</c:v>
                </c:pt>
                <c:pt idx="374">
                  <c:v>63.189788503333567</c:v>
                </c:pt>
                <c:pt idx="375">
                  <c:v>63.260037672119331</c:v>
                </c:pt>
                <c:pt idx="376">
                  <c:v>62.966277968744976</c:v>
                </c:pt>
                <c:pt idx="377">
                  <c:v>62.798532978848783</c:v>
                </c:pt>
                <c:pt idx="378">
                  <c:v>62.7333419251351</c:v>
                </c:pt>
                <c:pt idx="379">
                  <c:v>62.781036792263563</c:v>
                </c:pt>
                <c:pt idx="380">
                  <c:v>62.304827557604689</c:v>
                </c:pt>
                <c:pt idx="381">
                  <c:v>62.372676167025212</c:v>
                </c:pt>
                <c:pt idx="382">
                  <c:v>62.390739857778811</c:v>
                </c:pt>
                <c:pt idx="383">
                  <c:v>62.535010524774037</c:v>
                </c:pt>
                <c:pt idx="384">
                  <c:v>62.436772328040433</c:v>
                </c:pt>
                <c:pt idx="385">
                  <c:v>63.038749618546674</c:v>
                </c:pt>
                <c:pt idx="386">
                  <c:v>62.803211758237445</c:v>
                </c:pt>
                <c:pt idx="387">
                  <c:v>62.862892068064646</c:v>
                </c:pt>
                <c:pt idx="388">
                  <c:v>62.389705046684917</c:v>
                </c:pt>
                <c:pt idx="389">
                  <c:v>62.188053223366957</c:v>
                </c:pt>
                <c:pt idx="390">
                  <c:v>62.13715653602857</c:v>
                </c:pt>
                <c:pt idx="391">
                  <c:v>62.264884481027991</c:v>
                </c:pt>
                <c:pt idx="392">
                  <c:v>61.979817301124761</c:v>
                </c:pt>
                <c:pt idx="393">
                  <c:v>62.260502574387019</c:v>
                </c:pt>
                <c:pt idx="394">
                  <c:v>62.506564044444282</c:v>
                </c:pt>
                <c:pt idx="395">
                  <c:v>62.437107303230853</c:v>
                </c:pt>
                <c:pt idx="396">
                  <c:v>62.398113634171594</c:v>
                </c:pt>
                <c:pt idx="397">
                  <c:v>62.729636237132745</c:v>
                </c:pt>
                <c:pt idx="398">
                  <c:v>62.539277538646196</c:v>
                </c:pt>
                <c:pt idx="399">
                  <c:v>62.412819492053629</c:v>
                </c:pt>
                <c:pt idx="400">
                  <c:v>62.416970472280354</c:v>
                </c:pt>
                <c:pt idx="401">
                  <c:v>62.424860458312089</c:v>
                </c:pt>
                <c:pt idx="402">
                  <c:v>62.226116526226114</c:v>
                </c:pt>
                <c:pt idx="403">
                  <c:v>61.892730115600557</c:v>
                </c:pt>
                <c:pt idx="404">
                  <c:v>62.071647874223935</c:v>
                </c:pt>
                <c:pt idx="405">
                  <c:v>61.632931339980004</c:v>
                </c:pt>
                <c:pt idx="406">
                  <c:v>61.575888504613211</c:v>
                </c:pt>
                <c:pt idx="407">
                  <c:v>61.709204550349895</c:v>
                </c:pt>
                <c:pt idx="408">
                  <c:v>61.363132422405954</c:v>
                </c:pt>
                <c:pt idx="409">
                  <c:v>61.537676591646793</c:v>
                </c:pt>
                <c:pt idx="410">
                  <c:v>61.247592211135625</c:v>
                </c:pt>
                <c:pt idx="411">
                  <c:v>61.144318125367533</c:v>
                </c:pt>
                <c:pt idx="412">
                  <c:v>60.27246500252361</c:v>
                </c:pt>
                <c:pt idx="413">
                  <c:v>60.086946879129918</c:v>
                </c:pt>
                <c:pt idx="414">
                  <c:v>59.777543218639664</c:v>
                </c:pt>
                <c:pt idx="415">
                  <c:v>59.49109652046868</c:v>
                </c:pt>
                <c:pt idx="416">
                  <c:v>59.165807209332755</c:v>
                </c:pt>
                <c:pt idx="417">
                  <c:v>59.038012227378488</c:v>
                </c:pt>
                <c:pt idx="418">
                  <c:v>58.521737317448455</c:v>
                </c:pt>
                <c:pt idx="419">
                  <c:v>58.235133050931424</c:v>
                </c:pt>
                <c:pt idx="420">
                  <c:v>57.679105088773511</c:v>
                </c:pt>
                <c:pt idx="421">
                  <c:v>57.721269893379834</c:v>
                </c:pt>
                <c:pt idx="422">
                  <c:v>57.302027554124891</c:v>
                </c:pt>
                <c:pt idx="423">
                  <c:v>56.798400637883262</c:v>
                </c:pt>
                <c:pt idx="424">
                  <c:v>54.941646560555604</c:v>
                </c:pt>
                <c:pt idx="425">
                  <c:v>54.561610985686393</c:v>
                </c:pt>
                <c:pt idx="426">
                  <c:v>54.073567867540007</c:v>
                </c:pt>
                <c:pt idx="427">
                  <c:v>53.626557467615719</c:v>
                </c:pt>
                <c:pt idx="428">
                  <c:v>53.38934674845305</c:v>
                </c:pt>
                <c:pt idx="429">
                  <c:v>53.078389175251914</c:v>
                </c:pt>
                <c:pt idx="430">
                  <c:v>51.838551235316402</c:v>
                </c:pt>
                <c:pt idx="431">
                  <c:v>51.611697931334476</c:v>
                </c:pt>
                <c:pt idx="432">
                  <c:v>51.359503024395295</c:v>
                </c:pt>
              </c:numCache>
            </c:numRef>
          </c:val>
          <c:smooth val="0"/>
          <c:extLst>
            <c:ext xmlns:c16="http://schemas.microsoft.com/office/drawing/2014/chart" uri="{C3380CC4-5D6E-409C-BE32-E72D297353CC}">
              <c16:uniqueId val="{00000000-2DC8-42E0-A4B1-C2ED95F2DD67}"/>
            </c:ext>
          </c:extLst>
        </c:ser>
        <c:ser>
          <c:idx val="1"/>
          <c:order val="1"/>
          <c:tx>
            <c:strRef>
              <c:f>Sheet1!$G$2</c:f>
              <c:strCache>
                <c:ptCount val="1"/>
                <c:pt idx="0">
                  <c:v>Real CVG</c:v>
                </c:pt>
              </c:strCache>
            </c:strRef>
          </c:tx>
          <c:spPr>
            <a:ln w="28575" cap="rnd">
              <a:solidFill>
                <a:srgbClr val="C00000"/>
              </a:solidFill>
              <a:round/>
            </a:ln>
            <a:effectLst/>
          </c:spPr>
          <c:marker>
            <c:symbol val="none"/>
          </c:marker>
          <c:cat>
            <c:numRef>
              <c:f>Sheet1!$B$3:$B$435</c:f>
              <c:numCache>
                <c:formatCode>mmm\-yy</c:formatCode>
                <c:ptCount val="433"/>
                <c:pt idx="0">
                  <c:v>31747</c:v>
                </c:pt>
                <c:pt idx="1">
                  <c:v>31778</c:v>
                </c:pt>
                <c:pt idx="2">
                  <c:v>31809</c:v>
                </c:pt>
                <c:pt idx="3">
                  <c:v>31837</c:v>
                </c:pt>
                <c:pt idx="4">
                  <c:v>31868</c:v>
                </c:pt>
                <c:pt idx="5">
                  <c:v>31898</c:v>
                </c:pt>
                <c:pt idx="6">
                  <c:v>31929</c:v>
                </c:pt>
                <c:pt idx="7">
                  <c:v>31959</c:v>
                </c:pt>
                <c:pt idx="8">
                  <c:v>31990</c:v>
                </c:pt>
                <c:pt idx="9">
                  <c:v>32021</c:v>
                </c:pt>
                <c:pt idx="10">
                  <c:v>32051</c:v>
                </c:pt>
                <c:pt idx="11">
                  <c:v>32082</c:v>
                </c:pt>
                <c:pt idx="12">
                  <c:v>32112</c:v>
                </c:pt>
                <c:pt idx="13">
                  <c:v>32143</c:v>
                </c:pt>
                <c:pt idx="14">
                  <c:v>32174</c:v>
                </c:pt>
                <c:pt idx="15">
                  <c:v>32203</c:v>
                </c:pt>
                <c:pt idx="16">
                  <c:v>32234</c:v>
                </c:pt>
                <c:pt idx="17">
                  <c:v>32264</c:v>
                </c:pt>
                <c:pt idx="18">
                  <c:v>32295</c:v>
                </c:pt>
                <c:pt idx="19">
                  <c:v>32325</c:v>
                </c:pt>
                <c:pt idx="20">
                  <c:v>32356</c:v>
                </c:pt>
                <c:pt idx="21">
                  <c:v>32387</c:v>
                </c:pt>
                <c:pt idx="22">
                  <c:v>32417</c:v>
                </c:pt>
                <c:pt idx="23">
                  <c:v>32448</c:v>
                </c:pt>
                <c:pt idx="24">
                  <c:v>32478</c:v>
                </c:pt>
                <c:pt idx="25">
                  <c:v>32509</c:v>
                </c:pt>
                <c:pt idx="26">
                  <c:v>32540</c:v>
                </c:pt>
                <c:pt idx="27">
                  <c:v>32568</c:v>
                </c:pt>
                <c:pt idx="28">
                  <c:v>32599</c:v>
                </c:pt>
                <c:pt idx="29">
                  <c:v>32629</c:v>
                </c:pt>
                <c:pt idx="30">
                  <c:v>32660</c:v>
                </c:pt>
                <c:pt idx="31">
                  <c:v>32690</c:v>
                </c:pt>
                <c:pt idx="32">
                  <c:v>32721</c:v>
                </c:pt>
                <c:pt idx="33">
                  <c:v>32752</c:v>
                </c:pt>
                <c:pt idx="34">
                  <c:v>32782</c:v>
                </c:pt>
                <c:pt idx="35">
                  <c:v>32813</c:v>
                </c:pt>
                <c:pt idx="36">
                  <c:v>32843</c:v>
                </c:pt>
                <c:pt idx="37">
                  <c:v>32874</c:v>
                </c:pt>
                <c:pt idx="38">
                  <c:v>32905</c:v>
                </c:pt>
                <c:pt idx="39">
                  <c:v>32933</c:v>
                </c:pt>
                <c:pt idx="40">
                  <c:v>32964</c:v>
                </c:pt>
                <c:pt idx="41">
                  <c:v>32994</c:v>
                </c:pt>
                <c:pt idx="42">
                  <c:v>33025</c:v>
                </c:pt>
                <c:pt idx="43">
                  <c:v>33055</c:v>
                </c:pt>
                <c:pt idx="44">
                  <c:v>33086</c:v>
                </c:pt>
                <c:pt idx="45">
                  <c:v>33117</c:v>
                </c:pt>
                <c:pt idx="46">
                  <c:v>33147</c:v>
                </c:pt>
                <c:pt idx="47">
                  <c:v>33178</c:v>
                </c:pt>
                <c:pt idx="48">
                  <c:v>33208</c:v>
                </c:pt>
                <c:pt idx="49">
                  <c:v>33239</c:v>
                </c:pt>
                <c:pt idx="50">
                  <c:v>33270</c:v>
                </c:pt>
                <c:pt idx="51">
                  <c:v>33298</c:v>
                </c:pt>
                <c:pt idx="52">
                  <c:v>33329</c:v>
                </c:pt>
                <c:pt idx="53">
                  <c:v>33359</c:v>
                </c:pt>
                <c:pt idx="54">
                  <c:v>33390</c:v>
                </c:pt>
                <c:pt idx="55">
                  <c:v>33420</c:v>
                </c:pt>
                <c:pt idx="56">
                  <c:v>33451</c:v>
                </c:pt>
                <c:pt idx="57">
                  <c:v>33482</c:v>
                </c:pt>
                <c:pt idx="58">
                  <c:v>33512</c:v>
                </c:pt>
                <c:pt idx="59">
                  <c:v>33543</c:v>
                </c:pt>
                <c:pt idx="60">
                  <c:v>33573</c:v>
                </c:pt>
                <c:pt idx="61">
                  <c:v>33604</c:v>
                </c:pt>
                <c:pt idx="62">
                  <c:v>33635</c:v>
                </c:pt>
                <c:pt idx="63">
                  <c:v>33664</c:v>
                </c:pt>
                <c:pt idx="64">
                  <c:v>33695</c:v>
                </c:pt>
                <c:pt idx="65">
                  <c:v>33725</c:v>
                </c:pt>
                <c:pt idx="66">
                  <c:v>33756</c:v>
                </c:pt>
                <c:pt idx="67">
                  <c:v>33786</c:v>
                </c:pt>
                <c:pt idx="68">
                  <c:v>33817</c:v>
                </c:pt>
                <c:pt idx="69">
                  <c:v>33848</c:v>
                </c:pt>
                <c:pt idx="70">
                  <c:v>33878</c:v>
                </c:pt>
                <c:pt idx="71">
                  <c:v>33909</c:v>
                </c:pt>
                <c:pt idx="72">
                  <c:v>33939</c:v>
                </c:pt>
                <c:pt idx="73">
                  <c:v>33970</c:v>
                </c:pt>
                <c:pt idx="74">
                  <c:v>34001</c:v>
                </c:pt>
                <c:pt idx="75">
                  <c:v>34029</c:v>
                </c:pt>
                <c:pt idx="76">
                  <c:v>34060</c:v>
                </c:pt>
                <c:pt idx="77">
                  <c:v>34090</c:v>
                </c:pt>
                <c:pt idx="78">
                  <c:v>34121</c:v>
                </c:pt>
                <c:pt idx="79">
                  <c:v>34151</c:v>
                </c:pt>
                <c:pt idx="80">
                  <c:v>34182</c:v>
                </c:pt>
                <c:pt idx="81">
                  <c:v>34213</c:v>
                </c:pt>
                <c:pt idx="82">
                  <c:v>34243</c:v>
                </c:pt>
                <c:pt idx="83">
                  <c:v>34274</c:v>
                </c:pt>
                <c:pt idx="84">
                  <c:v>34304</c:v>
                </c:pt>
                <c:pt idx="85">
                  <c:v>34335</c:v>
                </c:pt>
                <c:pt idx="86">
                  <c:v>34366</c:v>
                </c:pt>
                <c:pt idx="87">
                  <c:v>34394</c:v>
                </c:pt>
                <c:pt idx="88">
                  <c:v>34425</c:v>
                </c:pt>
                <c:pt idx="89">
                  <c:v>34455</c:v>
                </c:pt>
                <c:pt idx="90">
                  <c:v>34486</c:v>
                </c:pt>
                <c:pt idx="91">
                  <c:v>34516</c:v>
                </c:pt>
                <c:pt idx="92">
                  <c:v>34547</c:v>
                </c:pt>
                <c:pt idx="93">
                  <c:v>34578</c:v>
                </c:pt>
                <c:pt idx="94">
                  <c:v>34608</c:v>
                </c:pt>
                <c:pt idx="95">
                  <c:v>34639</c:v>
                </c:pt>
                <c:pt idx="96">
                  <c:v>34669</c:v>
                </c:pt>
                <c:pt idx="97">
                  <c:v>34700</c:v>
                </c:pt>
                <c:pt idx="98">
                  <c:v>34731</c:v>
                </c:pt>
                <c:pt idx="99">
                  <c:v>34759</c:v>
                </c:pt>
                <c:pt idx="100">
                  <c:v>34790</c:v>
                </c:pt>
                <c:pt idx="101">
                  <c:v>34820</c:v>
                </c:pt>
                <c:pt idx="102">
                  <c:v>34851</c:v>
                </c:pt>
                <c:pt idx="103">
                  <c:v>34881</c:v>
                </c:pt>
                <c:pt idx="104">
                  <c:v>34912</c:v>
                </c:pt>
                <c:pt idx="105">
                  <c:v>34943</c:v>
                </c:pt>
                <c:pt idx="106">
                  <c:v>34973</c:v>
                </c:pt>
                <c:pt idx="107">
                  <c:v>35004</c:v>
                </c:pt>
                <c:pt idx="108">
                  <c:v>35034</c:v>
                </c:pt>
                <c:pt idx="109">
                  <c:v>35065</c:v>
                </c:pt>
                <c:pt idx="110">
                  <c:v>35096</c:v>
                </c:pt>
                <c:pt idx="111">
                  <c:v>35125</c:v>
                </c:pt>
                <c:pt idx="112">
                  <c:v>35156</c:v>
                </c:pt>
                <c:pt idx="113">
                  <c:v>35186</c:v>
                </c:pt>
                <c:pt idx="114">
                  <c:v>35217</c:v>
                </c:pt>
                <c:pt idx="115">
                  <c:v>35247</c:v>
                </c:pt>
                <c:pt idx="116">
                  <c:v>35278</c:v>
                </c:pt>
                <c:pt idx="117">
                  <c:v>35309</c:v>
                </c:pt>
                <c:pt idx="118">
                  <c:v>35339</c:v>
                </c:pt>
                <c:pt idx="119">
                  <c:v>35370</c:v>
                </c:pt>
                <c:pt idx="120">
                  <c:v>35400</c:v>
                </c:pt>
                <c:pt idx="121">
                  <c:v>35431</c:v>
                </c:pt>
                <c:pt idx="122">
                  <c:v>35462</c:v>
                </c:pt>
                <c:pt idx="123">
                  <c:v>35490</c:v>
                </c:pt>
                <c:pt idx="124">
                  <c:v>35521</c:v>
                </c:pt>
                <c:pt idx="125">
                  <c:v>35551</c:v>
                </c:pt>
                <c:pt idx="126">
                  <c:v>35582</c:v>
                </c:pt>
                <c:pt idx="127">
                  <c:v>35612</c:v>
                </c:pt>
                <c:pt idx="128">
                  <c:v>35643</c:v>
                </c:pt>
                <c:pt idx="129">
                  <c:v>35674</c:v>
                </c:pt>
                <c:pt idx="130">
                  <c:v>35704</c:v>
                </c:pt>
                <c:pt idx="131">
                  <c:v>35735</c:v>
                </c:pt>
                <c:pt idx="132">
                  <c:v>35765</c:v>
                </c:pt>
                <c:pt idx="133">
                  <c:v>35796</c:v>
                </c:pt>
                <c:pt idx="134">
                  <c:v>35827</c:v>
                </c:pt>
                <c:pt idx="135">
                  <c:v>35855</c:v>
                </c:pt>
                <c:pt idx="136">
                  <c:v>35886</c:v>
                </c:pt>
                <c:pt idx="137">
                  <c:v>35916</c:v>
                </c:pt>
                <c:pt idx="138">
                  <c:v>35947</c:v>
                </c:pt>
                <c:pt idx="139">
                  <c:v>35977</c:v>
                </c:pt>
                <c:pt idx="140">
                  <c:v>36008</c:v>
                </c:pt>
                <c:pt idx="141">
                  <c:v>36039</c:v>
                </c:pt>
                <c:pt idx="142">
                  <c:v>36069</c:v>
                </c:pt>
                <c:pt idx="143">
                  <c:v>36100</c:v>
                </c:pt>
                <c:pt idx="144">
                  <c:v>36130</c:v>
                </c:pt>
                <c:pt idx="145">
                  <c:v>36161</c:v>
                </c:pt>
                <c:pt idx="146">
                  <c:v>36192</c:v>
                </c:pt>
                <c:pt idx="147">
                  <c:v>36220</c:v>
                </c:pt>
                <c:pt idx="148">
                  <c:v>36251</c:v>
                </c:pt>
                <c:pt idx="149">
                  <c:v>36281</c:v>
                </c:pt>
                <c:pt idx="150">
                  <c:v>36312</c:v>
                </c:pt>
                <c:pt idx="151">
                  <c:v>36342</c:v>
                </c:pt>
                <c:pt idx="152">
                  <c:v>36373</c:v>
                </c:pt>
                <c:pt idx="153">
                  <c:v>36404</c:v>
                </c:pt>
                <c:pt idx="154">
                  <c:v>36434</c:v>
                </c:pt>
                <c:pt idx="155">
                  <c:v>36465</c:v>
                </c:pt>
                <c:pt idx="156">
                  <c:v>36495</c:v>
                </c:pt>
                <c:pt idx="157">
                  <c:v>36526</c:v>
                </c:pt>
                <c:pt idx="158">
                  <c:v>36557</c:v>
                </c:pt>
                <c:pt idx="159">
                  <c:v>36586</c:v>
                </c:pt>
                <c:pt idx="160">
                  <c:v>36617</c:v>
                </c:pt>
                <c:pt idx="161">
                  <c:v>36647</c:v>
                </c:pt>
                <c:pt idx="162">
                  <c:v>36678</c:v>
                </c:pt>
                <c:pt idx="163">
                  <c:v>36708</c:v>
                </c:pt>
                <c:pt idx="164">
                  <c:v>36739</c:v>
                </c:pt>
                <c:pt idx="165">
                  <c:v>36770</c:v>
                </c:pt>
                <c:pt idx="166">
                  <c:v>36800</c:v>
                </c:pt>
                <c:pt idx="167">
                  <c:v>36831</c:v>
                </c:pt>
                <c:pt idx="168">
                  <c:v>36861</c:v>
                </c:pt>
                <c:pt idx="169">
                  <c:v>36892</c:v>
                </c:pt>
                <c:pt idx="170">
                  <c:v>36923</c:v>
                </c:pt>
                <c:pt idx="171">
                  <c:v>36951</c:v>
                </c:pt>
                <c:pt idx="172">
                  <c:v>36982</c:v>
                </c:pt>
                <c:pt idx="173">
                  <c:v>37012</c:v>
                </c:pt>
                <c:pt idx="174">
                  <c:v>37043</c:v>
                </c:pt>
                <c:pt idx="175">
                  <c:v>37073</c:v>
                </c:pt>
                <c:pt idx="176">
                  <c:v>37104</c:v>
                </c:pt>
                <c:pt idx="177">
                  <c:v>37135</c:v>
                </c:pt>
                <c:pt idx="178">
                  <c:v>37165</c:v>
                </c:pt>
                <c:pt idx="179">
                  <c:v>37196</c:v>
                </c:pt>
                <c:pt idx="180">
                  <c:v>37226</c:v>
                </c:pt>
                <c:pt idx="181">
                  <c:v>37257</c:v>
                </c:pt>
                <c:pt idx="182">
                  <c:v>37288</c:v>
                </c:pt>
                <c:pt idx="183">
                  <c:v>37316</c:v>
                </c:pt>
                <c:pt idx="184">
                  <c:v>37347</c:v>
                </c:pt>
                <c:pt idx="185">
                  <c:v>37377</c:v>
                </c:pt>
                <c:pt idx="186">
                  <c:v>37408</c:v>
                </c:pt>
                <c:pt idx="187">
                  <c:v>37438</c:v>
                </c:pt>
                <c:pt idx="188">
                  <c:v>37469</c:v>
                </c:pt>
                <c:pt idx="189">
                  <c:v>37500</c:v>
                </c:pt>
                <c:pt idx="190">
                  <c:v>37530</c:v>
                </c:pt>
                <c:pt idx="191">
                  <c:v>37561</c:v>
                </c:pt>
                <c:pt idx="192">
                  <c:v>37591</c:v>
                </c:pt>
                <c:pt idx="193">
                  <c:v>37622</c:v>
                </c:pt>
                <c:pt idx="194">
                  <c:v>37653</c:v>
                </c:pt>
                <c:pt idx="195">
                  <c:v>37681</c:v>
                </c:pt>
                <c:pt idx="196">
                  <c:v>37712</c:v>
                </c:pt>
                <c:pt idx="197">
                  <c:v>37742</c:v>
                </c:pt>
                <c:pt idx="198">
                  <c:v>37773</c:v>
                </c:pt>
                <c:pt idx="199">
                  <c:v>37803</c:v>
                </c:pt>
                <c:pt idx="200">
                  <c:v>37834</c:v>
                </c:pt>
                <c:pt idx="201">
                  <c:v>37865</c:v>
                </c:pt>
                <c:pt idx="202">
                  <c:v>37895</c:v>
                </c:pt>
                <c:pt idx="203">
                  <c:v>37926</c:v>
                </c:pt>
                <c:pt idx="204">
                  <c:v>37956</c:v>
                </c:pt>
                <c:pt idx="205">
                  <c:v>37987</c:v>
                </c:pt>
                <c:pt idx="206">
                  <c:v>38018</c:v>
                </c:pt>
                <c:pt idx="207">
                  <c:v>38047</c:v>
                </c:pt>
                <c:pt idx="208">
                  <c:v>38078</c:v>
                </c:pt>
                <c:pt idx="209">
                  <c:v>38108</c:v>
                </c:pt>
                <c:pt idx="210">
                  <c:v>38139</c:v>
                </c:pt>
                <c:pt idx="211">
                  <c:v>38169</c:v>
                </c:pt>
                <c:pt idx="212">
                  <c:v>38200</c:v>
                </c:pt>
                <c:pt idx="213">
                  <c:v>38231</c:v>
                </c:pt>
                <c:pt idx="214">
                  <c:v>38261</c:v>
                </c:pt>
                <c:pt idx="215">
                  <c:v>38292</c:v>
                </c:pt>
                <c:pt idx="216">
                  <c:v>38322</c:v>
                </c:pt>
                <c:pt idx="217">
                  <c:v>38353</c:v>
                </c:pt>
                <c:pt idx="218">
                  <c:v>38384</c:v>
                </c:pt>
                <c:pt idx="219">
                  <c:v>38412</c:v>
                </c:pt>
                <c:pt idx="220">
                  <c:v>38443</c:v>
                </c:pt>
                <c:pt idx="221">
                  <c:v>38473</c:v>
                </c:pt>
                <c:pt idx="222">
                  <c:v>38504</c:v>
                </c:pt>
                <c:pt idx="223">
                  <c:v>38534</c:v>
                </c:pt>
                <c:pt idx="224">
                  <c:v>38565</c:v>
                </c:pt>
                <c:pt idx="225">
                  <c:v>38596</c:v>
                </c:pt>
                <c:pt idx="226">
                  <c:v>38626</c:v>
                </c:pt>
                <c:pt idx="227">
                  <c:v>38657</c:v>
                </c:pt>
                <c:pt idx="228">
                  <c:v>38687</c:v>
                </c:pt>
                <c:pt idx="229">
                  <c:v>38718</c:v>
                </c:pt>
                <c:pt idx="230">
                  <c:v>38749</c:v>
                </c:pt>
                <c:pt idx="231">
                  <c:v>38777</c:v>
                </c:pt>
                <c:pt idx="232">
                  <c:v>38808</c:v>
                </c:pt>
                <c:pt idx="233">
                  <c:v>38838</c:v>
                </c:pt>
                <c:pt idx="234">
                  <c:v>38869</c:v>
                </c:pt>
                <c:pt idx="235">
                  <c:v>38899</c:v>
                </c:pt>
                <c:pt idx="236">
                  <c:v>38930</c:v>
                </c:pt>
                <c:pt idx="237">
                  <c:v>38961</c:v>
                </c:pt>
                <c:pt idx="238">
                  <c:v>38991</c:v>
                </c:pt>
                <c:pt idx="239">
                  <c:v>39022</c:v>
                </c:pt>
                <c:pt idx="240">
                  <c:v>39052</c:v>
                </c:pt>
                <c:pt idx="241">
                  <c:v>39083</c:v>
                </c:pt>
                <c:pt idx="242">
                  <c:v>39114</c:v>
                </c:pt>
                <c:pt idx="243">
                  <c:v>39142</c:v>
                </c:pt>
                <c:pt idx="244">
                  <c:v>39173</c:v>
                </c:pt>
                <c:pt idx="245">
                  <c:v>39203</c:v>
                </c:pt>
                <c:pt idx="246">
                  <c:v>39234</c:v>
                </c:pt>
                <c:pt idx="247">
                  <c:v>39264</c:v>
                </c:pt>
                <c:pt idx="248">
                  <c:v>39295</c:v>
                </c:pt>
                <c:pt idx="249">
                  <c:v>39326</c:v>
                </c:pt>
                <c:pt idx="250">
                  <c:v>39356</c:v>
                </c:pt>
                <c:pt idx="251">
                  <c:v>39387</c:v>
                </c:pt>
                <c:pt idx="252">
                  <c:v>39417</c:v>
                </c:pt>
                <c:pt idx="253">
                  <c:v>39448</c:v>
                </c:pt>
                <c:pt idx="254">
                  <c:v>39479</c:v>
                </c:pt>
                <c:pt idx="255">
                  <c:v>39508</c:v>
                </c:pt>
                <c:pt idx="256">
                  <c:v>39539</c:v>
                </c:pt>
                <c:pt idx="257">
                  <c:v>39569</c:v>
                </c:pt>
                <c:pt idx="258">
                  <c:v>39600</c:v>
                </c:pt>
                <c:pt idx="259">
                  <c:v>39630</c:v>
                </c:pt>
                <c:pt idx="260">
                  <c:v>39661</c:v>
                </c:pt>
                <c:pt idx="261">
                  <c:v>39692</c:v>
                </c:pt>
                <c:pt idx="262">
                  <c:v>39722</c:v>
                </c:pt>
                <c:pt idx="263">
                  <c:v>39753</c:v>
                </c:pt>
                <c:pt idx="264">
                  <c:v>39783</c:v>
                </c:pt>
                <c:pt idx="265">
                  <c:v>39814</c:v>
                </c:pt>
                <c:pt idx="266">
                  <c:v>39845</c:v>
                </c:pt>
                <c:pt idx="267">
                  <c:v>39873</c:v>
                </c:pt>
                <c:pt idx="268">
                  <c:v>39904</c:v>
                </c:pt>
                <c:pt idx="269">
                  <c:v>39934</c:v>
                </c:pt>
                <c:pt idx="270">
                  <c:v>39965</c:v>
                </c:pt>
                <c:pt idx="271">
                  <c:v>39995</c:v>
                </c:pt>
                <c:pt idx="272">
                  <c:v>40026</c:v>
                </c:pt>
                <c:pt idx="273">
                  <c:v>40057</c:v>
                </c:pt>
                <c:pt idx="274">
                  <c:v>40087</c:v>
                </c:pt>
                <c:pt idx="275">
                  <c:v>40118</c:v>
                </c:pt>
                <c:pt idx="276">
                  <c:v>40148</c:v>
                </c:pt>
                <c:pt idx="277">
                  <c:v>40179</c:v>
                </c:pt>
                <c:pt idx="278">
                  <c:v>40210</c:v>
                </c:pt>
                <c:pt idx="279">
                  <c:v>40238</c:v>
                </c:pt>
                <c:pt idx="280">
                  <c:v>40269</c:v>
                </c:pt>
                <c:pt idx="281">
                  <c:v>40299</c:v>
                </c:pt>
                <c:pt idx="282">
                  <c:v>40330</c:v>
                </c:pt>
                <c:pt idx="283">
                  <c:v>40360</c:v>
                </c:pt>
                <c:pt idx="284">
                  <c:v>40391</c:v>
                </c:pt>
                <c:pt idx="285">
                  <c:v>40422</c:v>
                </c:pt>
                <c:pt idx="286">
                  <c:v>40452</c:v>
                </c:pt>
                <c:pt idx="287">
                  <c:v>40483</c:v>
                </c:pt>
                <c:pt idx="288">
                  <c:v>40513</c:v>
                </c:pt>
                <c:pt idx="289">
                  <c:v>40544</c:v>
                </c:pt>
                <c:pt idx="290">
                  <c:v>40575</c:v>
                </c:pt>
                <c:pt idx="291">
                  <c:v>40603</c:v>
                </c:pt>
                <c:pt idx="292">
                  <c:v>40634</c:v>
                </c:pt>
                <c:pt idx="293">
                  <c:v>40664</c:v>
                </c:pt>
                <c:pt idx="294">
                  <c:v>40695</c:v>
                </c:pt>
                <c:pt idx="295">
                  <c:v>40725</c:v>
                </c:pt>
                <c:pt idx="296">
                  <c:v>40756</c:v>
                </c:pt>
                <c:pt idx="297">
                  <c:v>40787</c:v>
                </c:pt>
                <c:pt idx="298">
                  <c:v>40817</c:v>
                </c:pt>
                <c:pt idx="299">
                  <c:v>40848</c:v>
                </c:pt>
                <c:pt idx="300">
                  <c:v>40878</c:v>
                </c:pt>
                <c:pt idx="301">
                  <c:v>40909</c:v>
                </c:pt>
                <c:pt idx="302">
                  <c:v>40940</c:v>
                </c:pt>
                <c:pt idx="303">
                  <c:v>40969</c:v>
                </c:pt>
                <c:pt idx="304">
                  <c:v>41000</c:v>
                </c:pt>
                <c:pt idx="305">
                  <c:v>41030</c:v>
                </c:pt>
                <c:pt idx="306">
                  <c:v>41061</c:v>
                </c:pt>
                <c:pt idx="307">
                  <c:v>41091</c:v>
                </c:pt>
                <c:pt idx="308">
                  <c:v>41122</c:v>
                </c:pt>
                <c:pt idx="309">
                  <c:v>41153</c:v>
                </c:pt>
                <c:pt idx="310">
                  <c:v>41183</c:v>
                </c:pt>
                <c:pt idx="311">
                  <c:v>41214</c:v>
                </c:pt>
                <c:pt idx="312">
                  <c:v>41244</c:v>
                </c:pt>
                <c:pt idx="313">
                  <c:v>41275</c:v>
                </c:pt>
                <c:pt idx="314">
                  <c:v>41306</c:v>
                </c:pt>
                <c:pt idx="315">
                  <c:v>41334</c:v>
                </c:pt>
                <c:pt idx="316">
                  <c:v>41365</c:v>
                </c:pt>
                <c:pt idx="317">
                  <c:v>41395</c:v>
                </c:pt>
                <c:pt idx="318">
                  <c:v>41426</c:v>
                </c:pt>
                <c:pt idx="319">
                  <c:v>41456</c:v>
                </c:pt>
                <c:pt idx="320">
                  <c:v>41487</c:v>
                </c:pt>
                <c:pt idx="321">
                  <c:v>41518</c:v>
                </c:pt>
                <c:pt idx="322">
                  <c:v>41548</c:v>
                </c:pt>
                <c:pt idx="323">
                  <c:v>41579</c:v>
                </c:pt>
                <c:pt idx="324">
                  <c:v>41609</c:v>
                </c:pt>
                <c:pt idx="325">
                  <c:v>41640</c:v>
                </c:pt>
                <c:pt idx="326">
                  <c:v>41671</c:v>
                </c:pt>
                <c:pt idx="327">
                  <c:v>41699</c:v>
                </c:pt>
                <c:pt idx="328">
                  <c:v>41730</c:v>
                </c:pt>
                <c:pt idx="329">
                  <c:v>41760</c:v>
                </c:pt>
                <c:pt idx="330">
                  <c:v>41791</c:v>
                </c:pt>
                <c:pt idx="331">
                  <c:v>41821</c:v>
                </c:pt>
                <c:pt idx="332">
                  <c:v>41852</c:v>
                </c:pt>
                <c:pt idx="333">
                  <c:v>41883</c:v>
                </c:pt>
                <c:pt idx="334">
                  <c:v>41913</c:v>
                </c:pt>
                <c:pt idx="335">
                  <c:v>41944</c:v>
                </c:pt>
                <c:pt idx="336">
                  <c:v>41974</c:v>
                </c:pt>
                <c:pt idx="337">
                  <c:v>42005</c:v>
                </c:pt>
                <c:pt idx="338">
                  <c:v>42036</c:v>
                </c:pt>
                <c:pt idx="339">
                  <c:v>42064</c:v>
                </c:pt>
                <c:pt idx="340">
                  <c:v>42095</c:v>
                </c:pt>
                <c:pt idx="341">
                  <c:v>42125</c:v>
                </c:pt>
                <c:pt idx="342">
                  <c:v>42156</c:v>
                </c:pt>
                <c:pt idx="343">
                  <c:v>42186</c:v>
                </c:pt>
                <c:pt idx="344">
                  <c:v>42217</c:v>
                </c:pt>
                <c:pt idx="345">
                  <c:v>42248</c:v>
                </c:pt>
                <c:pt idx="346">
                  <c:v>42278</c:v>
                </c:pt>
                <c:pt idx="347">
                  <c:v>42309</c:v>
                </c:pt>
                <c:pt idx="348">
                  <c:v>42339</c:v>
                </c:pt>
                <c:pt idx="349">
                  <c:v>42370</c:v>
                </c:pt>
                <c:pt idx="350">
                  <c:v>42401</c:v>
                </c:pt>
                <c:pt idx="351">
                  <c:v>42430</c:v>
                </c:pt>
                <c:pt idx="352">
                  <c:v>42461</c:v>
                </c:pt>
                <c:pt idx="353">
                  <c:v>42491</c:v>
                </c:pt>
                <c:pt idx="354">
                  <c:v>42522</c:v>
                </c:pt>
                <c:pt idx="355">
                  <c:v>42552</c:v>
                </c:pt>
                <c:pt idx="356">
                  <c:v>42583</c:v>
                </c:pt>
                <c:pt idx="357">
                  <c:v>42614</c:v>
                </c:pt>
                <c:pt idx="358">
                  <c:v>42644</c:v>
                </c:pt>
                <c:pt idx="359">
                  <c:v>42675</c:v>
                </c:pt>
                <c:pt idx="360">
                  <c:v>42705</c:v>
                </c:pt>
                <c:pt idx="361">
                  <c:v>42736</c:v>
                </c:pt>
                <c:pt idx="362">
                  <c:v>42767</c:v>
                </c:pt>
                <c:pt idx="363">
                  <c:v>42795</c:v>
                </c:pt>
                <c:pt idx="364">
                  <c:v>42826</c:v>
                </c:pt>
                <c:pt idx="365">
                  <c:v>42856</c:v>
                </c:pt>
                <c:pt idx="366">
                  <c:v>42887</c:v>
                </c:pt>
                <c:pt idx="367">
                  <c:v>42917</c:v>
                </c:pt>
                <c:pt idx="368">
                  <c:v>42948</c:v>
                </c:pt>
                <c:pt idx="369">
                  <c:v>42979</c:v>
                </c:pt>
                <c:pt idx="370">
                  <c:v>43009</c:v>
                </c:pt>
                <c:pt idx="371">
                  <c:v>43040</c:v>
                </c:pt>
                <c:pt idx="372">
                  <c:v>43070</c:v>
                </c:pt>
                <c:pt idx="373">
                  <c:v>43101</c:v>
                </c:pt>
                <c:pt idx="374">
                  <c:v>43132</c:v>
                </c:pt>
                <c:pt idx="375">
                  <c:v>43160</c:v>
                </c:pt>
                <c:pt idx="376">
                  <c:v>43191</c:v>
                </c:pt>
                <c:pt idx="377">
                  <c:v>43221</c:v>
                </c:pt>
                <c:pt idx="378">
                  <c:v>43252</c:v>
                </c:pt>
                <c:pt idx="379">
                  <c:v>43282</c:v>
                </c:pt>
                <c:pt idx="380">
                  <c:v>43313</c:v>
                </c:pt>
                <c:pt idx="381">
                  <c:v>43344</c:v>
                </c:pt>
                <c:pt idx="382">
                  <c:v>43374</c:v>
                </c:pt>
                <c:pt idx="383">
                  <c:v>43405</c:v>
                </c:pt>
                <c:pt idx="384">
                  <c:v>43435</c:v>
                </c:pt>
                <c:pt idx="385">
                  <c:v>43466</c:v>
                </c:pt>
                <c:pt idx="386">
                  <c:v>43497</c:v>
                </c:pt>
                <c:pt idx="387">
                  <c:v>43525</c:v>
                </c:pt>
                <c:pt idx="388">
                  <c:v>43556</c:v>
                </c:pt>
                <c:pt idx="389">
                  <c:v>43586</c:v>
                </c:pt>
                <c:pt idx="390">
                  <c:v>43617</c:v>
                </c:pt>
                <c:pt idx="391">
                  <c:v>43647</c:v>
                </c:pt>
                <c:pt idx="392">
                  <c:v>43678</c:v>
                </c:pt>
                <c:pt idx="393">
                  <c:v>43709</c:v>
                </c:pt>
                <c:pt idx="394">
                  <c:v>43739</c:v>
                </c:pt>
                <c:pt idx="395">
                  <c:v>43770</c:v>
                </c:pt>
                <c:pt idx="396">
                  <c:v>43800</c:v>
                </c:pt>
                <c:pt idx="397">
                  <c:v>43831</c:v>
                </c:pt>
                <c:pt idx="398">
                  <c:v>43862</c:v>
                </c:pt>
                <c:pt idx="399">
                  <c:v>43891</c:v>
                </c:pt>
                <c:pt idx="400">
                  <c:v>43922</c:v>
                </c:pt>
                <c:pt idx="401">
                  <c:v>43952</c:v>
                </c:pt>
                <c:pt idx="402">
                  <c:v>43983</c:v>
                </c:pt>
                <c:pt idx="403">
                  <c:v>44013</c:v>
                </c:pt>
                <c:pt idx="404">
                  <c:v>44044</c:v>
                </c:pt>
                <c:pt idx="405">
                  <c:v>44075</c:v>
                </c:pt>
                <c:pt idx="406">
                  <c:v>44105</c:v>
                </c:pt>
                <c:pt idx="407">
                  <c:v>44136</c:v>
                </c:pt>
                <c:pt idx="408">
                  <c:v>44166</c:v>
                </c:pt>
                <c:pt idx="409">
                  <c:v>44197</c:v>
                </c:pt>
                <c:pt idx="410">
                  <c:v>44228</c:v>
                </c:pt>
                <c:pt idx="411">
                  <c:v>44256</c:v>
                </c:pt>
                <c:pt idx="412">
                  <c:v>44287</c:v>
                </c:pt>
                <c:pt idx="413">
                  <c:v>44317</c:v>
                </c:pt>
                <c:pt idx="414">
                  <c:v>44348</c:v>
                </c:pt>
                <c:pt idx="415">
                  <c:v>44378</c:v>
                </c:pt>
                <c:pt idx="416">
                  <c:v>44409</c:v>
                </c:pt>
                <c:pt idx="417">
                  <c:v>44440</c:v>
                </c:pt>
                <c:pt idx="418">
                  <c:v>44470</c:v>
                </c:pt>
                <c:pt idx="419">
                  <c:v>44501</c:v>
                </c:pt>
                <c:pt idx="420">
                  <c:v>44531</c:v>
                </c:pt>
                <c:pt idx="421">
                  <c:v>44562</c:v>
                </c:pt>
                <c:pt idx="422">
                  <c:v>44593</c:v>
                </c:pt>
                <c:pt idx="423">
                  <c:v>44621</c:v>
                </c:pt>
                <c:pt idx="424">
                  <c:v>44652</c:v>
                </c:pt>
                <c:pt idx="425">
                  <c:v>44682</c:v>
                </c:pt>
                <c:pt idx="426">
                  <c:v>44713</c:v>
                </c:pt>
                <c:pt idx="427">
                  <c:v>44743</c:v>
                </c:pt>
                <c:pt idx="428">
                  <c:v>44774</c:v>
                </c:pt>
                <c:pt idx="429">
                  <c:v>44805</c:v>
                </c:pt>
                <c:pt idx="430">
                  <c:v>44835</c:v>
                </c:pt>
                <c:pt idx="431">
                  <c:v>44866</c:v>
                </c:pt>
                <c:pt idx="432">
                  <c:v>44896</c:v>
                </c:pt>
              </c:numCache>
            </c:numRef>
          </c:cat>
          <c:val>
            <c:numRef>
              <c:f>Sheet1!$G$3:$G$435</c:f>
              <c:numCache>
                <c:formatCode>0.0</c:formatCode>
                <c:ptCount val="433"/>
                <c:pt idx="0">
                  <c:v>100</c:v>
                </c:pt>
                <c:pt idx="1">
                  <c:v>100.07218356814533</c:v>
                </c:pt>
                <c:pt idx="2">
                  <c:v>100.39155234345915</c:v>
                </c:pt>
                <c:pt idx="3">
                  <c:v>100.2546539037376</c:v>
                </c:pt>
                <c:pt idx="4">
                  <c:v>99.237293283779877</c:v>
                </c:pt>
                <c:pt idx="5">
                  <c:v>100.39701752739892</c:v>
                </c:pt>
                <c:pt idx="6">
                  <c:v>101.87196280466453</c:v>
                </c:pt>
                <c:pt idx="7">
                  <c:v>103.61238776447148</c:v>
                </c:pt>
                <c:pt idx="8">
                  <c:v>104.14495315816407</c:v>
                </c:pt>
                <c:pt idx="9">
                  <c:v>105.33834855317525</c:v>
                </c:pt>
                <c:pt idx="10">
                  <c:v>106.84461327902206</c:v>
                </c:pt>
                <c:pt idx="11">
                  <c:v>107.75725050537986</c:v>
                </c:pt>
                <c:pt idx="12">
                  <c:v>110.22279562037576</c:v>
                </c:pt>
                <c:pt idx="13">
                  <c:v>110.50571371969096</c:v>
                </c:pt>
                <c:pt idx="14">
                  <c:v>112.74175984026753</c:v>
                </c:pt>
                <c:pt idx="15">
                  <c:v>113.0617138627596</c:v>
                </c:pt>
                <c:pt idx="16">
                  <c:v>113.7297161320533</c:v>
                </c:pt>
                <c:pt idx="17">
                  <c:v>115.95739098465525</c:v>
                </c:pt>
                <c:pt idx="18">
                  <c:v>118.86227473900612</c:v>
                </c:pt>
                <c:pt idx="19">
                  <c:v>121.72149420233949</c:v>
                </c:pt>
                <c:pt idx="20">
                  <c:v>122.46263873574692</c:v>
                </c:pt>
                <c:pt idx="21">
                  <c:v>123.7448442153371</c:v>
                </c:pt>
                <c:pt idx="22">
                  <c:v>125.38910555406446</c:v>
                </c:pt>
                <c:pt idx="23">
                  <c:v>128.37669521523918</c:v>
                </c:pt>
                <c:pt idx="24">
                  <c:v>132.14695060693231</c:v>
                </c:pt>
                <c:pt idx="25">
                  <c:v>132.75109479940147</c:v>
                </c:pt>
                <c:pt idx="26">
                  <c:v>133.9670348619338</c:v>
                </c:pt>
                <c:pt idx="27">
                  <c:v>135.55571937038005</c:v>
                </c:pt>
                <c:pt idx="28">
                  <c:v>134.97263827394323</c:v>
                </c:pt>
                <c:pt idx="29">
                  <c:v>136.56342252982071</c:v>
                </c:pt>
                <c:pt idx="30">
                  <c:v>138.2731838893302</c:v>
                </c:pt>
                <c:pt idx="31">
                  <c:v>139.96069154627563</c:v>
                </c:pt>
                <c:pt idx="32">
                  <c:v>140.87396235657715</c:v>
                </c:pt>
                <c:pt idx="33">
                  <c:v>141.41570790732874</c:v>
                </c:pt>
                <c:pt idx="34">
                  <c:v>141.18520089034337</c:v>
                </c:pt>
                <c:pt idx="35">
                  <c:v>140.34807889342636</c:v>
                </c:pt>
                <c:pt idx="36">
                  <c:v>140.20730370912628</c:v>
                </c:pt>
                <c:pt idx="37">
                  <c:v>139.98038109833644</c:v>
                </c:pt>
                <c:pt idx="38">
                  <c:v>138.13488879395561</c:v>
                </c:pt>
                <c:pt idx="39">
                  <c:v>136.56344017990139</c:v>
                </c:pt>
                <c:pt idx="40">
                  <c:v>132.10069586789882</c:v>
                </c:pt>
                <c:pt idx="41">
                  <c:v>127.03833191598777</c:v>
                </c:pt>
                <c:pt idx="42">
                  <c:v>125.36213791273529</c:v>
                </c:pt>
                <c:pt idx="43">
                  <c:v>123.68698079909902</c:v>
                </c:pt>
                <c:pt idx="44">
                  <c:v>120.45600015781834</c:v>
                </c:pt>
                <c:pt idx="45">
                  <c:v>117.44654249922029</c:v>
                </c:pt>
                <c:pt idx="46">
                  <c:v>114.86638821448032</c:v>
                </c:pt>
                <c:pt idx="47">
                  <c:v>113.43584902081997</c:v>
                </c:pt>
                <c:pt idx="48">
                  <c:v>111.67617677632826</c:v>
                </c:pt>
                <c:pt idx="49">
                  <c:v>109.42689597062324</c:v>
                </c:pt>
                <c:pt idx="50">
                  <c:v>107.42611071610064</c:v>
                </c:pt>
                <c:pt idx="51">
                  <c:v>105.70292862492967</c:v>
                </c:pt>
                <c:pt idx="52">
                  <c:v>102.69652110383647</c:v>
                </c:pt>
                <c:pt idx="53">
                  <c:v>101.44154997067689</c:v>
                </c:pt>
                <c:pt idx="54">
                  <c:v>99.800073574518294</c:v>
                </c:pt>
                <c:pt idx="55">
                  <c:v>98.17834501758567</c:v>
                </c:pt>
                <c:pt idx="56">
                  <c:v>96.963243279077801</c:v>
                </c:pt>
                <c:pt idx="57">
                  <c:v>95.32741859243859</c:v>
                </c:pt>
                <c:pt idx="58">
                  <c:v>94.193114791805087</c:v>
                </c:pt>
                <c:pt idx="59">
                  <c:v>93.127355196308116</c:v>
                </c:pt>
                <c:pt idx="60">
                  <c:v>91.868125260699557</c:v>
                </c:pt>
                <c:pt idx="61">
                  <c:v>91.201502105986904</c:v>
                </c:pt>
                <c:pt idx="62">
                  <c:v>89.663990147991242</c:v>
                </c:pt>
                <c:pt idx="63">
                  <c:v>87.991896404436815</c:v>
                </c:pt>
                <c:pt idx="64">
                  <c:v>85.789000885564903</c:v>
                </c:pt>
                <c:pt idx="65">
                  <c:v>84.793556245158072</c:v>
                </c:pt>
                <c:pt idx="66">
                  <c:v>83.488393096737056</c:v>
                </c:pt>
                <c:pt idx="67">
                  <c:v>82.84718522980063</c:v>
                </c:pt>
                <c:pt idx="68">
                  <c:v>80.622685841590751</c:v>
                </c:pt>
                <c:pt idx="69">
                  <c:v>78.872669512478595</c:v>
                </c:pt>
                <c:pt idx="70">
                  <c:v>77.664710811620637</c:v>
                </c:pt>
                <c:pt idx="71">
                  <c:v>76.967443592013652</c:v>
                </c:pt>
                <c:pt idx="72">
                  <c:v>76.254272364604191</c:v>
                </c:pt>
                <c:pt idx="73">
                  <c:v>76.325209594718658</c:v>
                </c:pt>
                <c:pt idx="74">
                  <c:v>74.948886555697456</c:v>
                </c:pt>
                <c:pt idx="75">
                  <c:v>74.426651513106492</c:v>
                </c:pt>
                <c:pt idx="76">
                  <c:v>73.510410579600958</c:v>
                </c:pt>
                <c:pt idx="77">
                  <c:v>73.159210148432607</c:v>
                </c:pt>
                <c:pt idx="78">
                  <c:v>73.297432711087282</c:v>
                </c:pt>
                <c:pt idx="79">
                  <c:v>73.677478865859001</c:v>
                </c:pt>
                <c:pt idx="80">
                  <c:v>73.678785708045126</c:v>
                </c:pt>
                <c:pt idx="81">
                  <c:v>74.008849246499892</c:v>
                </c:pt>
                <c:pt idx="82">
                  <c:v>74.76942047706126</c:v>
                </c:pt>
                <c:pt idx="83">
                  <c:v>76.554350249222864</c:v>
                </c:pt>
                <c:pt idx="84">
                  <c:v>78.322221633589805</c:v>
                </c:pt>
                <c:pt idx="85">
                  <c:v>79.346563077638791</c:v>
                </c:pt>
                <c:pt idx="86">
                  <c:v>80.198274501320228</c:v>
                </c:pt>
                <c:pt idx="87">
                  <c:v>81.829837164067186</c:v>
                </c:pt>
                <c:pt idx="88">
                  <c:v>81.624045915692406</c:v>
                </c:pt>
                <c:pt idx="89">
                  <c:v>81.567993439548943</c:v>
                </c:pt>
                <c:pt idx="90">
                  <c:v>81.201469457717096</c:v>
                </c:pt>
                <c:pt idx="91">
                  <c:v>81.374741388811302</c:v>
                </c:pt>
                <c:pt idx="92">
                  <c:v>80.851607341546512</c:v>
                </c:pt>
                <c:pt idx="93">
                  <c:v>80.774860518607582</c:v>
                </c:pt>
                <c:pt idx="94">
                  <c:v>80.24929135548787</c:v>
                </c:pt>
                <c:pt idx="95">
                  <c:v>79.817212061194482</c:v>
                </c:pt>
                <c:pt idx="96">
                  <c:v>79.138151078018353</c:v>
                </c:pt>
                <c:pt idx="97">
                  <c:v>79.079472632898998</c:v>
                </c:pt>
                <c:pt idx="98">
                  <c:v>78.321578169397867</c:v>
                </c:pt>
                <c:pt idx="99">
                  <c:v>77.680569928004772</c:v>
                </c:pt>
                <c:pt idx="100">
                  <c:v>76.542495761255054</c:v>
                </c:pt>
                <c:pt idx="101">
                  <c:v>75.640312341566911</c:v>
                </c:pt>
                <c:pt idx="102">
                  <c:v>75.119984438241303</c:v>
                </c:pt>
                <c:pt idx="103">
                  <c:v>75.188281725071874</c:v>
                </c:pt>
                <c:pt idx="104">
                  <c:v>74.535673243357635</c:v>
                </c:pt>
                <c:pt idx="105">
                  <c:v>73.966069068090562</c:v>
                </c:pt>
                <c:pt idx="106">
                  <c:v>74.210428571378728</c:v>
                </c:pt>
                <c:pt idx="107">
                  <c:v>73.875930853229761</c:v>
                </c:pt>
                <c:pt idx="108">
                  <c:v>73.01052830101446</c:v>
                </c:pt>
                <c:pt idx="109">
                  <c:v>73.107604007865689</c:v>
                </c:pt>
                <c:pt idx="110">
                  <c:v>72.734086012232837</c:v>
                </c:pt>
                <c:pt idx="111">
                  <c:v>72.427251969176226</c:v>
                </c:pt>
                <c:pt idx="112">
                  <c:v>71.838832614841465</c:v>
                </c:pt>
                <c:pt idx="113">
                  <c:v>71.568759246052863</c:v>
                </c:pt>
                <c:pt idx="114">
                  <c:v>71.541084905333122</c:v>
                </c:pt>
                <c:pt idx="115">
                  <c:v>71.787463731937976</c:v>
                </c:pt>
                <c:pt idx="116">
                  <c:v>71.481890121433167</c:v>
                </c:pt>
                <c:pt idx="117">
                  <c:v>70.987991086640619</c:v>
                </c:pt>
                <c:pt idx="118">
                  <c:v>70.858660686368353</c:v>
                </c:pt>
                <c:pt idx="119">
                  <c:v>71.016527180003621</c:v>
                </c:pt>
                <c:pt idx="120">
                  <c:v>71.092566539325631</c:v>
                </c:pt>
                <c:pt idx="121">
                  <c:v>71.138469488199902</c:v>
                </c:pt>
                <c:pt idx="122">
                  <c:v>71.01472132424324</c:v>
                </c:pt>
                <c:pt idx="123">
                  <c:v>70.990560471542679</c:v>
                </c:pt>
                <c:pt idx="124">
                  <c:v>70.749764215411503</c:v>
                </c:pt>
                <c:pt idx="125">
                  <c:v>70.812077196440413</c:v>
                </c:pt>
                <c:pt idx="126">
                  <c:v>70.833353469597355</c:v>
                </c:pt>
                <c:pt idx="127">
                  <c:v>70.740438558440886</c:v>
                </c:pt>
                <c:pt idx="128">
                  <c:v>70.540713430036647</c:v>
                </c:pt>
                <c:pt idx="129">
                  <c:v>70.597044492511117</c:v>
                </c:pt>
                <c:pt idx="130">
                  <c:v>70.942167628983768</c:v>
                </c:pt>
                <c:pt idx="131">
                  <c:v>71.507992165057004</c:v>
                </c:pt>
                <c:pt idx="132">
                  <c:v>71.760866802095705</c:v>
                </c:pt>
                <c:pt idx="133">
                  <c:v>72.337730585201001</c:v>
                </c:pt>
                <c:pt idx="134">
                  <c:v>72.365241641079621</c:v>
                </c:pt>
                <c:pt idx="135">
                  <c:v>72.317706147342818</c:v>
                </c:pt>
                <c:pt idx="136">
                  <c:v>71.886023642793745</c:v>
                </c:pt>
                <c:pt idx="137">
                  <c:v>72.070442733521816</c:v>
                </c:pt>
                <c:pt idx="138">
                  <c:v>72.632536910655602</c:v>
                </c:pt>
                <c:pt idx="139">
                  <c:v>73.31471033421434</c:v>
                </c:pt>
                <c:pt idx="140">
                  <c:v>73.245115710633371</c:v>
                </c:pt>
                <c:pt idx="141">
                  <c:v>73.153675883115625</c:v>
                </c:pt>
                <c:pt idx="142">
                  <c:v>73.126147046476177</c:v>
                </c:pt>
                <c:pt idx="143">
                  <c:v>72.948777103526268</c:v>
                </c:pt>
                <c:pt idx="144">
                  <c:v>72.967704182610632</c:v>
                </c:pt>
                <c:pt idx="145">
                  <c:v>73.474467292860666</c:v>
                </c:pt>
                <c:pt idx="146">
                  <c:v>73.490708275129563</c:v>
                </c:pt>
                <c:pt idx="147">
                  <c:v>73.375191901371679</c:v>
                </c:pt>
                <c:pt idx="148">
                  <c:v>73.356824250939482</c:v>
                </c:pt>
                <c:pt idx="149">
                  <c:v>73.556069927417369</c:v>
                </c:pt>
                <c:pt idx="150">
                  <c:v>74.07393713264149</c:v>
                </c:pt>
                <c:pt idx="151">
                  <c:v>74.799931818612251</c:v>
                </c:pt>
                <c:pt idx="152">
                  <c:v>75.164971420724356</c:v>
                </c:pt>
                <c:pt idx="153">
                  <c:v>75.333342976859257</c:v>
                </c:pt>
                <c:pt idx="154">
                  <c:v>75.576451514007445</c:v>
                </c:pt>
                <c:pt idx="155">
                  <c:v>76.19523491567864</c:v>
                </c:pt>
                <c:pt idx="156">
                  <c:v>76.484414410031249</c:v>
                </c:pt>
                <c:pt idx="157">
                  <c:v>77.052020373650905</c:v>
                </c:pt>
                <c:pt idx="158">
                  <c:v>77.030671509970006</c:v>
                </c:pt>
                <c:pt idx="159">
                  <c:v>77.151724234171212</c:v>
                </c:pt>
                <c:pt idx="160">
                  <c:v>76.856100346885299</c:v>
                </c:pt>
                <c:pt idx="161">
                  <c:v>77.146452207273668</c:v>
                </c:pt>
                <c:pt idx="162">
                  <c:v>77.666791903965887</c:v>
                </c:pt>
                <c:pt idx="163">
                  <c:v>78.48282654890869</c:v>
                </c:pt>
                <c:pt idx="164">
                  <c:v>79.003962437315863</c:v>
                </c:pt>
                <c:pt idx="165">
                  <c:v>79.119876557742458</c:v>
                </c:pt>
                <c:pt idx="166">
                  <c:v>79.671204525798714</c:v>
                </c:pt>
                <c:pt idx="167">
                  <c:v>79.905961569662026</c:v>
                </c:pt>
                <c:pt idx="168">
                  <c:v>80.261857284860426</c:v>
                </c:pt>
                <c:pt idx="169">
                  <c:v>81.029924856219026</c:v>
                </c:pt>
                <c:pt idx="170">
                  <c:v>80.749744275234747</c:v>
                </c:pt>
                <c:pt idx="171">
                  <c:v>80.929528505180258</c:v>
                </c:pt>
                <c:pt idx="172">
                  <c:v>80.58457422657473</c:v>
                </c:pt>
                <c:pt idx="173">
                  <c:v>80.139988154826398</c:v>
                </c:pt>
                <c:pt idx="174">
                  <c:v>80.107137560809562</c:v>
                </c:pt>
                <c:pt idx="175">
                  <c:v>80.645603740585997</c:v>
                </c:pt>
                <c:pt idx="176">
                  <c:v>80.381875206565994</c:v>
                </c:pt>
                <c:pt idx="177">
                  <c:v>80.026342976182406</c:v>
                </c:pt>
                <c:pt idx="178">
                  <c:v>80.157458996904396</c:v>
                </c:pt>
                <c:pt idx="179">
                  <c:v>80.484139917024308</c:v>
                </c:pt>
                <c:pt idx="180">
                  <c:v>80.643975074638234</c:v>
                </c:pt>
                <c:pt idx="181">
                  <c:v>80.603721741589524</c:v>
                </c:pt>
                <c:pt idx="182">
                  <c:v>80.216786921101161</c:v>
                </c:pt>
                <c:pt idx="183">
                  <c:v>79.70332756296223</c:v>
                </c:pt>
                <c:pt idx="184">
                  <c:v>79.180151961378272</c:v>
                </c:pt>
                <c:pt idx="185">
                  <c:v>78.945106971547645</c:v>
                </c:pt>
                <c:pt idx="186">
                  <c:v>79.007573047940383</c:v>
                </c:pt>
                <c:pt idx="187">
                  <c:v>79.107453588969861</c:v>
                </c:pt>
                <c:pt idx="188">
                  <c:v>78.927963335743783</c:v>
                </c:pt>
                <c:pt idx="189">
                  <c:v>78.397320493808408</c:v>
                </c:pt>
                <c:pt idx="190">
                  <c:v>78.016249238535337</c:v>
                </c:pt>
                <c:pt idx="191">
                  <c:v>77.081126958668605</c:v>
                </c:pt>
                <c:pt idx="192">
                  <c:v>76.446536247818869</c:v>
                </c:pt>
                <c:pt idx="193">
                  <c:v>76.043032294431285</c:v>
                </c:pt>
                <c:pt idx="194">
                  <c:v>75.122842146025917</c:v>
                </c:pt>
                <c:pt idx="195">
                  <c:v>74.36516520212794</c:v>
                </c:pt>
                <c:pt idx="196">
                  <c:v>73.659260556781021</c:v>
                </c:pt>
                <c:pt idx="197">
                  <c:v>73.168218076826889</c:v>
                </c:pt>
                <c:pt idx="198">
                  <c:v>73.074433359941906</c:v>
                </c:pt>
                <c:pt idx="199">
                  <c:v>72.898101467682537</c:v>
                </c:pt>
                <c:pt idx="200">
                  <c:v>72.598246766213975</c:v>
                </c:pt>
                <c:pt idx="201">
                  <c:v>72.015800919084327</c:v>
                </c:pt>
                <c:pt idx="202">
                  <c:v>71.788850465706574</c:v>
                </c:pt>
                <c:pt idx="203">
                  <c:v>71.543617043310462</c:v>
                </c:pt>
                <c:pt idx="204">
                  <c:v>71.228995918470844</c:v>
                </c:pt>
                <c:pt idx="205">
                  <c:v>71.35943883295775</c:v>
                </c:pt>
                <c:pt idx="206">
                  <c:v>71.177334459326005</c:v>
                </c:pt>
                <c:pt idx="207">
                  <c:v>71.191290714451753</c:v>
                </c:pt>
                <c:pt idx="208">
                  <c:v>70.916609879164881</c:v>
                </c:pt>
                <c:pt idx="209">
                  <c:v>71.123939623217112</c:v>
                </c:pt>
                <c:pt idx="210">
                  <c:v>71.674595605589332</c:v>
                </c:pt>
                <c:pt idx="211">
                  <c:v>72.038487377178953</c:v>
                </c:pt>
                <c:pt idx="212">
                  <c:v>72.156028440262432</c:v>
                </c:pt>
                <c:pt idx="213">
                  <c:v>72.440897369951372</c:v>
                </c:pt>
                <c:pt idx="214">
                  <c:v>72.608073319203214</c:v>
                </c:pt>
                <c:pt idx="215">
                  <c:v>73.0147009480675</c:v>
                </c:pt>
                <c:pt idx="216">
                  <c:v>73.290747725380072</c:v>
                </c:pt>
                <c:pt idx="217">
                  <c:v>73.916477737919578</c:v>
                </c:pt>
                <c:pt idx="218">
                  <c:v>73.894743519617037</c:v>
                </c:pt>
                <c:pt idx="219">
                  <c:v>73.818436731163274</c:v>
                </c:pt>
                <c:pt idx="220">
                  <c:v>73.933890402773557</c:v>
                </c:pt>
                <c:pt idx="221">
                  <c:v>74.48549441408835</c:v>
                </c:pt>
                <c:pt idx="222">
                  <c:v>75.373564000709663</c:v>
                </c:pt>
                <c:pt idx="223">
                  <c:v>75.820594816955605</c:v>
                </c:pt>
                <c:pt idx="224">
                  <c:v>76.404402948842474</c:v>
                </c:pt>
                <c:pt idx="225">
                  <c:v>77.173640841024167</c:v>
                </c:pt>
                <c:pt idx="226">
                  <c:v>77.592006370110568</c:v>
                </c:pt>
                <c:pt idx="227">
                  <c:v>78.735228863946276</c:v>
                </c:pt>
                <c:pt idx="228">
                  <c:v>80.356023727798274</c:v>
                </c:pt>
                <c:pt idx="229">
                  <c:v>81.483489896557842</c:v>
                </c:pt>
                <c:pt idx="230">
                  <c:v>82.082014442464896</c:v>
                </c:pt>
                <c:pt idx="231">
                  <c:v>83.432936340151826</c:v>
                </c:pt>
                <c:pt idx="232">
                  <c:v>83.880863181894867</c:v>
                </c:pt>
                <c:pt idx="233">
                  <c:v>84.530954693562208</c:v>
                </c:pt>
                <c:pt idx="234">
                  <c:v>85.889381413449456</c:v>
                </c:pt>
                <c:pt idx="235">
                  <c:v>86.956923871181203</c:v>
                </c:pt>
                <c:pt idx="236">
                  <c:v>87.405585246096791</c:v>
                </c:pt>
                <c:pt idx="237">
                  <c:v>88.179889023326723</c:v>
                </c:pt>
                <c:pt idx="238">
                  <c:v>88.86099190180876</c:v>
                </c:pt>
                <c:pt idx="239">
                  <c:v>89.821096476417324</c:v>
                </c:pt>
                <c:pt idx="240">
                  <c:v>90.736893914628894</c:v>
                </c:pt>
                <c:pt idx="241">
                  <c:v>91.796827091884637</c:v>
                </c:pt>
                <c:pt idx="242">
                  <c:v>91.694386187446852</c:v>
                </c:pt>
                <c:pt idx="243">
                  <c:v>92.125124414973385</c:v>
                </c:pt>
                <c:pt idx="244">
                  <c:v>92.297538078296157</c:v>
                </c:pt>
                <c:pt idx="245">
                  <c:v>92.628054418948722</c:v>
                </c:pt>
                <c:pt idx="246">
                  <c:v>92.952974743966152</c:v>
                </c:pt>
                <c:pt idx="247">
                  <c:v>93.795659023070698</c:v>
                </c:pt>
                <c:pt idx="248">
                  <c:v>93.239032985113752</c:v>
                </c:pt>
                <c:pt idx="249">
                  <c:v>91.723504434012256</c:v>
                </c:pt>
                <c:pt idx="250">
                  <c:v>89.729373356541146</c:v>
                </c:pt>
                <c:pt idx="251">
                  <c:v>85.784860007696906</c:v>
                </c:pt>
                <c:pt idx="252">
                  <c:v>80.822485642258656</c:v>
                </c:pt>
                <c:pt idx="253">
                  <c:v>79.559844189531887</c:v>
                </c:pt>
                <c:pt idx="254">
                  <c:v>77.895020634742508</c:v>
                </c:pt>
                <c:pt idx="255">
                  <c:v>76.669440750804114</c:v>
                </c:pt>
                <c:pt idx="256">
                  <c:v>75.120310107048667</c:v>
                </c:pt>
                <c:pt idx="257">
                  <c:v>73.71383318546826</c:v>
                </c:pt>
                <c:pt idx="258">
                  <c:v>71.859758489981999</c:v>
                </c:pt>
                <c:pt idx="259">
                  <c:v>70.550256922653489</c:v>
                </c:pt>
                <c:pt idx="260">
                  <c:v>69.017644097571306</c:v>
                </c:pt>
                <c:pt idx="261">
                  <c:v>66.638977613478346</c:v>
                </c:pt>
                <c:pt idx="262">
                  <c:v>64.009306708476345</c:v>
                </c:pt>
                <c:pt idx="263">
                  <c:v>60.743255078331615</c:v>
                </c:pt>
                <c:pt idx="264">
                  <c:v>58.28232220106436</c:v>
                </c:pt>
                <c:pt idx="265">
                  <c:v>57.228234017519952</c:v>
                </c:pt>
                <c:pt idx="266">
                  <c:v>55.176952257039879</c:v>
                </c:pt>
                <c:pt idx="267">
                  <c:v>53.454845093984247</c:v>
                </c:pt>
                <c:pt idx="268">
                  <c:v>52.180345507791856</c:v>
                </c:pt>
                <c:pt idx="269">
                  <c:v>50.941805245122005</c:v>
                </c:pt>
                <c:pt idx="270">
                  <c:v>50.219104600234346</c:v>
                </c:pt>
                <c:pt idx="271">
                  <c:v>50.067596282272319</c:v>
                </c:pt>
                <c:pt idx="272">
                  <c:v>49.768970243595668</c:v>
                </c:pt>
                <c:pt idx="273">
                  <c:v>49.973381898993949</c:v>
                </c:pt>
                <c:pt idx="274">
                  <c:v>50.353012557329045</c:v>
                </c:pt>
                <c:pt idx="275">
                  <c:v>51.143613660074415</c:v>
                </c:pt>
                <c:pt idx="276">
                  <c:v>51.953503372798927</c:v>
                </c:pt>
                <c:pt idx="277">
                  <c:v>52.556586486918675</c:v>
                </c:pt>
                <c:pt idx="278">
                  <c:v>52.846249214764306</c:v>
                </c:pt>
                <c:pt idx="279">
                  <c:v>53.460322093914634</c:v>
                </c:pt>
                <c:pt idx="280">
                  <c:v>53.46694822492077</c:v>
                </c:pt>
                <c:pt idx="281">
                  <c:v>53.600455161487623</c:v>
                </c:pt>
                <c:pt idx="282">
                  <c:v>53.824979640062743</c:v>
                </c:pt>
                <c:pt idx="283">
                  <c:v>54.154890618626403</c:v>
                </c:pt>
                <c:pt idx="284">
                  <c:v>54.052499420330314</c:v>
                </c:pt>
                <c:pt idx="285">
                  <c:v>53.958066607747014</c:v>
                </c:pt>
                <c:pt idx="286">
                  <c:v>53.887187566560115</c:v>
                </c:pt>
                <c:pt idx="287">
                  <c:v>53.73609713301223</c:v>
                </c:pt>
                <c:pt idx="288">
                  <c:v>53.581723729092268</c:v>
                </c:pt>
                <c:pt idx="289">
                  <c:v>53.426972970665595</c:v>
                </c:pt>
                <c:pt idx="290">
                  <c:v>52.986649816724665</c:v>
                </c:pt>
                <c:pt idx="291">
                  <c:v>52.845891952237324</c:v>
                </c:pt>
                <c:pt idx="292">
                  <c:v>52.575270918271485</c:v>
                </c:pt>
                <c:pt idx="293">
                  <c:v>52.586744069104682</c:v>
                </c:pt>
                <c:pt idx="294">
                  <c:v>52.751549360173875</c:v>
                </c:pt>
                <c:pt idx="295">
                  <c:v>52.997955883640792</c:v>
                </c:pt>
                <c:pt idx="296">
                  <c:v>52.787459192163745</c:v>
                </c:pt>
                <c:pt idx="297">
                  <c:v>52.557087843257023</c:v>
                </c:pt>
                <c:pt idx="298">
                  <c:v>52.576495433331502</c:v>
                </c:pt>
                <c:pt idx="299">
                  <c:v>52.500439673682486</c:v>
                </c:pt>
                <c:pt idx="300">
                  <c:v>52.315630541020852</c:v>
                </c:pt>
                <c:pt idx="301">
                  <c:v>52.547871837428673</c:v>
                </c:pt>
                <c:pt idx="302">
                  <c:v>52.009927229625816</c:v>
                </c:pt>
                <c:pt idx="303">
                  <c:v>51.775098303978119</c:v>
                </c:pt>
                <c:pt idx="304">
                  <c:v>51.293280423601942</c:v>
                </c:pt>
                <c:pt idx="305">
                  <c:v>51.164576648020031</c:v>
                </c:pt>
                <c:pt idx="306">
                  <c:v>51.140683877351421</c:v>
                </c:pt>
                <c:pt idx="307">
                  <c:v>50.827146531770985</c:v>
                </c:pt>
                <c:pt idx="308">
                  <c:v>50.546578261601127</c:v>
                </c:pt>
                <c:pt idx="309">
                  <c:v>50.172761973850953</c:v>
                </c:pt>
                <c:pt idx="310">
                  <c:v>49.854067850823917</c:v>
                </c:pt>
                <c:pt idx="311">
                  <c:v>49.725624859866699</c:v>
                </c:pt>
                <c:pt idx="312">
                  <c:v>49.489778017388055</c:v>
                </c:pt>
                <c:pt idx="313">
                  <c:v>49.656675817217959</c:v>
                </c:pt>
                <c:pt idx="314">
                  <c:v>49.201884642622112</c:v>
                </c:pt>
                <c:pt idx="315">
                  <c:v>48.921892660601095</c:v>
                </c:pt>
                <c:pt idx="316">
                  <c:v>48.817459073790744</c:v>
                </c:pt>
                <c:pt idx="317">
                  <c:v>48.821881131292088</c:v>
                </c:pt>
                <c:pt idx="318">
                  <c:v>49.149056276032937</c:v>
                </c:pt>
                <c:pt idx="319">
                  <c:v>49.411718018997817</c:v>
                </c:pt>
                <c:pt idx="320">
                  <c:v>49.465708366898568</c:v>
                </c:pt>
                <c:pt idx="321">
                  <c:v>49.78028512644552</c:v>
                </c:pt>
                <c:pt idx="322">
                  <c:v>50.263253387490579</c:v>
                </c:pt>
                <c:pt idx="323">
                  <c:v>50.922390031431718</c:v>
                </c:pt>
                <c:pt idx="324">
                  <c:v>51.929818438694632</c:v>
                </c:pt>
                <c:pt idx="325">
                  <c:v>52.756746224678523</c:v>
                </c:pt>
                <c:pt idx="326">
                  <c:v>52.919782091802212</c:v>
                </c:pt>
                <c:pt idx="327">
                  <c:v>53.556802797438088</c:v>
                </c:pt>
                <c:pt idx="328">
                  <c:v>54.067030580887057</c:v>
                </c:pt>
                <c:pt idx="329">
                  <c:v>54.717784194260148</c:v>
                </c:pt>
                <c:pt idx="330">
                  <c:v>55.77053868391134</c:v>
                </c:pt>
                <c:pt idx="331">
                  <c:v>56.576927342461779</c:v>
                </c:pt>
                <c:pt idx="332">
                  <c:v>57.054635126844843</c:v>
                </c:pt>
                <c:pt idx="333">
                  <c:v>57.733475181204838</c:v>
                </c:pt>
                <c:pt idx="334">
                  <c:v>58.514143068911849</c:v>
                </c:pt>
                <c:pt idx="335">
                  <c:v>59.353806067690975</c:v>
                </c:pt>
                <c:pt idx="336">
                  <c:v>60.246051804904525</c:v>
                </c:pt>
                <c:pt idx="337">
                  <c:v>61.154759176838155</c:v>
                </c:pt>
                <c:pt idx="338">
                  <c:v>61.231328821758439</c:v>
                </c:pt>
                <c:pt idx="339">
                  <c:v>62.011422158272708</c:v>
                </c:pt>
                <c:pt idx="340">
                  <c:v>62.406186638544156</c:v>
                </c:pt>
                <c:pt idx="341">
                  <c:v>63.19325287609027</c:v>
                </c:pt>
                <c:pt idx="342">
                  <c:v>63.98807669892399</c:v>
                </c:pt>
                <c:pt idx="343">
                  <c:v>64.666010404683178</c:v>
                </c:pt>
                <c:pt idx="344">
                  <c:v>64.888029808888021</c:v>
                </c:pt>
                <c:pt idx="345">
                  <c:v>65.786005062000413</c:v>
                </c:pt>
                <c:pt idx="346">
                  <c:v>66.356105307191712</c:v>
                </c:pt>
                <c:pt idx="347">
                  <c:v>66.734933080716914</c:v>
                </c:pt>
                <c:pt idx="348">
                  <c:v>67.168657350586074</c:v>
                </c:pt>
                <c:pt idx="349">
                  <c:v>67.901963855864523</c:v>
                </c:pt>
                <c:pt idx="350">
                  <c:v>67.805086076559164</c:v>
                </c:pt>
                <c:pt idx="351">
                  <c:v>67.178854875415126</c:v>
                </c:pt>
                <c:pt idx="352">
                  <c:v>67.145614766395681</c:v>
                </c:pt>
                <c:pt idx="353">
                  <c:v>67.088453539772161</c:v>
                </c:pt>
                <c:pt idx="354">
                  <c:v>66.643330099499792</c:v>
                </c:pt>
                <c:pt idx="355">
                  <c:v>64.166454974836284</c:v>
                </c:pt>
                <c:pt idx="356">
                  <c:v>63.375845787775262</c:v>
                </c:pt>
                <c:pt idx="357">
                  <c:v>63.103260660941466</c:v>
                </c:pt>
                <c:pt idx="358">
                  <c:v>63.136354005287842</c:v>
                </c:pt>
                <c:pt idx="359">
                  <c:v>63.14480130412867</c:v>
                </c:pt>
                <c:pt idx="360">
                  <c:v>63.189757395026405</c:v>
                </c:pt>
                <c:pt idx="361">
                  <c:v>63.690076343385073</c:v>
                </c:pt>
                <c:pt idx="362">
                  <c:v>63.040206196193857</c:v>
                </c:pt>
                <c:pt idx="363">
                  <c:v>63.031884205570641</c:v>
                </c:pt>
                <c:pt idx="364">
                  <c:v>62.844816828671789</c:v>
                </c:pt>
                <c:pt idx="365">
                  <c:v>62.715725657075247</c:v>
                </c:pt>
                <c:pt idx="366">
                  <c:v>62.785303734073352</c:v>
                </c:pt>
                <c:pt idx="367">
                  <c:v>62.803680736768754</c:v>
                </c:pt>
                <c:pt idx="368">
                  <c:v>62.54106695060154</c:v>
                </c:pt>
                <c:pt idx="369">
                  <c:v>62.662472000095484</c:v>
                </c:pt>
                <c:pt idx="370">
                  <c:v>62.807139455615221</c:v>
                </c:pt>
                <c:pt idx="371">
                  <c:v>62.886371980194077</c:v>
                </c:pt>
                <c:pt idx="372">
                  <c:v>62.805429052684289</c:v>
                </c:pt>
                <c:pt idx="373">
                  <c:v>63.456566683481832</c:v>
                </c:pt>
                <c:pt idx="374">
                  <c:v>63.079852500054059</c:v>
                </c:pt>
                <c:pt idx="375">
                  <c:v>63.206854128275083</c:v>
                </c:pt>
                <c:pt idx="376">
                  <c:v>62.94571695189827</c:v>
                </c:pt>
                <c:pt idx="377">
                  <c:v>62.797611339357097</c:v>
                </c:pt>
                <c:pt idx="378">
                  <c:v>62.785974125543632</c:v>
                </c:pt>
                <c:pt idx="379">
                  <c:v>62.881000553384169</c:v>
                </c:pt>
                <c:pt idx="380">
                  <c:v>62.393133469458519</c:v>
                </c:pt>
                <c:pt idx="381">
                  <c:v>62.605782114809806</c:v>
                </c:pt>
                <c:pt idx="382">
                  <c:v>62.640050460568531</c:v>
                </c:pt>
                <c:pt idx="383">
                  <c:v>62.746976062644997</c:v>
                </c:pt>
                <c:pt idx="384">
                  <c:v>62.679246552711795</c:v>
                </c:pt>
                <c:pt idx="385">
                  <c:v>63.2355325424273</c:v>
                </c:pt>
                <c:pt idx="386">
                  <c:v>62.753911085884319</c:v>
                </c:pt>
                <c:pt idx="387">
                  <c:v>62.753781590394745</c:v>
                </c:pt>
                <c:pt idx="388">
                  <c:v>62.067785166213909</c:v>
                </c:pt>
                <c:pt idx="389">
                  <c:v>61.792666259082019</c:v>
                </c:pt>
                <c:pt idx="390">
                  <c:v>61.643941584713993</c:v>
                </c:pt>
                <c:pt idx="391">
                  <c:v>61.674785435945381</c:v>
                </c:pt>
                <c:pt idx="392">
                  <c:v>61.255991008157153</c:v>
                </c:pt>
                <c:pt idx="393">
                  <c:v>61.477978922996016</c:v>
                </c:pt>
                <c:pt idx="394">
                  <c:v>61.677706305504152</c:v>
                </c:pt>
                <c:pt idx="395">
                  <c:v>61.560290063845244</c:v>
                </c:pt>
                <c:pt idx="396">
                  <c:v>61.471146036691792</c:v>
                </c:pt>
                <c:pt idx="397">
                  <c:v>61.765656525953226</c:v>
                </c:pt>
                <c:pt idx="398">
                  <c:v>61.561533734740671</c:v>
                </c:pt>
                <c:pt idx="399">
                  <c:v>60.58887514158581</c:v>
                </c:pt>
                <c:pt idx="400">
                  <c:v>59.864277396649342</c:v>
                </c:pt>
                <c:pt idx="401">
                  <c:v>59.370565745720484</c:v>
                </c:pt>
                <c:pt idx="402">
                  <c:v>59.012908895402681</c:v>
                </c:pt>
                <c:pt idx="403">
                  <c:v>58.533366780631212</c:v>
                </c:pt>
                <c:pt idx="404">
                  <c:v>58.670638183608112</c:v>
                </c:pt>
                <c:pt idx="405">
                  <c:v>58.266149826318014</c:v>
                </c:pt>
                <c:pt idx="406">
                  <c:v>58.048989456669275</c:v>
                </c:pt>
                <c:pt idx="407">
                  <c:v>57.921394969491537</c:v>
                </c:pt>
                <c:pt idx="408">
                  <c:v>57.290004430711669</c:v>
                </c:pt>
                <c:pt idx="409">
                  <c:v>57.272484497922996</c:v>
                </c:pt>
                <c:pt idx="410">
                  <c:v>56.776030050656075</c:v>
                </c:pt>
                <c:pt idx="411">
                  <c:v>56.370461374993766</c:v>
                </c:pt>
                <c:pt idx="412">
                  <c:v>55.448062169337064</c:v>
                </c:pt>
                <c:pt idx="413">
                  <c:v>55.176667738149099</c:v>
                </c:pt>
                <c:pt idx="414">
                  <c:v>54.896894005313094</c:v>
                </c:pt>
                <c:pt idx="415">
                  <c:v>54.603016958375946</c:v>
                </c:pt>
                <c:pt idx="416">
                  <c:v>54.246292033030919</c:v>
                </c:pt>
                <c:pt idx="417">
                  <c:v>54.078433427726104</c:v>
                </c:pt>
                <c:pt idx="418">
                  <c:v>53.456003134735909</c:v>
                </c:pt>
                <c:pt idx="419">
                  <c:v>53.726393867113899</c:v>
                </c:pt>
                <c:pt idx="420">
                  <c:v>53.346588081112081</c:v>
                </c:pt>
                <c:pt idx="421">
                  <c:v>53.393401844789402</c:v>
                </c:pt>
                <c:pt idx="422">
                  <c:v>52.970729153029183</c:v>
                </c:pt>
                <c:pt idx="423">
                  <c:v>52.684307714964817</c:v>
                </c:pt>
                <c:pt idx="424">
                  <c:v>51.068247365181499</c:v>
                </c:pt>
                <c:pt idx="425">
                  <c:v>50.823503444027864</c:v>
                </c:pt>
                <c:pt idx="426">
                  <c:v>50.415538703514549</c:v>
                </c:pt>
                <c:pt idx="427">
                  <c:v>49.798518940745588</c:v>
                </c:pt>
                <c:pt idx="428">
                  <c:v>49.206901838194042</c:v>
                </c:pt>
                <c:pt idx="429">
                  <c:v>47.992176830968454</c:v>
                </c:pt>
                <c:pt idx="430">
                  <c:v>44.440813150745228</c:v>
                </c:pt>
                <c:pt idx="431">
                  <c:v>42.035587077453613</c:v>
                </c:pt>
                <c:pt idx="432">
                  <c:v>40.389820172268898</c:v>
                </c:pt>
              </c:numCache>
            </c:numRef>
          </c:val>
          <c:smooth val="0"/>
          <c:extLst>
            <c:ext xmlns:c16="http://schemas.microsoft.com/office/drawing/2014/chart" uri="{C3380CC4-5D6E-409C-BE32-E72D297353CC}">
              <c16:uniqueId val="{00000001-2DC8-42E0-A4B1-C2ED95F2DD67}"/>
            </c:ext>
          </c:extLst>
        </c:ser>
        <c:dLbls>
          <c:showLegendKey val="0"/>
          <c:showVal val="0"/>
          <c:showCatName val="0"/>
          <c:showSerName val="0"/>
          <c:showPercent val="0"/>
          <c:showBubbleSize val="0"/>
        </c:dLbls>
        <c:smooth val="0"/>
        <c:axId val="38561567"/>
        <c:axId val="32633807"/>
      </c:lineChart>
      <c:dateAx>
        <c:axId val="38561567"/>
        <c:scaling>
          <c:orientation val="minMax"/>
        </c:scaling>
        <c:delete val="0"/>
        <c:axPos val="b"/>
        <c:numFmt formatCode="mmm\-yy" sourceLinked="1"/>
        <c:majorTickMark val="none"/>
        <c:minorTickMark val="none"/>
        <c:tickLblPos val="nextTo"/>
        <c:spPr>
          <a:noFill/>
          <a:ln w="9525" cap="flat" cmpd="sng" algn="ctr">
            <a:solidFill>
              <a:srgbClr val="002060"/>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2633807"/>
        <c:crosses val="autoZero"/>
        <c:auto val="1"/>
        <c:lblOffset val="100"/>
        <c:baseTimeUnit val="months"/>
      </c:dateAx>
      <c:valAx>
        <c:axId val="32633807"/>
        <c:scaling>
          <c:orientation val="minMax"/>
          <c:min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r>
                  <a:rPr lang="en-US" sz="1400">
                    <a:solidFill>
                      <a:srgbClr val="000000"/>
                    </a:solidFill>
                  </a:rPr>
                  <a:t>Index, Dec 1986 = 100</a:t>
                </a:r>
              </a:p>
            </c:rich>
          </c:tx>
          <c:overlay val="0"/>
          <c:spPr>
            <a:noFill/>
            <a:ln>
              <a:noFill/>
            </a:ln>
            <a:effectLst/>
          </c:spPr>
          <c:txPr>
            <a:bodyPr rot="-54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8561567"/>
        <c:crosses val="autoZero"/>
        <c:crossBetween val="between"/>
      </c:valAx>
      <c:spPr>
        <a:noFill/>
        <a:ln>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C44FA40F-75B4-A24F-BCFE-79CFC698B1B8}" type="datetimeFigureOut">
              <a:rPr lang="en-US" smtClean="0"/>
              <a:t>7/25/2023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9C72BEEA-C1C7-AE46-B028-8643DDEB72CF}" type="slidenum">
              <a:rPr lang="en-US" smtClean="0"/>
              <a:t>‹#›</a:t>
            </a:fld>
            <a:endParaRPr lang="en-US"/>
          </a:p>
        </p:txBody>
      </p:sp>
    </p:spTree>
    <p:extLst>
      <p:ext uri="{BB962C8B-B14F-4D97-AF65-F5344CB8AC3E}">
        <p14:creationId xmlns:p14="http://schemas.microsoft.com/office/powerpoint/2010/main" val="3335154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BD7F09-3375-2740-A058-BD771BC2AEE6}" type="slidenum">
              <a:rPr lang="en-US" smtClean="0"/>
              <a:t>1</a:t>
            </a:fld>
            <a:endParaRPr lang="en-US"/>
          </a:p>
        </p:txBody>
      </p:sp>
    </p:spTree>
    <p:extLst>
      <p:ext uri="{BB962C8B-B14F-4D97-AF65-F5344CB8AC3E}">
        <p14:creationId xmlns:p14="http://schemas.microsoft.com/office/powerpoint/2010/main" val="2340020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72BEEA-C1C7-AE46-B028-8643DDEB72CF}" type="slidenum">
              <a:rPr lang="en-US" smtClean="0"/>
              <a:t>17</a:t>
            </a:fld>
            <a:endParaRPr lang="en-US"/>
          </a:p>
        </p:txBody>
      </p:sp>
    </p:spTree>
    <p:extLst>
      <p:ext uri="{BB962C8B-B14F-4D97-AF65-F5344CB8AC3E}">
        <p14:creationId xmlns:p14="http://schemas.microsoft.com/office/powerpoint/2010/main" val="2314781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Table 2: If buyers were well informed, one would expect to see a high positive correlation of the year-over-year price increase with the percentage saying “rising rapidly,” and a high but negative correlation with the percentage who said “falling rapidly.”</a:t>
            </a:r>
          </a:p>
          <a:p>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C72BEEA-C1C7-AE46-B028-8643DDEB72CF}" type="slidenum">
              <a:rPr lang="en-US" smtClean="0"/>
              <a:t>23</a:t>
            </a:fld>
            <a:endParaRPr lang="en-US"/>
          </a:p>
        </p:txBody>
      </p:sp>
    </p:spTree>
    <p:extLst>
      <p:ext uri="{BB962C8B-B14F-4D97-AF65-F5344CB8AC3E}">
        <p14:creationId xmlns:p14="http://schemas.microsoft.com/office/powerpoint/2010/main" val="2089305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Discount. Closed-end funds are investment companies who issue a fixed number of shares, which then trade on stock exchanges. The closed end fund "discount" (or occasionally premium) is the difference between the net asset value of a fund's actual security holdings and the fund's market price. Many authors, including Zweig (1973), Lee, Shleifer, and Thaler (1991), and Neal and Wheatley (1998), have argued that if closed-end funds are disproportionately held by retail investors, the average discount on closed-end equity funds may be a sentiment index, with the discount increasing when retail investors are bearish.</a:t>
            </a:r>
          </a:p>
          <a:p>
            <a:endParaRPr lang="en-US" dirty="0"/>
          </a:p>
          <a:p>
            <a:r>
              <a:rPr lang="en-US" dirty="0"/>
              <a:t>Trading volume: if short-selling is costlier than opening and closing long positions (as it is, in practice), irrational investors are more likely to trade, and thus add liquidity, when they are optimistic and betting on rising stocks rather than when they are pessimistic and betting on falling stocks</a:t>
            </a:r>
          </a:p>
          <a:p>
            <a:endParaRPr lang="en-US" dirty="0"/>
          </a:p>
          <a:p>
            <a:r>
              <a:rPr lang="en-US" dirty="0"/>
              <a:t>Dividend premium: Premium. Dividend-paying stocks resemble bonds in that their predictable income stream represents a salient characteristic of safety. The first price-based measure we mention here is therefore the "premium" for dividend-paying stocks, which may be inversely related to sentiment. In Baker and </a:t>
            </a:r>
            <a:r>
              <a:rPr lang="en-US" dirty="0" err="1"/>
              <a:t>Wurgler</a:t>
            </a:r>
            <a:r>
              <a:rPr lang="en-US" dirty="0"/>
              <a:t> (2004a, b), we define the dividend premium as the difference between the average market-to-book-value ratios of dividend payers and nonpayers. The dividend premium ex</a:t>
            </a:r>
          </a:p>
          <a:p>
            <a:r>
              <a:rPr lang="en-US" dirty="0"/>
              <a:t>Plains well the major historical trends in firms' propensity to pay dividends, such as the post-1977 decline in this propensity documented by </a:t>
            </a:r>
            <a:r>
              <a:rPr lang="en-US" dirty="0" err="1"/>
              <a:t>Fama</a:t>
            </a:r>
            <a:r>
              <a:rPr lang="en-US" dirty="0"/>
              <a:t> and French (2001); that is, when dividends are at a premium, firms are more likely to pay them, and are</a:t>
            </a:r>
          </a:p>
          <a:p>
            <a:r>
              <a:rPr lang="en-US" dirty="0"/>
              <a:t>less so when they are discounted. In other words, on the margin, firms appear to cater to prevailing sentiment for or against "safety" when deciding whether to pay dividends. </a:t>
            </a:r>
          </a:p>
          <a:p>
            <a:endParaRPr lang="en-US" dirty="0"/>
          </a:p>
          <a:p>
            <a:endParaRPr lang="en-US" dirty="0"/>
          </a:p>
        </p:txBody>
      </p:sp>
      <p:sp>
        <p:nvSpPr>
          <p:cNvPr id="4" name="Slide Number Placeholder 3"/>
          <p:cNvSpPr>
            <a:spLocks noGrp="1"/>
          </p:cNvSpPr>
          <p:nvPr>
            <p:ph type="sldNum" sz="quarter" idx="5"/>
          </p:nvPr>
        </p:nvSpPr>
        <p:spPr/>
        <p:txBody>
          <a:bodyPr/>
          <a:lstStyle/>
          <a:p>
            <a:fld id="{9C72BEEA-C1C7-AE46-B028-8643DDEB72CF}" type="slidenum">
              <a:rPr lang="en-US" smtClean="0"/>
              <a:t>26</a:t>
            </a:fld>
            <a:endParaRPr lang="en-US"/>
          </a:p>
        </p:txBody>
      </p:sp>
    </p:spTree>
    <p:extLst>
      <p:ext uri="{BB962C8B-B14F-4D97-AF65-F5344CB8AC3E}">
        <p14:creationId xmlns:p14="http://schemas.microsoft.com/office/powerpoint/2010/main" val="391747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some of the sentiment proxies reflect economic fundamentals to some</a:t>
            </a:r>
            <a:r>
              <a:rPr lang="zh-CN" altLang="en-US" dirty="0"/>
              <a:t> </a:t>
            </a:r>
            <a:r>
              <a:rPr lang="en-US" dirty="0"/>
              <a:t>extent. For instance, IPO volume depends, in part, on prevailing investment</a:t>
            </a:r>
            <a:r>
              <a:rPr lang="zh-CN" altLang="en-US" dirty="0"/>
              <a:t> </a:t>
            </a:r>
            <a:r>
              <a:rPr lang="en-US" dirty="0"/>
              <a:t>opportunities. To remove such influences, at least partially, we regress each proxy</a:t>
            </a:r>
            <a:r>
              <a:rPr lang="zh-CN" altLang="en-US" dirty="0"/>
              <a:t> </a:t>
            </a:r>
            <a:r>
              <a:rPr lang="en-US" dirty="0"/>
              <a:t>on a set of macroeconomic indicators-growth in industrial production, real</a:t>
            </a:r>
            <a:r>
              <a:rPr lang="zh-CN" altLang="en-US" dirty="0"/>
              <a:t> </a:t>
            </a:r>
            <a:r>
              <a:rPr lang="en-US" dirty="0"/>
              <a:t>growth in durable, nondurable, and services consumption, growth in employment,</a:t>
            </a:r>
            <a:r>
              <a:rPr lang="zh-CN" altLang="en-US" dirty="0"/>
              <a:t> </a:t>
            </a:r>
            <a:r>
              <a:rPr lang="en-US" dirty="0"/>
              <a:t>and an NBER recession indicator-and use the residuals from these regressions as</a:t>
            </a:r>
            <a:r>
              <a:rPr lang="zh-CN" altLang="en-US" dirty="0"/>
              <a:t> </a:t>
            </a:r>
            <a:r>
              <a:rPr lang="en-US" dirty="0"/>
              <a:t>our sentiment proxies.</a:t>
            </a:r>
          </a:p>
          <a:p>
            <a:endParaRPr lang="en-US" dirty="0"/>
          </a:p>
          <a:p>
            <a:r>
              <a:rPr lang="en-US" dirty="0"/>
              <a:t>The levels index is simply</a:t>
            </a:r>
            <a:r>
              <a:rPr lang="zh-CN" altLang="en-US" dirty="0"/>
              <a:t> </a:t>
            </a:r>
            <a:r>
              <a:rPr lang="en-US" dirty="0"/>
              <a:t>the first principal component of the six </a:t>
            </a:r>
            <a:r>
              <a:rPr lang="en-US" dirty="0" err="1"/>
              <a:t>proxie</a:t>
            </a:r>
            <a:r>
              <a:rPr lang="en-US" altLang="zh-CN" dirty="0"/>
              <a:t>.</a:t>
            </a:r>
            <a:endParaRPr lang="en-US" dirty="0"/>
          </a:p>
        </p:txBody>
      </p:sp>
      <p:sp>
        <p:nvSpPr>
          <p:cNvPr id="4" name="Slide Number Placeholder 3"/>
          <p:cNvSpPr>
            <a:spLocks noGrp="1"/>
          </p:cNvSpPr>
          <p:nvPr>
            <p:ph type="sldNum" sz="quarter" idx="5"/>
          </p:nvPr>
        </p:nvSpPr>
        <p:spPr/>
        <p:txBody>
          <a:bodyPr/>
          <a:lstStyle/>
          <a:p>
            <a:fld id="{9C72BEEA-C1C7-AE46-B028-8643DDEB72CF}" type="slidenum">
              <a:rPr lang="en-US" smtClean="0"/>
              <a:t>27</a:t>
            </a:fld>
            <a:endParaRPr lang="en-US"/>
          </a:p>
        </p:txBody>
      </p:sp>
    </p:spTree>
    <p:extLst>
      <p:ext uri="{BB962C8B-B14F-4D97-AF65-F5344CB8AC3E}">
        <p14:creationId xmlns:p14="http://schemas.microsoft.com/office/powerpoint/2010/main" val="252450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72BEEA-C1C7-AE46-B028-8643DDEB72CF}" type="slidenum">
              <a:rPr lang="en-US" smtClean="0"/>
              <a:t>29</a:t>
            </a:fld>
            <a:endParaRPr lang="en-US"/>
          </a:p>
        </p:txBody>
      </p:sp>
    </p:spTree>
    <p:extLst>
      <p:ext uri="{BB962C8B-B14F-4D97-AF65-F5344CB8AC3E}">
        <p14:creationId xmlns:p14="http://schemas.microsoft.com/office/powerpoint/2010/main" val="1822504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dirty="0"/>
              <a:t>Google Econometrics</a:t>
            </a:r>
            <a:r>
              <a:rPr lang="zh-CN" altLang="en-US" dirty="0"/>
              <a:t> </a:t>
            </a:r>
            <a:r>
              <a:rPr lang="en-US" altLang="zh-CN" dirty="0"/>
              <a:t>(GECO):</a:t>
            </a:r>
            <a:r>
              <a:rPr lang="zh-CN" altLang="en-US" dirty="0"/>
              <a:t> </a:t>
            </a:r>
            <a:r>
              <a:rPr lang="en-US" altLang="zh-CN" dirty="0"/>
              <a:t>statistics</a:t>
            </a:r>
            <a:r>
              <a:rPr lang="zh-CN" altLang="en-US" dirty="0"/>
              <a:t> </a:t>
            </a:r>
            <a:r>
              <a:rPr lang="en-US" altLang="zh-CN" dirty="0"/>
              <a:t>or</a:t>
            </a:r>
            <a:r>
              <a:rPr lang="zh-CN" altLang="en-US" dirty="0"/>
              <a:t> </a:t>
            </a:r>
            <a:r>
              <a:rPr lang="en-US" altLang="zh-CN" dirty="0"/>
              <a:t>trends</a:t>
            </a:r>
            <a:r>
              <a:rPr lang="zh-CN" altLang="en-US" dirty="0"/>
              <a:t> </a:t>
            </a:r>
            <a:r>
              <a:rPr lang="en-US" altLang="zh-CN" dirty="0"/>
              <a:t>maintained</a:t>
            </a:r>
            <a:r>
              <a:rPr lang="zh-CN" altLang="en-US" dirty="0"/>
              <a:t> </a:t>
            </a:r>
            <a:r>
              <a:rPr lang="en-US" altLang="zh-CN" dirty="0"/>
              <a:t>by</a:t>
            </a:r>
            <a:r>
              <a:rPr lang="zh-CN" altLang="en-US" dirty="0"/>
              <a:t> </a:t>
            </a:r>
            <a:r>
              <a:rPr lang="en-US" altLang="zh-CN" dirty="0"/>
              <a:t>Goggle.</a:t>
            </a:r>
            <a:endParaRPr lang="en-US" dirty="0"/>
          </a:p>
        </p:txBody>
      </p:sp>
      <p:sp>
        <p:nvSpPr>
          <p:cNvPr id="4" name="Slide Number Placeholder 3"/>
          <p:cNvSpPr>
            <a:spLocks noGrp="1"/>
          </p:cNvSpPr>
          <p:nvPr>
            <p:ph type="sldNum" sz="quarter" idx="5"/>
          </p:nvPr>
        </p:nvSpPr>
        <p:spPr/>
        <p:txBody>
          <a:bodyPr/>
          <a:lstStyle/>
          <a:p>
            <a:fld id="{9C72BEEA-C1C7-AE46-B028-8643DDEB72CF}" type="slidenum">
              <a:rPr lang="en-US" smtClean="0"/>
              <a:t>30</a:t>
            </a:fld>
            <a:endParaRPr lang="en-US"/>
          </a:p>
        </p:txBody>
      </p:sp>
    </p:spTree>
    <p:extLst>
      <p:ext uri="{BB962C8B-B14F-4D97-AF65-F5344CB8AC3E}">
        <p14:creationId xmlns:p14="http://schemas.microsoft.com/office/powerpoint/2010/main" val="2730864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future sentiment index FSI</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NFP and NFN</a:t>
            </a:r>
            <a:r>
              <a:rPr lang="zh-CN" alt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denote the numbers of future-positive and future-negative</a:t>
            </a:r>
            <a:r>
              <a:rPr lang="zh-CN" alt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microblog sentences, respectively. If N sentences come from one microblog, they</a:t>
            </a:r>
            <a:r>
              <a:rPr lang="zh-CN" alt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are weighted by 1/N in both the numerator and denominator of the preceding equation.</a:t>
            </a:r>
            <a:r>
              <a:rPr lang="zh-CN" alt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By definition, the value of the index ranges between 0 and 1. The value of 0.5</a:t>
            </a:r>
            <a:r>
              <a:rPr lang="zh-CN" alt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may be interpreted as a neutral opinion, while a larger value refers to more positive</a:t>
            </a:r>
            <a:r>
              <a:rPr lang="zh-CN" alt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sentiment in the market and vice versa.</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C72BEEA-C1C7-AE46-B028-8643DDEB72CF}" type="slidenum">
              <a:rPr lang="en-US" smtClean="0"/>
              <a:t>31</a:t>
            </a:fld>
            <a:endParaRPr lang="en-US"/>
          </a:p>
        </p:txBody>
      </p:sp>
    </p:spTree>
    <p:extLst>
      <p:ext uri="{BB962C8B-B14F-4D97-AF65-F5344CB8AC3E}">
        <p14:creationId xmlns:p14="http://schemas.microsoft.com/office/powerpoint/2010/main" val="3870939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72BEEA-C1C7-AE46-B028-8643DDEB72CF}" type="slidenum">
              <a:rPr lang="en-US" smtClean="0"/>
              <a:t>32</a:t>
            </a:fld>
            <a:endParaRPr lang="en-US"/>
          </a:p>
        </p:txBody>
      </p:sp>
    </p:spTree>
    <p:extLst>
      <p:ext uri="{BB962C8B-B14F-4D97-AF65-F5344CB8AC3E}">
        <p14:creationId xmlns:p14="http://schemas.microsoft.com/office/powerpoint/2010/main" val="939855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72BEEA-C1C7-AE46-B028-8643DDEB72CF}" type="slidenum">
              <a:rPr lang="en-US" smtClean="0"/>
              <a:t>33</a:t>
            </a:fld>
            <a:endParaRPr lang="en-US"/>
          </a:p>
        </p:txBody>
      </p:sp>
    </p:spTree>
    <p:extLst>
      <p:ext uri="{BB962C8B-B14F-4D97-AF65-F5344CB8AC3E}">
        <p14:creationId xmlns:p14="http://schemas.microsoft.com/office/powerpoint/2010/main" val="12933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72BEEA-C1C7-AE46-B028-8643DDEB72CF}" type="slidenum">
              <a:rPr lang="en-US" smtClean="0"/>
              <a:t>7</a:t>
            </a:fld>
            <a:endParaRPr lang="en-US"/>
          </a:p>
        </p:txBody>
      </p:sp>
    </p:spTree>
    <p:extLst>
      <p:ext uri="{BB962C8B-B14F-4D97-AF65-F5344CB8AC3E}">
        <p14:creationId xmlns:p14="http://schemas.microsoft.com/office/powerpoint/2010/main" val="992667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72BEEA-C1C7-AE46-B028-8643DDEB72CF}" type="slidenum">
              <a:rPr lang="en-US" smtClean="0"/>
              <a:t>8</a:t>
            </a:fld>
            <a:endParaRPr lang="en-US"/>
          </a:p>
        </p:txBody>
      </p:sp>
    </p:spTree>
    <p:extLst>
      <p:ext uri="{BB962C8B-B14F-4D97-AF65-F5344CB8AC3E}">
        <p14:creationId xmlns:p14="http://schemas.microsoft.com/office/powerpoint/2010/main" val="3317514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72BEEA-C1C7-AE46-B028-8643DDEB72CF}" type="slidenum">
              <a:rPr lang="en-US" smtClean="0"/>
              <a:t>9</a:t>
            </a:fld>
            <a:endParaRPr lang="en-US"/>
          </a:p>
        </p:txBody>
      </p:sp>
    </p:spTree>
    <p:extLst>
      <p:ext uri="{BB962C8B-B14F-4D97-AF65-F5344CB8AC3E}">
        <p14:creationId xmlns:p14="http://schemas.microsoft.com/office/powerpoint/2010/main" val="1093072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72BEEA-C1C7-AE46-B028-8643DDEB72CF}" type="slidenum">
              <a:rPr lang="en-US" smtClean="0"/>
              <a:t>11</a:t>
            </a:fld>
            <a:endParaRPr lang="en-US"/>
          </a:p>
        </p:txBody>
      </p:sp>
    </p:spTree>
    <p:extLst>
      <p:ext uri="{BB962C8B-B14F-4D97-AF65-F5344CB8AC3E}">
        <p14:creationId xmlns:p14="http://schemas.microsoft.com/office/powerpoint/2010/main" val="4168720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72BEEA-C1C7-AE46-B028-8643DDEB72CF}" type="slidenum">
              <a:rPr lang="en-US" smtClean="0"/>
              <a:t>12</a:t>
            </a:fld>
            <a:endParaRPr lang="en-US"/>
          </a:p>
        </p:txBody>
      </p:sp>
    </p:spTree>
    <p:extLst>
      <p:ext uri="{BB962C8B-B14F-4D97-AF65-F5344CB8AC3E}">
        <p14:creationId xmlns:p14="http://schemas.microsoft.com/office/powerpoint/2010/main" val="2110464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72BEEA-C1C7-AE46-B028-8643DDEB72CF}" type="slidenum">
              <a:rPr lang="en-US" smtClean="0"/>
              <a:t>13</a:t>
            </a:fld>
            <a:endParaRPr lang="en-US"/>
          </a:p>
        </p:txBody>
      </p:sp>
    </p:spTree>
    <p:extLst>
      <p:ext uri="{BB962C8B-B14F-4D97-AF65-F5344CB8AC3E}">
        <p14:creationId xmlns:p14="http://schemas.microsoft.com/office/powerpoint/2010/main" val="1703125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72BEEA-C1C7-AE46-B028-8643DDEB72CF}" type="slidenum">
              <a:rPr lang="en-US" smtClean="0"/>
              <a:t>14</a:t>
            </a:fld>
            <a:endParaRPr lang="en-US"/>
          </a:p>
        </p:txBody>
      </p:sp>
    </p:spTree>
    <p:extLst>
      <p:ext uri="{BB962C8B-B14F-4D97-AF65-F5344CB8AC3E}">
        <p14:creationId xmlns:p14="http://schemas.microsoft.com/office/powerpoint/2010/main" val="507557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72BEEA-C1C7-AE46-B028-8643DDEB72CF}" type="slidenum">
              <a:rPr lang="en-US" smtClean="0"/>
              <a:t>15</a:t>
            </a:fld>
            <a:endParaRPr lang="en-US"/>
          </a:p>
        </p:txBody>
      </p:sp>
    </p:spTree>
    <p:extLst>
      <p:ext uri="{BB962C8B-B14F-4D97-AF65-F5344CB8AC3E}">
        <p14:creationId xmlns:p14="http://schemas.microsoft.com/office/powerpoint/2010/main" val="9768090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GB"/>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2EDB8D0-98ED-4B86-9D5F-E61ADC70144D}" type="datetimeFigureOut">
              <a:rPr lang="en-US" smtClean="0"/>
              <a:t>7/25/2023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2111790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2EDB8D0-98ED-4B86-9D5F-E61ADC70144D}" type="datetimeFigureOut">
              <a:rPr lang="en-US" smtClean="0"/>
              <a:pPr/>
              <a:t>7/25/2023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4013411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2EDB8D0-98ED-4B86-9D5F-E61ADC70144D}" type="datetimeFigureOut">
              <a:rPr lang="en-US" smtClean="0"/>
              <a:pPr/>
              <a:t>7/25/2023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4032201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GB"/>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2EDB8D0-98ED-4B86-9D5F-E61ADC70144D}" type="datetimeFigureOut">
              <a:rPr lang="en-US" smtClean="0"/>
              <a:pPr/>
              <a:t>7/25/2023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181D-6920-4594-9A5D-6CE56DC9F8B2}" type="slidenum">
              <a:rPr lang="en-US" smtClean="0"/>
              <a:pPr/>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00288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2EDB8D0-98ED-4B86-9D5F-E61ADC70144D}" type="datetimeFigureOut">
              <a:rPr lang="en-US" smtClean="0"/>
              <a:pPr/>
              <a:t>7/25/2023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2785216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GB"/>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82EDB8D0-98ED-4B86-9D5F-E61ADC70144D}" type="datetimeFigureOut">
              <a:rPr lang="en-US" smtClean="0"/>
              <a:pPr/>
              <a:t>7/25/2023</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4000063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GB"/>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82EDB8D0-98ED-4B86-9D5F-E61ADC70144D}" type="datetimeFigureOut">
              <a:rPr lang="en-US" smtClean="0"/>
              <a:pPr/>
              <a:t>7/25/2023</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2900659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2EDB8D0-98ED-4B86-9D5F-E61ADC70144D}" type="datetimeFigureOut">
              <a:rPr lang="en-US" smtClean="0"/>
              <a:pPr/>
              <a:t>7/25/2023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2368790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GB"/>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2EDB8D0-98ED-4B86-9D5F-E61ADC70144D}" type="datetimeFigureOut">
              <a:rPr lang="en-US" smtClean="0"/>
              <a:pPr/>
              <a:t>7/25/2023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20713815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p:txBody>
          <a:bodyPr/>
          <a:lstStyle>
            <a:lvl1pPr>
              <a:defRPr/>
            </a:lvl1pPr>
          </a:lstStyle>
          <a:p>
            <a:fld id="{C8E28623-F40C-4207-946A-42640ABB9B83}" type="slidenum">
              <a:rPr lang="en-US" altLang="zh-TW" smtClean="0"/>
              <a:pPr/>
              <a:t>‹#›</a:t>
            </a:fld>
            <a:endParaRPr lang="en-US" altLang="zh-TW"/>
          </a:p>
        </p:txBody>
      </p:sp>
    </p:spTree>
    <p:extLst>
      <p:ext uri="{BB962C8B-B14F-4D97-AF65-F5344CB8AC3E}">
        <p14:creationId xmlns:p14="http://schemas.microsoft.com/office/powerpoint/2010/main" val="3598530250"/>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2EDB8D0-98ED-4B86-9D5F-E61ADC70144D}" type="datetimeFigureOut">
              <a:rPr lang="en-US" smtClean="0"/>
              <a:pPr/>
              <a:t>7/25/2023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2515276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GB"/>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2EDB8D0-98ED-4B86-9D5F-E61ADC70144D}"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43280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GB"/>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2EDB8D0-98ED-4B86-9D5F-E61ADC70144D}" type="datetimeFigureOut">
              <a:rPr lang="en-US" smtClean="0"/>
              <a:pPr/>
              <a:t>7/25/2023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4028541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GB"/>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2EDB8D0-98ED-4B86-9D5F-E61ADC70144D}" type="datetimeFigureOut">
              <a:rPr lang="en-US" smtClean="0"/>
              <a:pPr/>
              <a:t>7/25/2023</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1440485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2EDB8D0-98ED-4B86-9D5F-E61ADC70144D}" type="datetimeFigureOut">
              <a:rPr lang="en-US" smtClean="0"/>
              <a:t>7/25/2023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3287682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82EDB8D0-98ED-4B86-9D5F-E61ADC70144D}" type="datetimeFigureOut">
              <a:rPr lang="en-US" smtClean="0"/>
              <a:t>7/25/2023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784969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GB"/>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2EDB8D0-98ED-4B86-9D5F-E61ADC70144D}" type="datetimeFigureOut">
              <a:rPr lang="en-US" smtClean="0"/>
              <a:pPr/>
              <a:t>7/25/2023</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181D-6920-4594-9A5D-6CE56DC9F8B2}" type="slidenum">
              <a:rPr lang="en-US" smtClean="0"/>
              <a:pPr/>
              <a:t>‹#›</a:t>
            </a:fld>
            <a:endParaRPr lang="en-US"/>
          </a:p>
        </p:txBody>
      </p:sp>
    </p:spTree>
    <p:extLst>
      <p:ext uri="{BB962C8B-B14F-4D97-AF65-F5344CB8AC3E}">
        <p14:creationId xmlns:p14="http://schemas.microsoft.com/office/powerpoint/2010/main" val="1946515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2EDB8D0-98ED-4B86-9D5F-E61ADC70144D}" type="datetimeFigureOut">
              <a:rPr lang="en-US" smtClean="0"/>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1989136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A9FC3E-EB8F-CB4F-823B-58B36A27861B}"/>
              </a:ext>
            </a:extLst>
          </p:cNvPr>
          <p:cNvPicPr>
            <a:picLocks noChangeAspect="1"/>
          </p:cNvPicPr>
          <p:nvPr userDrawn="1"/>
        </p:nvPicPr>
        <p:blipFill>
          <a:blip r:embed="rId20"/>
          <a:stretch>
            <a:fillRect/>
          </a:stretch>
        </p:blipFill>
        <p:spPr>
          <a:xfrm>
            <a:off x="0" y="-1"/>
            <a:ext cx="12192000" cy="6858000"/>
          </a:xfrm>
          <a:prstGeom prst="rect">
            <a:avLst/>
          </a:prstGeom>
        </p:spPr>
      </p:pic>
      <p:pic>
        <p:nvPicPr>
          <p:cNvPr id="1026" name="Picture 2" descr="\\DROBO-FS\QuickDrops\JB\PPTX NG\Droplets\LightingOverlay.png"/>
          <p:cNvPicPr>
            <a:picLocks noChangeAspect="1" noChangeArrowheads="1"/>
          </p:cNvPicPr>
          <p:nvPr/>
        </p:nvPicPr>
        <p:blipFill>
          <a:blip r:embed="rId21">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82EDB8D0-98ED-4B86-9D5F-E61ADC70144D}" type="datetimeFigureOut">
              <a:rPr lang="en-US" smtClean="0"/>
              <a:pPr/>
              <a:t>7/25/2023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1737791390"/>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 id="2147483934" r:id="rId14"/>
    <p:sldLayoutId id="2147483935" r:id="rId15"/>
    <p:sldLayoutId id="2147483936" r:id="rId16"/>
    <p:sldLayoutId id="2147483937" r:id="rId17"/>
    <p:sldLayoutId id="2147483940" r:id="rId18"/>
  </p:sldLayoutIdLst>
  <p:txStyles>
    <p:titleStyle>
      <a:lvl1pPr algn="ctr" defTabSz="914400" rtl="0" eaLnBrk="1" latinLnBrk="0" hangingPunct="1">
        <a:lnSpc>
          <a:spcPct val="90000"/>
        </a:lnSpc>
        <a:spcBef>
          <a:spcPct val="0"/>
        </a:spcBef>
        <a:buNone/>
        <a:defRPr sz="3600" kern="1200" cap="none" baseline="0">
          <a:solidFill>
            <a:schemeClr val="tx1"/>
          </a:solidFill>
          <a:effectLst/>
          <a:latin typeface="Cambria" panose="02040503050406030204" pitchFamily="18" charset="0"/>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none" baseline="0">
          <a:solidFill>
            <a:schemeClr val="tx1"/>
          </a:solidFill>
          <a:effectLst/>
          <a:latin typeface="Cambria" panose="02040503050406030204" pitchFamily="18" charset="0"/>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none" baseline="0">
          <a:solidFill>
            <a:schemeClr val="tx1"/>
          </a:solidFill>
          <a:effectLst/>
          <a:latin typeface="Cambria" panose="02040503050406030204" pitchFamily="18" charset="0"/>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none" baseline="0">
          <a:solidFill>
            <a:schemeClr val="tx1"/>
          </a:solidFill>
          <a:effectLst/>
          <a:latin typeface="Cambria" panose="02040503050406030204" pitchFamily="18" charset="0"/>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none" baseline="0">
          <a:solidFill>
            <a:schemeClr val="tx1"/>
          </a:solidFill>
          <a:effectLst/>
          <a:latin typeface="Cambria" panose="02040503050406030204" pitchFamily="18" charset="0"/>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none" baseline="0">
          <a:solidFill>
            <a:schemeClr val="tx1"/>
          </a:solidFill>
          <a:effectLst/>
          <a:latin typeface="Cambria" panose="02040503050406030204" pitchFamily="18" charset="0"/>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c.europa.eu/eurostat/statistics-explained/index.php?title=Glossary:Economic_sentiment_indicator_(ESI)" TargetMode="External"/><Relationship Id="rId2" Type="http://schemas.openxmlformats.org/officeDocument/2006/relationships/hyperlink" Target="https://data.oecd.org/economy.htm#profile-Leading%20indicators" TargetMode="External"/><Relationship Id="rId1" Type="http://schemas.openxmlformats.org/officeDocument/2006/relationships/slideLayout" Target="../slideLayouts/slideLayout18.xml"/><Relationship Id="rId6" Type="http://schemas.openxmlformats.org/officeDocument/2006/relationships/hyperlink" Target="https://pulsenomics.com/surveys/#housing-confidence" TargetMode="External"/><Relationship Id="rId5" Type="http://schemas.openxmlformats.org/officeDocument/2006/relationships/hyperlink" Target="https://www.aaii.com/sentimentsurvey" TargetMode="External"/><Relationship Id="rId4" Type="http://schemas.openxmlformats.org/officeDocument/2006/relationships/hyperlink" Target="http://www.sca.isr.umich.edu/"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hyperlink" Target="http://people.stern.nyu.edu/jwurgler/data/Investor_Sentiment_Data_20190327_POST.xlsx/" TargetMode="Externa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FE437-1FF4-3848-A1D0-E6EE41102AE8}"/>
              </a:ext>
            </a:extLst>
          </p:cNvPr>
          <p:cNvSpPr>
            <a:spLocks noGrp="1"/>
          </p:cNvSpPr>
          <p:nvPr>
            <p:ph type="ctrTitle"/>
          </p:nvPr>
        </p:nvSpPr>
        <p:spPr>
          <a:xfrm>
            <a:off x="219694" y="1895312"/>
            <a:ext cx="11479658" cy="1064043"/>
          </a:xfrm>
        </p:spPr>
        <p:txBody>
          <a:bodyPr>
            <a:normAutofit/>
          </a:bodyPr>
          <a:lstStyle/>
          <a:p>
            <a:r>
              <a:rPr lang="en-US" altLang="zh-CN" cap="none" dirty="0"/>
              <a:t>Herding, Sentiment, and Emotion</a:t>
            </a:r>
            <a:endParaRPr lang="en-US" cap="none" dirty="0"/>
          </a:p>
        </p:txBody>
      </p:sp>
      <p:sp>
        <p:nvSpPr>
          <p:cNvPr id="3" name="Subtitle 2">
            <a:extLst>
              <a:ext uri="{FF2B5EF4-FFF2-40B4-BE49-F238E27FC236}">
                <a16:creationId xmlns:a16="http://schemas.microsoft.com/office/drawing/2014/main" id="{5B36223E-90AC-8143-962F-3BF65AE2D202}"/>
              </a:ext>
            </a:extLst>
          </p:cNvPr>
          <p:cNvSpPr>
            <a:spLocks noGrp="1"/>
          </p:cNvSpPr>
          <p:nvPr>
            <p:ph type="subTitle" idx="1"/>
          </p:nvPr>
        </p:nvSpPr>
        <p:spPr>
          <a:xfrm>
            <a:off x="1901138" y="5983156"/>
            <a:ext cx="8689976" cy="638102"/>
          </a:xfrm>
        </p:spPr>
        <p:txBody>
          <a:bodyPr>
            <a:normAutofit fontScale="70000" lnSpcReduction="20000"/>
          </a:bodyPr>
          <a:lstStyle/>
          <a:p>
            <a:r>
              <a:rPr lang="en-GB" sz="2400" dirty="0">
                <a:solidFill>
                  <a:schemeClr val="tx1"/>
                </a:solidFill>
              </a:rPr>
              <a:t>International Workshop on Behavioural Sciences and Urban-Rural Development in Developing Countries</a:t>
            </a:r>
            <a:r>
              <a:rPr lang="en-US" altLang="zh-CN" sz="2400" dirty="0">
                <a:solidFill>
                  <a:schemeClr val="tx1"/>
                </a:solidFill>
              </a:rPr>
              <a:t>,</a:t>
            </a:r>
            <a:r>
              <a:rPr lang="zh-CN" altLang="en-US" sz="2400" dirty="0">
                <a:solidFill>
                  <a:schemeClr val="tx1"/>
                </a:solidFill>
              </a:rPr>
              <a:t> </a:t>
            </a:r>
            <a:r>
              <a:rPr lang="en-US" altLang="zh-CN" sz="2400" dirty="0">
                <a:solidFill>
                  <a:schemeClr val="tx1"/>
                </a:solidFill>
              </a:rPr>
              <a:t>24</a:t>
            </a:r>
            <a:r>
              <a:rPr lang="zh-CN" altLang="en-US" sz="2400" dirty="0">
                <a:solidFill>
                  <a:schemeClr val="tx1"/>
                </a:solidFill>
              </a:rPr>
              <a:t> </a:t>
            </a:r>
            <a:r>
              <a:rPr lang="en-US" altLang="zh-CN" sz="2400" dirty="0">
                <a:solidFill>
                  <a:schemeClr val="tx1"/>
                </a:solidFill>
              </a:rPr>
              <a:t>–</a:t>
            </a:r>
            <a:r>
              <a:rPr lang="zh-CN" altLang="en-US" sz="2400" dirty="0">
                <a:solidFill>
                  <a:schemeClr val="tx1"/>
                </a:solidFill>
              </a:rPr>
              <a:t> </a:t>
            </a:r>
            <a:r>
              <a:rPr lang="en-US" altLang="zh-CN" sz="2400" dirty="0">
                <a:solidFill>
                  <a:schemeClr val="tx1"/>
                </a:solidFill>
              </a:rPr>
              <a:t>26</a:t>
            </a:r>
            <a:r>
              <a:rPr lang="zh-CN" altLang="en-US" sz="2400" dirty="0">
                <a:solidFill>
                  <a:schemeClr val="tx1"/>
                </a:solidFill>
              </a:rPr>
              <a:t> </a:t>
            </a:r>
            <a:r>
              <a:rPr lang="en-US" altLang="zh-CN" sz="2400" dirty="0">
                <a:solidFill>
                  <a:schemeClr val="tx1"/>
                </a:solidFill>
              </a:rPr>
              <a:t>July</a:t>
            </a:r>
            <a:r>
              <a:rPr lang="en-GB" sz="2400" dirty="0">
                <a:solidFill>
                  <a:schemeClr val="tx1"/>
                </a:solidFill>
              </a:rPr>
              <a:t> 2023</a:t>
            </a:r>
            <a:r>
              <a:rPr lang="en-US" altLang="zh-CN" sz="2400" dirty="0">
                <a:solidFill>
                  <a:schemeClr val="tx1"/>
                </a:solidFill>
              </a:rPr>
              <a:t>,</a:t>
            </a:r>
            <a:r>
              <a:rPr lang="zh-CN" altLang="en-US" sz="2400" dirty="0">
                <a:solidFill>
                  <a:schemeClr val="tx1"/>
                </a:solidFill>
              </a:rPr>
              <a:t> </a:t>
            </a:r>
            <a:r>
              <a:rPr lang="en-US" altLang="zh-CN" sz="2400" dirty="0">
                <a:solidFill>
                  <a:schemeClr val="tx1"/>
                </a:solidFill>
              </a:rPr>
              <a:t>Newnham</a:t>
            </a:r>
            <a:r>
              <a:rPr lang="zh-CN" altLang="en-US" sz="2400" dirty="0">
                <a:solidFill>
                  <a:schemeClr val="tx1"/>
                </a:solidFill>
              </a:rPr>
              <a:t> </a:t>
            </a:r>
            <a:r>
              <a:rPr lang="en-US" altLang="zh-CN" sz="2400" dirty="0">
                <a:solidFill>
                  <a:schemeClr val="tx1"/>
                </a:solidFill>
              </a:rPr>
              <a:t>College,</a:t>
            </a:r>
            <a:r>
              <a:rPr lang="zh-CN" altLang="en-US" sz="2400" dirty="0">
                <a:solidFill>
                  <a:schemeClr val="tx1"/>
                </a:solidFill>
              </a:rPr>
              <a:t> </a:t>
            </a:r>
            <a:r>
              <a:rPr lang="en-US" altLang="zh-CN" sz="2400" dirty="0">
                <a:solidFill>
                  <a:schemeClr val="tx1"/>
                </a:solidFill>
              </a:rPr>
              <a:t>University</a:t>
            </a:r>
            <a:r>
              <a:rPr lang="zh-CN" altLang="en-US" sz="2400" dirty="0">
                <a:solidFill>
                  <a:schemeClr val="tx1"/>
                </a:solidFill>
              </a:rPr>
              <a:t> </a:t>
            </a:r>
            <a:r>
              <a:rPr lang="en-US" altLang="zh-CN" sz="2400" dirty="0">
                <a:solidFill>
                  <a:schemeClr val="tx1"/>
                </a:solidFill>
              </a:rPr>
              <a:t>of</a:t>
            </a:r>
            <a:r>
              <a:rPr lang="zh-CN" altLang="en-US" sz="2400" dirty="0">
                <a:solidFill>
                  <a:schemeClr val="tx1"/>
                </a:solidFill>
              </a:rPr>
              <a:t> </a:t>
            </a:r>
            <a:r>
              <a:rPr lang="en-US" altLang="zh-CN" sz="2400" dirty="0">
                <a:solidFill>
                  <a:schemeClr val="tx1"/>
                </a:solidFill>
              </a:rPr>
              <a:t>Cambridge</a:t>
            </a:r>
            <a:endParaRPr lang="en-US" altLang="zh-CN" sz="3200" cap="none" dirty="0">
              <a:solidFill>
                <a:schemeClr val="tx1"/>
              </a:solidFill>
            </a:endParaRPr>
          </a:p>
        </p:txBody>
      </p:sp>
      <p:pic>
        <p:nvPicPr>
          <p:cNvPr id="5" name="Picture 4">
            <a:extLst>
              <a:ext uri="{FF2B5EF4-FFF2-40B4-BE49-F238E27FC236}">
                <a16:creationId xmlns:a16="http://schemas.microsoft.com/office/drawing/2014/main" id="{FC11F079-DB4D-E5C3-6AB7-8270341808C9}"/>
              </a:ext>
            </a:extLst>
          </p:cNvPr>
          <p:cNvPicPr>
            <a:picLocks noChangeAspect="1"/>
          </p:cNvPicPr>
          <p:nvPr/>
        </p:nvPicPr>
        <p:blipFill>
          <a:blip r:embed="rId3"/>
          <a:stretch>
            <a:fillRect/>
          </a:stretch>
        </p:blipFill>
        <p:spPr>
          <a:xfrm>
            <a:off x="8249920" y="236742"/>
            <a:ext cx="3585909" cy="762856"/>
          </a:xfrm>
          <a:prstGeom prst="rect">
            <a:avLst/>
          </a:prstGeom>
        </p:spPr>
      </p:pic>
    </p:spTree>
    <p:extLst>
      <p:ext uri="{BB962C8B-B14F-4D97-AF65-F5344CB8AC3E}">
        <p14:creationId xmlns:p14="http://schemas.microsoft.com/office/powerpoint/2010/main" val="1614872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B89FF-1597-7AA5-253D-445D2DD32686}"/>
              </a:ext>
            </a:extLst>
          </p:cNvPr>
          <p:cNvSpPr>
            <a:spLocks noGrp="1"/>
          </p:cNvSpPr>
          <p:nvPr>
            <p:ph type="title"/>
          </p:nvPr>
        </p:nvSpPr>
        <p:spPr>
          <a:xfrm>
            <a:off x="756120" y="244604"/>
            <a:ext cx="10364451" cy="747828"/>
          </a:xfrm>
        </p:spPr>
        <p:txBody>
          <a:bodyPr/>
          <a:lstStyle/>
          <a:p>
            <a:r>
              <a:rPr lang="en-GB" dirty="0"/>
              <a:t>The Restaurant Example</a:t>
            </a:r>
          </a:p>
        </p:txBody>
      </p:sp>
      <p:sp>
        <p:nvSpPr>
          <p:cNvPr id="3" name="Content Placeholder 2">
            <a:extLst>
              <a:ext uri="{FF2B5EF4-FFF2-40B4-BE49-F238E27FC236}">
                <a16:creationId xmlns:a16="http://schemas.microsoft.com/office/drawing/2014/main" id="{5BE4F8EA-C07A-B252-5068-F4380CA91E04}"/>
              </a:ext>
            </a:extLst>
          </p:cNvPr>
          <p:cNvSpPr>
            <a:spLocks noGrp="1"/>
          </p:cNvSpPr>
          <p:nvPr>
            <p:ph sz="quarter" idx="13"/>
          </p:nvPr>
        </p:nvSpPr>
        <p:spPr>
          <a:xfrm>
            <a:off x="1008367" y="992432"/>
            <a:ext cx="10363826" cy="5093057"/>
          </a:xfrm>
        </p:spPr>
        <p:txBody>
          <a:bodyPr>
            <a:normAutofit/>
          </a:bodyPr>
          <a:lstStyle/>
          <a:p>
            <a:r>
              <a:rPr lang="en-GB" sz="2100" dirty="0"/>
              <a:t>You are deciding where to go for dinner, with two adjacent restaurants</a:t>
            </a:r>
          </a:p>
          <a:p>
            <a:r>
              <a:rPr lang="en-GB" sz="2100" dirty="0"/>
              <a:t>So are others … they will arrive sequentially</a:t>
            </a:r>
          </a:p>
          <a:p>
            <a:r>
              <a:rPr lang="en-GB" sz="2100" dirty="0"/>
              <a:t>You have access to reviews which are relatively balanced between the two</a:t>
            </a:r>
          </a:p>
          <a:p>
            <a:r>
              <a:rPr lang="en-GB" sz="2100" dirty="0"/>
              <a:t>You have a private signal (a recommendation from a friend), as do others</a:t>
            </a:r>
          </a:p>
          <a:p>
            <a:r>
              <a:rPr lang="en-GB" sz="2100" dirty="0"/>
              <a:t>When you arrive, you can observe how many people are in each restaurant … this can be seen as a positive (or negative!) signal</a:t>
            </a:r>
          </a:p>
          <a:p>
            <a:r>
              <a:rPr lang="en-GB" sz="2100" dirty="0"/>
              <a:t>Person 1 arrives: they will go with their private signal to restaurant A</a:t>
            </a:r>
          </a:p>
          <a:p>
            <a:r>
              <a:rPr lang="en-GB" sz="2100" dirty="0"/>
              <a:t>Person 2 arrives: Person 1’s decision may influence them to go to A </a:t>
            </a:r>
          </a:p>
          <a:p>
            <a:r>
              <a:rPr lang="en-GB" sz="2100" dirty="0"/>
              <a:t>Person 3, 4 … n go to Restaurant A (until there’s a capacity constraint). </a:t>
            </a:r>
          </a:p>
          <a:p>
            <a:r>
              <a:rPr lang="en-GB" sz="2100" dirty="0"/>
              <a:t>This is NOT quality related and the private signals have been swamped. </a:t>
            </a:r>
          </a:p>
        </p:txBody>
      </p:sp>
    </p:spTree>
    <p:extLst>
      <p:ext uri="{BB962C8B-B14F-4D97-AF65-F5344CB8AC3E}">
        <p14:creationId xmlns:p14="http://schemas.microsoft.com/office/powerpoint/2010/main" val="2589635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65B22-A461-884F-AFF0-F70CF9F7DA2A}"/>
              </a:ext>
            </a:extLst>
          </p:cNvPr>
          <p:cNvSpPr>
            <a:spLocks noGrp="1"/>
          </p:cNvSpPr>
          <p:nvPr>
            <p:ph type="title"/>
          </p:nvPr>
        </p:nvSpPr>
        <p:spPr>
          <a:xfrm>
            <a:off x="913775" y="618518"/>
            <a:ext cx="10364451" cy="821322"/>
          </a:xfrm>
        </p:spPr>
        <p:txBody>
          <a:bodyPr/>
          <a:lstStyle/>
          <a:p>
            <a:r>
              <a:rPr lang="en-US" altLang="zh-CN" dirty="0"/>
              <a:t>Herding</a:t>
            </a:r>
            <a:endParaRPr lang="en-US" dirty="0"/>
          </a:p>
        </p:txBody>
      </p:sp>
      <p:sp>
        <p:nvSpPr>
          <p:cNvPr id="8" name="Content Placeholder 2">
            <a:extLst>
              <a:ext uri="{FF2B5EF4-FFF2-40B4-BE49-F238E27FC236}">
                <a16:creationId xmlns:a16="http://schemas.microsoft.com/office/drawing/2014/main" id="{EDA2EDF4-6A6D-4546-A57B-851879A701CA}"/>
              </a:ext>
            </a:extLst>
          </p:cNvPr>
          <p:cNvSpPr>
            <a:spLocks noGrp="1"/>
          </p:cNvSpPr>
          <p:nvPr>
            <p:ph sz="quarter" idx="13"/>
          </p:nvPr>
        </p:nvSpPr>
        <p:spPr>
          <a:xfrm>
            <a:off x="913773" y="1439840"/>
            <a:ext cx="10837959" cy="4486827"/>
          </a:xfrm>
        </p:spPr>
        <p:txBody>
          <a:bodyPr>
            <a:normAutofit/>
          </a:bodyPr>
          <a:lstStyle/>
          <a:p>
            <a:r>
              <a:rPr lang="en-GB" altLang="zh-CN" sz="2400" dirty="0"/>
              <a:t>Bikhchandani, S., et al. (1998). "Learning from the </a:t>
            </a:r>
            <a:r>
              <a:rPr lang="en-GB" altLang="zh-CN" sz="2400" dirty="0" err="1"/>
              <a:t>behavior</a:t>
            </a:r>
            <a:r>
              <a:rPr lang="en-GB" altLang="zh-CN" sz="2400" dirty="0"/>
              <a:t> of others: Conformity, fads, and informational cascades." </a:t>
            </a:r>
            <a:r>
              <a:rPr lang="en-GB" altLang="zh-CN" sz="2400" i="1" dirty="0"/>
              <a:t>Journal of Economic Perspectives</a:t>
            </a:r>
            <a:r>
              <a:rPr lang="en-GB" altLang="zh-CN" sz="2400" dirty="0"/>
              <a:t> 12(3): 151-170.</a:t>
            </a:r>
          </a:p>
          <a:p>
            <a:pPr lvl="1"/>
            <a:r>
              <a:rPr lang="en-GB" altLang="zh-CN" sz="2200" dirty="0"/>
              <a:t>The ”Fashion Leaders” effect</a:t>
            </a:r>
          </a:p>
          <a:p>
            <a:pPr lvl="1"/>
            <a:r>
              <a:rPr lang="en-GB" altLang="zh-CN" sz="2200" dirty="0"/>
              <a:t>If an expert (i.e., a fashion leader) is the first-decision maker, a cascade forms instantly</a:t>
            </a:r>
          </a:p>
          <a:p>
            <a:pPr lvl="1"/>
            <a:r>
              <a:rPr lang="en-GB" altLang="zh-CN" sz="2200" dirty="0"/>
              <a:t>People imitate the actions of those who </a:t>
            </a:r>
            <a:r>
              <a:rPr lang="en-GB" altLang="zh-CN" sz="2200" i="1" dirty="0"/>
              <a:t>appear </a:t>
            </a:r>
            <a:r>
              <a:rPr lang="en-GB" altLang="zh-CN" sz="2200" dirty="0"/>
              <a:t>to have expertise</a:t>
            </a:r>
          </a:p>
          <a:p>
            <a:pPr lvl="1"/>
            <a:r>
              <a:rPr lang="en-GB" altLang="zh-CN" sz="2200" dirty="0"/>
              <a:t>Ways to protect us: in U.S. Navy courts-martial, judges vote in inverse order of rank. In simultaneous balloting, voters decide without knowing how others have voted.</a:t>
            </a:r>
          </a:p>
        </p:txBody>
      </p:sp>
      <p:sp>
        <p:nvSpPr>
          <p:cNvPr id="9" name="Slide Number Placeholder 5">
            <a:extLst>
              <a:ext uri="{FF2B5EF4-FFF2-40B4-BE49-F238E27FC236}">
                <a16:creationId xmlns:a16="http://schemas.microsoft.com/office/drawing/2014/main" id="{E96BBCA4-70CF-9C4A-BB54-38B822E504C5}"/>
              </a:ext>
            </a:extLst>
          </p:cNvPr>
          <p:cNvSpPr txBox="1">
            <a:spLocks/>
          </p:cNvSpPr>
          <p:nvPr/>
        </p:nvSpPr>
        <p:spPr>
          <a:xfrm>
            <a:off x="10987518" y="6295014"/>
            <a:ext cx="76421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463939-5E93-40A3-BEC8-146BCD35AA99}" type="slidenum">
              <a:rPr lang="en-US" altLang="zh-TW" smtClean="0"/>
              <a:pPr/>
              <a:t>11</a:t>
            </a:fld>
            <a:endParaRPr lang="en-US" altLang="zh-TW" dirty="0"/>
          </a:p>
        </p:txBody>
      </p:sp>
    </p:spTree>
    <p:extLst>
      <p:ext uri="{BB962C8B-B14F-4D97-AF65-F5344CB8AC3E}">
        <p14:creationId xmlns:p14="http://schemas.microsoft.com/office/powerpoint/2010/main" val="3127359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65B22-A461-884F-AFF0-F70CF9F7DA2A}"/>
              </a:ext>
            </a:extLst>
          </p:cNvPr>
          <p:cNvSpPr>
            <a:spLocks noGrp="1"/>
          </p:cNvSpPr>
          <p:nvPr>
            <p:ph type="title"/>
          </p:nvPr>
        </p:nvSpPr>
        <p:spPr>
          <a:xfrm>
            <a:off x="913775" y="618518"/>
            <a:ext cx="10364451" cy="821322"/>
          </a:xfrm>
        </p:spPr>
        <p:txBody>
          <a:bodyPr/>
          <a:lstStyle/>
          <a:p>
            <a:r>
              <a:rPr lang="en-US" altLang="zh-CN" dirty="0"/>
              <a:t>Herding</a:t>
            </a:r>
            <a:endParaRPr lang="en-US" dirty="0"/>
          </a:p>
        </p:txBody>
      </p:sp>
      <p:sp>
        <p:nvSpPr>
          <p:cNvPr id="8" name="Content Placeholder 2">
            <a:extLst>
              <a:ext uri="{FF2B5EF4-FFF2-40B4-BE49-F238E27FC236}">
                <a16:creationId xmlns:a16="http://schemas.microsoft.com/office/drawing/2014/main" id="{EDA2EDF4-6A6D-4546-A57B-851879A701CA}"/>
              </a:ext>
            </a:extLst>
          </p:cNvPr>
          <p:cNvSpPr>
            <a:spLocks noGrp="1"/>
          </p:cNvSpPr>
          <p:nvPr>
            <p:ph sz="quarter" idx="13"/>
          </p:nvPr>
        </p:nvSpPr>
        <p:spPr>
          <a:xfrm>
            <a:off x="913773" y="1439840"/>
            <a:ext cx="10837959" cy="5017404"/>
          </a:xfrm>
        </p:spPr>
        <p:txBody>
          <a:bodyPr>
            <a:normAutofit/>
          </a:bodyPr>
          <a:lstStyle/>
          <a:p>
            <a:r>
              <a:rPr lang="en-US" altLang="zh-CN" sz="2400" dirty="0"/>
              <a:t>The</a:t>
            </a:r>
            <a:r>
              <a:rPr lang="zh-CN" altLang="en-US" sz="2400" dirty="0"/>
              <a:t> </a:t>
            </a:r>
            <a:r>
              <a:rPr lang="en-US" altLang="zh-CN" sz="2400" dirty="0"/>
              <a:t>wisdom</a:t>
            </a:r>
            <a:r>
              <a:rPr lang="zh-CN" altLang="en-US" sz="2400" dirty="0"/>
              <a:t> </a:t>
            </a:r>
            <a:r>
              <a:rPr lang="en-US" altLang="zh-CN" sz="2400" dirty="0"/>
              <a:t>of</a:t>
            </a:r>
            <a:r>
              <a:rPr lang="zh-CN" altLang="en-US" sz="2400" dirty="0"/>
              <a:t> </a:t>
            </a:r>
            <a:r>
              <a:rPr lang="en-US" altLang="zh-CN" sz="2400" dirty="0"/>
              <a:t>crowds</a:t>
            </a:r>
          </a:p>
          <a:p>
            <a:pPr lvl="1"/>
            <a:r>
              <a:rPr lang="en-GB" altLang="zh-CN" sz="2200" dirty="0" err="1"/>
              <a:t>Surowiecki</a:t>
            </a:r>
            <a:r>
              <a:rPr lang="en-GB" altLang="zh-CN" sz="2200" dirty="0"/>
              <a:t>, J. (2004). </a:t>
            </a:r>
            <a:r>
              <a:rPr lang="en-GB" altLang="zh-CN" sz="2200" i="1" dirty="0"/>
              <a:t>The wisdom of crowds : why the many are smarter than the few and how collective wisdom shapes business, economies, societies, and nations</a:t>
            </a:r>
            <a:r>
              <a:rPr lang="en-GB" altLang="zh-CN" sz="2200" dirty="0"/>
              <a:t>. New York, Doubleday</a:t>
            </a:r>
            <a:r>
              <a:rPr lang="en-US" altLang="zh-CN" sz="2200" dirty="0"/>
              <a:t>.</a:t>
            </a:r>
            <a:r>
              <a:rPr lang="en-GB" altLang="zh-CN" sz="2200" dirty="0"/>
              <a:t> </a:t>
            </a:r>
          </a:p>
          <a:p>
            <a:pPr lvl="1"/>
            <a:r>
              <a:rPr lang="en-US" sz="2200" dirty="0"/>
              <a:t>Galton’s Weight-judging competition in a country fair in Plymouth, UK</a:t>
            </a:r>
          </a:p>
          <a:p>
            <a:pPr lvl="1"/>
            <a:r>
              <a:rPr lang="en-US" sz="2200" dirty="0"/>
              <a:t>787 people participated, many non-experts [?]</a:t>
            </a:r>
          </a:p>
          <a:p>
            <a:pPr lvl="1"/>
            <a:r>
              <a:rPr lang="en-US" sz="2200" dirty="0"/>
              <a:t>The average estimate was 1197 pounds</a:t>
            </a:r>
          </a:p>
          <a:p>
            <a:pPr lvl="1"/>
            <a:r>
              <a:rPr lang="en-US" sz="2200" dirty="0"/>
              <a:t>The Ox was 1198 pounds after being slaughtered and dressed</a:t>
            </a:r>
          </a:p>
          <a:p>
            <a:pPr lvl="1"/>
            <a:r>
              <a:rPr lang="en-US" sz="2200" dirty="0"/>
              <a:t>The collective wisdom of the Plymouth crowd was essentially perfect</a:t>
            </a:r>
          </a:p>
        </p:txBody>
      </p:sp>
      <p:sp>
        <p:nvSpPr>
          <p:cNvPr id="9" name="Slide Number Placeholder 5">
            <a:extLst>
              <a:ext uri="{FF2B5EF4-FFF2-40B4-BE49-F238E27FC236}">
                <a16:creationId xmlns:a16="http://schemas.microsoft.com/office/drawing/2014/main" id="{E96BBCA4-70CF-9C4A-BB54-38B822E504C5}"/>
              </a:ext>
            </a:extLst>
          </p:cNvPr>
          <p:cNvSpPr txBox="1">
            <a:spLocks/>
          </p:cNvSpPr>
          <p:nvPr/>
        </p:nvSpPr>
        <p:spPr>
          <a:xfrm>
            <a:off x="10987518" y="6295014"/>
            <a:ext cx="76421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463939-5E93-40A3-BEC8-146BCD35AA99}" type="slidenum">
              <a:rPr lang="en-US" altLang="zh-TW" smtClean="0"/>
              <a:pPr/>
              <a:t>12</a:t>
            </a:fld>
            <a:endParaRPr lang="en-US" altLang="zh-TW" dirty="0"/>
          </a:p>
        </p:txBody>
      </p:sp>
    </p:spTree>
    <p:extLst>
      <p:ext uri="{BB962C8B-B14F-4D97-AF65-F5344CB8AC3E}">
        <p14:creationId xmlns:p14="http://schemas.microsoft.com/office/powerpoint/2010/main" val="408542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65B22-A461-884F-AFF0-F70CF9F7DA2A}"/>
              </a:ext>
            </a:extLst>
          </p:cNvPr>
          <p:cNvSpPr>
            <a:spLocks noGrp="1"/>
          </p:cNvSpPr>
          <p:nvPr>
            <p:ph type="title"/>
          </p:nvPr>
        </p:nvSpPr>
        <p:spPr>
          <a:xfrm>
            <a:off x="913775" y="618518"/>
            <a:ext cx="10364451" cy="821322"/>
          </a:xfrm>
        </p:spPr>
        <p:txBody>
          <a:bodyPr/>
          <a:lstStyle/>
          <a:p>
            <a:r>
              <a:rPr lang="en-US" altLang="zh-CN" dirty="0"/>
              <a:t>Herding</a:t>
            </a:r>
            <a:endParaRPr lang="en-US" dirty="0"/>
          </a:p>
        </p:txBody>
      </p:sp>
      <p:sp>
        <p:nvSpPr>
          <p:cNvPr id="8" name="Content Placeholder 2">
            <a:extLst>
              <a:ext uri="{FF2B5EF4-FFF2-40B4-BE49-F238E27FC236}">
                <a16:creationId xmlns:a16="http://schemas.microsoft.com/office/drawing/2014/main" id="{EDA2EDF4-6A6D-4546-A57B-851879A701CA}"/>
              </a:ext>
            </a:extLst>
          </p:cNvPr>
          <p:cNvSpPr>
            <a:spLocks noGrp="1"/>
          </p:cNvSpPr>
          <p:nvPr>
            <p:ph sz="quarter" idx="13"/>
          </p:nvPr>
        </p:nvSpPr>
        <p:spPr>
          <a:xfrm>
            <a:off x="913773" y="1439840"/>
            <a:ext cx="10837959" cy="5017404"/>
          </a:xfrm>
        </p:spPr>
        <p:txBody>
          <a:bodyPr>
            <a:normAutofit/>
          </a:bodyPr>
          <a:lstStyle/>
          <a:p>
            <a:r>
              <a:rPr lang="en-US" altLang="zh-CN" sz="2400" dirty="0"/>
              <a:t>The</a:t>
            </a:r>
            <a:r>
              <a:rPr lang="zh-CN" altLang="en-US" sz="2400" dirty="0"/>
              <a:t> </a:t>
            </a:r>
            <a:r>
              <a:rPr lang="en-US" altLang="zh-CN" sz="2400" dirty="0"/>
              <a:t>wisdom</a:t>
            </a:r>
            <a:r>
              <a:rPr lang="zh-CN" altLang="en-US" sz="2400" dirty="0"/>
              <a:t> </a:t>
            </a:r>
            <a:r>
              <a:rPr lang="en-US" altLang="zh-CN" sz="2400" dirty="0"/>
              <a:t>of</a:t>
            </a:r>
            <a:r>
              <a:rPr lang="zh-CN" altLang="en-US" sz="2400" dirty="0"/>
              <a:t> </a:t>
            </a:r>
            <a:r>
              <a:rPr lang="en-US" altLang="zh-CN" sz="2400" dirty="0"/>
              <a:t>crowds</a:t>
            </a:r>
          </a:p>
          <a:p>
            <a:pPr lvl="1"/>
            <a:r>
              <a:rPr lang="en-GB" altLang="zh-CN" sz="2200" dirty="0" err="1"/>
              <a:t>Surowiecki</a:t>
            </a:r>
            <a:r>
              <a:rPr lang="en-GB" altLang="zh-CN" sz="2200" dirty="0"/>
              <a:t>, J. (2004). </a:t>
            </a:r>
            <a:r>
              <a:rPr lang="en-GB" altLang="zh-CN" sz="2200" i="1" dirty="0"/>
              <a:t>The wisdom of crowds : why the many are smarter than the few and how collective wisdom shapes business, economies, societies, and nations</a:t>
            </a:r>
            <a:r>
              <a:rPr lang="en-GB" altLang="zh-CN" sz="2200" dirty="0"/>
              <a:t>. New York, Doubleday</a:t>
            </a:r>
            <a:r>
              <a:rPr lang="en-US" altLang="zh-CN" sz="2200" dirty="0"/>
              <a:t>.</a:t>
            </a:r>
            <a:r>
              <a:rPr lang="en-GB" altLang="zh-CN" sz="2200" dirty="0"/>
              <a:t> </a:t>
            </a:r>
          </a:p>
          <a:p>
            <a:pPr lvl="1"/>
            <a:r>
              <a:rPr lang="en-US" sz="2200" dirty="0"/>
              <a:t>“Under the right circumstances, groups are remarkably intelligent, and are often smarter than the smartest people in them”</a:t>
            </a:r>
          </a:p>
          <a:p>
            <a:pPr lvl="1"/>
            <a:r>
              <a:rPr lang="en-US" sz="2200" dirty="0"/>
              <a:t>“diversity and independence are important because the best collective decisions are the product of disagreement and contest, not consensus or compromise”</a:t>
            </a:r>
          </a:p>
          <a:p>
            <a:pPr lvl="1"/>
            <a:r>
              <a:rPr lang="en-US" sz="2200" dirty="0"/>
              <a:t>The value of aggregating private information!</a:t>
            </a:r>
          </a:p>
          <a:p>
            <a:pPr lvl="1"/>
            <a:endParaRPr lang="en-US" sz="2200" dirty="0"/>
          </a:p>
        </p:txBody>
      </p:sp>
      <p:sp>
        <p:nvSpPr>
          <p:cNvPr id="9" name="Slide Number Placeholder 5">
            <a:extLst>
              <a:ext uri="{FF2B5EF4-FFF2-40B4-BE49-F238E27FC236}">
                <a16:creationId xmlns:a16="http://schemas.microsoft.com/office/drawing/2014/main" id="{E96BBCA4-70CF-9C4A-BB54-38B822E504C5}"/>
              </a:ext>
            </a:extLst>
          </p:cNvPr>
          <p:cNvSpPr txBox="1">
            <a:spLocks/>
          </p:cNvSpPr>
          <p:nvPr/>
        </p:nvSpPr>
        <p:spPr>
          <a:xfrm>
            <a:off x="10987518" y="6295014"/>
            <a:ext cx="76421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463939-5E93-40A3-BEC8-146BCD35AA99}" type="slidenum">
              <a:rPr lang="en-US" altLang="zh-TW" smtClean="0"/>
              <a:pPr/>
              <a:t>13</a:t>
            </a:fld>
            <a:endParaRPr lang="en-US" altLang="zh-TW" dirty="0"/>
          </a:p>
        </p:txBody>
      </p:sp>
    </p:spTree>
    <p:extLst>
      <p:ext uri="{BB962C8B-B14F-4D97-AF65-F5344CB8AC3E}">
        <p14:creationId xmlns:p14="http://schemas.microsoft.com/office/powerpoint/2010/main" val="825624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65B22-A461-884F-AFF0-F70CF9F7DA2A}"/>
              </a:ext>
            </a:extLst>
          </p:cNvPr>
          <p:cNvSpPr>
            <a:spLocks noGrp="1"/>
          </p:cNvSpPr>
          <p:nvPr>
            <p:ph type="title"/>
          </p:nvPr>
        </p:nvSpPr>
        <p:spPr>
          <a:xfrm>
            <a:off x="840201" y="225331"/>
            <a:ext cx="10364451" cy="821322"/>
          </a:xfrm>
        </p:spPr>
        <p:txBody>
          <a:bodyPr/>
          <a:lstStyle/>
          <a:p>
            <a:r>
              <a:rPr lang="en-US" altLang="zh-CN" dirty="0"/>
              <a:t>Herding</a:t>
            </a:r>
            <a:endParaRPr lang="en-US" dirty="0"/>
          </a:p>
        </p:txBody>
      </p:sp>
      <p:sp>
        <p:nvSpPr>
          <p:cNvPr id="8" name="Content Placeholder 2">
            <a:extLst>
              <a:ext uri="{FF2B5EF4-FFF2-40B4-BE49-F238E27FC236}">
                <a16:creationId xmlns:a16="http://schemas.microsoft.com/office/drawing/2014/main" id="{EDA2EDF4-6A6D-4546-A57B-851879A701CA}"/>
              </a:ext>
            </a:extLst>
          </p:cNvPr>
          <p:cNvSpPr>
            <a:spLocks noGrp="1"/>
          </p:cNvSpPr>
          <p:nvPr>
            <p:ph sz="quarter" idx="13"/>
          </p:nvPr>
        </p:nvSpPr>
        <p:spPr>
          <a:xfrm>
            <a:off x="987348" y="965025"/>
            <a:ext cx="10837959" cy="5130293"/>
          </a:xfrm>
        </p:spPr>
        <p:txBody>
          <a:bodyPr>
            <a:normAutofit lnSpcReduction="10000"/>
          </a:bodyPr>
          <a:lstStyle/>
          <a:p>
            <a:r>
              <a:rPr lang="en-US" altLang="zh-CN" sz="2400" dirty="0"/>
              <a:t>The</a:t>
            </a:r>
            <a:r>
              <a:rPr lang="zh-CN" altLang="en-US" sz="2400" dirty="0"/>
              <a:t> </a:t>
            </a:r>
            <a:r>
              <a:rPr lang="en-US" altLang="zh-CN" sz="2400" dirty="0"/>
              <a:t>wisdom</a:t>
            </a:r>
            <a:r>
              <a:rPr lang="zh-CN" altLang="en-US" sz="2400" dirty="0"/>
              <a:t> </a:t>
            </a:r>
            <a:r>
              <a:rPr lang="en-US" altLang="zh-CN" sz="2400" dirty="0"/>
              <a:t>of</a:t>
            </a:r>
            <a:r>
              <a:rPr lang="zh-CN" altLang="en-US" sz="2400" dirty="0"/>
              <a:t> </a:t>
            </a:r>
            <a:r>
              <a:rPr lang="en-US" altLang="zh-CN" sz="2400" dirty="0"/>
              <a:t>crowds</a:t>
            </a:r>
          </a:p>
          <a:p>
            <a:pPr lvl="1"/>
            <a:r>
              <a:rPr lang="en-GB" altLang="zh-CN" sz="2200" dirty="0"/>
              <a:t>Golub, B. and M. O. Jackson (2010). "Naive Learning in Social Networks and the Wisdom of Crowds." </a:t>
            </a:r>
            <a:r>
              <a:rPr lang="en-GB" altLang="zh-CN" sz="2200" i="1" u="sng" dirty="0"/>
              <a:t>American Economic Journal-Microeconomics </a:t>
            </a:r>
            <a:r>
              <a:rPr lang="en-GB" altLang="zh-CN" sz="2200" dirty="0"/>
              <a:t>2(1): 112-149.</a:t>
            </a:r>
          </a:p>
          <a:p>
            <a:pPr lvl="1"/>
            <a:r>
              <a:rPr lang="en-GB" altLang="zh-CN" sz="2200" dirty="0"/>
              <a:t>A theoretical model of the wisdom of crowds … </a:t>
            </a:r>
          </a:p>
          <a:p>
            <a:pPr lvl="1"/>
            <a:r>
              <a:rPr lang="en-GB" altLang="zh-CN" sz="2200" dirty="0"/>
              <a:t>Assumption: people receive independent noisy signals about the true value of a variable and then communicate in a network. They naively update beliefs by repeatedly taking weighted averages of </a:t>
            </a:r>
            <a:r>
              <a:rPr lang="en-GB" altLang="zh-CN" sz="2200" dirty="0" err="1"/>
              <a:t>neighbors'</a:t>
            </a:r>
            <a:r>
              <a:rPr lang="en-GB" altLang="zh-CN" sz="2200" dirty="0"/>
              <a:t> opinions</a:t>
            </a:r>
          </a:p>
          <a:p>
            <a:pPr lvl="1"/>
            <a:r>
              <a:rPr lang="en-GB" altLang="zh-CN" sz="2200" dirty="0"/>
              <a:t>Conclusions: </a:t>
            </a:r>
          </a:p>
          <a:p>
            <a:pPr marL="1371600" lvl="2" indent="-457200">
              <a:buFont typeface="+mj-lt"/>
              <a:buAutoNum type="arabicPeriod"/>
            </a:pPr>
            <a:r>
              <a:rPr lang="en-GB" altLang="zh-CN" sz="2000" dirty="0"/>
              <a:t>A society is wise if and only if the influence of the most influential agent (e.g., experts or fashion leaders) is vanishing as the society grows</a:t>
            </a:r>
          </a:p>
          <a:p>
            <a:pPr marL="1371600" lvl="2" indent="-457200">
              <a:buFont typeface="+mj-lt"/>
              <a:buAutoNum type="arabicPeriod"/>
            </a:pPr>
            <a:r>
              <a:rPr lang="en-GB" altLang="zh-CN" sz="2000" dirty="0"/>
              <a:t>Societies with balance (e.g., no experts or fashion leaders) and dispersion (e.g., all members pay attention to the rest of the network) in their communication structures will have (more) accurate learning</a:t>
            </a:r>
          </a:p>
        </p:txBody>
      </p:sp>
      <p:sp>
        <p:nvSpPr>
          <p:cNvPr id="9" name="Slide Number Placeholder 5">
            <a:extLst>
              <a:ext uri="{FF2B5EF4-FFF2-40B4-BE49-F238E27FC236}">
                <a16:creationId xmlns:a16="http://schemas.microsoft.com/office/drawing/2014/main" id="{E96BBCA4-70CF-9C4A-BB54-38B822E504C5}"/>
              </a:ext>
            </a:extLst>
          </p:cNvPr>
          <p:cNvSpPr txBox="1">
            <a:spLocks/>
          </p:cNvSpPr>
          <p:nvPr/>
        </p:nvSpPr>
        <p:spPr>
          <a:xfrm>
            <a:off x="10987518" y="6295014"/>
            <a:ext cx="76421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463939-5E93-40A3-BEC8-146BCD35AA99}" type="slidenum">
              <a:rPr lang="en-US" altLang="zh-TW" smtClean="0"/>
              <a:pPr/>
              <a:t>14</a:t>
            </a:fld>
            <a:endParaRPr lang="en-US" altLang="zh-TW" dirty="0"/>
          </a:p>
        </p:txBody>
      </p:sp>
    </p:spTree>
    <p:extLst>
      <p:ext uri="{BB962C8B-B14F-4D97-AF65-F5344CB8AC3E}">
        <p14:creationId xmlns:p14="http://schemas.microsoft.com/office/powerpoint/2010/main" val="2142896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65B22-A461-884F-AFF0-F70CF9F7DA2A}"/>
              </a:ext>
            </a:extLst>
          </p:cNvPr>
          <p:cNvSpPr>
            <a:spLocks noGrp="1"/>
          </p:cNvSpPr>
          <p:nvPr>
            <p:ph type="title"/>
          </p:nvPr>
        </p:nvSpPr>
        <p:spPr>
          <a:xfrm>
            <a:off x="913775" y="618518"/>
            <a:ext cx="10364451" cy="821322"/>
          </a:xfrm>
        </p:spPr>
        <p:txBody>
          <a:bodyPr/>
          <a:lstStyle/>
          <a:p>
            <a:r>
              <a:rPr lang="en-US" altLang="zh-CN" dirty="0"/>
              <a:t>Herding</a:t>
            </a:r>
            <a:endParaRPr lang="en-US" dirty="0"/>
          </a:p>
        </p:txBody>
      </p:sp>
      <p:sp>
        <p:nvSpPr>
          <p:cNvPr id="8" name="Content Placeholder 2">
            <a:extLst>
              <a:ext uri="{FF2B5EF4-FFF2-40B4-BE49-F238E27FC236}">
                <a16:creationId xmlns:a16="http://schemas.microsoft.com/office/drawing/2014/main" id="{EDA2EDF4-6A6D-4546-A57B-851879A701CA}"/>
              </a:ext>
            </a:extLst>
          </p:cNvPr>
          <p:cNvSpPr>
            <a:spLocks noGrp="1"/>
          </p:cNvSpPr>
          <p:nvPr>
            <p:ph sz="quarter" idx="13"/>
          </p:nvPr>
        </p:nvSpPr>
        <p:spPr>
          <a:xfrm>
            <a:off x="913773" y="1439840"/>
            <a:ext cx="10837959" cy="5130293"/>
          </a:xfrm>
        </p:spPr>
        <p:txBody>
          <a:bodyPr>
            <a:normAutofit/>
          </a:bodyPr>
          <a:lstStyle/>
          <a:p>
            <a:r>
              <a:rPr lang="en-GB" altLang="zh-CN" sz="2400" dirty="0"/>
              <a:t>Herding in housing markets</a:t>
            </a:r>
          </a:p>
          <a:p>
            <a:pPr lvl="1"/>
            <a:r>
              <a:rPr lang="en-GB" altLang="zh-CN" sz="2200" dirty="0"/>
              <a:t>A specialised market, and hence “experts” are important (and there are so many of them!)</a:t>
            </a:r>
          </a:p>
          <a:p>
            <a:pPr lvl="1"/>
            <a:r>
              <a:rPr lang="en-GB" altLang="zh-CN" sz="2200" dirty="0"/>
              <a:t>Plentiful information sources, but partial, noisy (and possibly biased)</a:t>
            </a:r>
          </a:p>
          <a:p>
            <a:pPr lvl="1"/>
            <a:r>
              <a:rPr lang="en-US" altLang="zh-CN" sz="2200" dirty="0"/>
              <a:t>Inattention is widespread: complex marketplace and products, stressful decision, information overload, … </a:t>
            </a:r>
          </a:p>
          <a:p>
            <a:pPr lvl="1"/>
            <a:r>
              <a:rPr lang="en-US" altLang="zh-CN" sz="2200" dirty="0"/>
              <a:t>Products, transactions are “social”, and hence independent use of private information is difficult</a:t>
            </a:r>
          </a:p>
          <a:p>
            <a:pPr lvl="1"/>
            <a:r>
              <a:rPr lang="en-US" altLang="zh-CN" sz="2200" dirty="0"/>
              <a:t>As a result, housing market is probably not a good place to find the wisdom of  crowds! </a:t>
            </a:r>
          </a:p>
          <a:p>
            <a:pPr lvl="1"/>
            <a:endParaRPr lang="en-US" altLang="zh-CN" sz="2200" dirty="0"/>
          </a:p>
        </p:txBody>
      </p:sp>
      <p:sp>
        <p:nvSpPr>
          <p:cNvPr id="9" name="Slide Number Placeholder 5">
            <a:extLst>
              <a:ext uri="{FF2B5EF4-FFF2-40B4-BE49-F238E27FC236}">
                <a16:creationId xmlns:a16="http://schemas.microsoft.com/office/drawing/2014/main" id="{E96BBCA4-70CF-9C4A-BB54-38B822E504C5}"/>
              </a:ext>
            </a:extLst>
          </p:cNvPr>
          <p:cNvSpPr txBox="1">
            <a:spLocks/>
          </p:cNvSpPr>
          <p:nvPr/>
        </p:nvSpPr>
        <p:spPr>
          <a:xfrm>
            <a:off x="10987518" y="6295014"/>
            <a:ext cx="76421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463939-5E93-40A3-BEC8-146BCD35AA99}" type="slidenum">
              <a:rPr lang="en-US" altLang="zh-TW" smtClean="0"/>
              <a:pPr/>
              <a:t>15</a:t>
            </a:fld>
            <a:endParaRPr lang="en-US" altLang="zh-TW" dirty="0"/>
          </a:p>
        </p:txBody>
      </p:sp>
    </p:spTree>
    <p:extLst>
      <p:ext uri="{BB962C8B-B14F-4D97-AF65-F5344CB8AC3E}">
        <p14:creationId xmlns:p14="http://schemas.microsoft.com/office/powerpoint/2010/main" val="700718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5EF19-033F-C165-F92E-A1F36D02B4AE}"/>
              </a:ext>
            </a:extLst>
          </p:cNvPr>
          <p:cNvSpPr>
            <a:spLocks noGrp="1"/>
          </p:cNvSpPr>
          <p:nvPr>
            <p:ph type="title"/>
          </p:nvPr>
        </p:nvSpPr>
        <p:spPr>
          <a:xfrm>
            <a:off x="913775" y="618517"/>
            <a:ext cx="10364451" cy="852931"/>
          </a:xfrm>
        </p:spPr>
        <p:txBody>
          <a:bodyPr>
            <a:normAutofit fontScale="90000"/>
          </a:bodyPr>
          <a:lstStyle/>
          <a:p>
            <a:r>
              <a:rPr lang="en-GB" dirty="0"/>
              <a:t>Herding in Asset Markets:</a:t>
            </a:r>
            <a:br>
              <a:rPr lang="en-GB" dirty="0"/>
            </a:br>
            <a:r>
              <a:rPr lang="en-GB" dirty="0"/>
              <a:t>Optimists and Pessimists</a:t>
            </a:r>
          </a:p>
        </p:txBody>
      </p:sp>
      <p:sp>
        <p:nvSpPr>
          <p:cNvPr id="3" name="Content Placeholder 2">
            <a:extLst>
              <a:ext uri="{FF2B5EF4-FFF2-40B4-BE49-F238E27FC236}">
                <a16:creationId xmlns:a16="http://schemas.microsoft.com/office/drawing/2014/main" id="{6404E53C-1E72-7E25-A249-420A899454B3}"/>
              </a:ext>
            </a:extLst>
          </p:cNvPr>
          <p:cNvSpPr>
            <a:spLocks noGrp="1"/>
          </p:cNvSpPr>
          <p:nvPr>
            <p:ph sz="quarter" idx="13"/>
          </p:nvPr>
        </p:nvSpPr>
        <p:spPr>
          <a:xfrm>
            <a:off x="913774" y="1618594"/>
            <a:ext cx="10363826" cy="4487916"/>
          </a:xfrm>
        </p:spPr>
        <p:txBody>
          <a:bodyPr>
            <a:normAutofit lnSpcReduction="10000"/>
          </a:bodyPr>
          <a:lstStyle/>
          <a:p>
            <a:r>
              <a:rPr lang="en-GB" sz="2400" dirty="0"/>
              <a:t>“Normal” markets: buyers and sellers in balance, no large divergence of views, information </a:t>
            </a:r>
          </a:p>
          <a:p>
            <a:r>
              <a:rPr lang="en-GB" sz="2400" dirty="0"/>
              <a:t>Market where optimists &gt; pessimists – average prices rise – drives pessimists out of market – prices jump to average valuations of optimists</a:t>
            </a:r>
          </a:p>
          <a:p>
            <a:r>
              <a:rPr lang="en-GB" sz="2400" dirty="0"/>
              <a:t>Requires optimists to have access to credit and for there to be limits to supply of new products</a:t>
            </a:r>
          </a:p>
          <a:p>
            <a:r>
              <a:rPr lang="en-GB" sz="2400" dirty="0"/>
              <a:t>Arbitrage and limits to arbitrate (Schleifer and </a:t>
            </a:r>
            <a:r>
              <a:rPr lang="en-GB" sz="2400" dirty="0" err="1"/>
              <a:t>Vishny</a:t>
            </a:r>
            <a:r>
              <a:rPr lang="en-GB" sz="2400" dirty="0"/>
              <a:t>, 1997, Limits to Arbitrate, </a:t>
            </a:r>
            <a:r>
              <a:rPr lang="en-GB" sz="2400" i="1" dirty="0"/>
              <a:t>J of Finance </a:t>
            </a:r>
            <a:r>
              <a:rPr lang="en-GB" sz="2400" dirty="0"/>
              <a:t>52(1) 35-55)</a:t>
            </a:r>
          </a:p>
          <a:p>
            <a:r>
              <a:rPr lang="en-GB" sz="2400" dirty="0"/>
              <a:t>Leverage magnifies problems when “bubble” bursts. </a:t>
            </a:r>
          </a:p>
          <a:p>
            <a:endParaRPr lang="en-GB" dirty="0"/>
          </a:p>
        </p:txBody>
      </p:sp>
    </p:spTree>
    <p:extLst>
      <p:ext uri="{BB962C8B-B14F-4D97-AF65-F5344CB8AC3E}">
        <p14:creationId xmlns:p14="http://schemas.microsoft.com/office/powerpoint/2010/main" val="4168437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65B22-A461-884F-AFF0-F70CF9F7DA2A}"/>
              </a:ext>
            </a:extLst>
          </p:cNvPr>
          <p:cNvSpPr>
            <a:spLocks noGrp="1"/>
          </p:cNvSpPr>
          <p:nvPr>
            <p:ph type="title"/>
          </p:nvPr>
        </p:nvSpPr>
        <p:spPr>
          <a:xfrm>
            <a:off x="913775" y="618518"/>
            <a:ext cx="10364451" cy="821322"/>
          </a:xfrm>
        </p:spPr>
        <p:txBody>
          <a:bodyPr/>
          <a:lstStyle/>
          <a:p>
            <a:r>
              <a:rPr lang="en-US" altLang="zh-CN" dirty="0"/>
              <a:t>Seasonal Affective Disorder (SAD)</a:t>
            </a:r>
            <a:endParaRPr lang="en-US" dirty="0"/>
          </a:p>
        </p:txBody>
      </p:sp>
      <p:sp>
        <p:nvSpPr>
          <p:cNvPr id="6" name="Slide Number Placeholder 5">
            <a:extLst>
              <a:ext uri="{FF2B5EF4-FFF2-40B4-BE49-F238E27FC236}">
                <a16:creationId xmlns:a16="http://schemas.microsoft.com/office/drawing/2014/main" id="{882B8F56-7696-A846-8E4B-AEDF945A347D}"/>
              </a:ext>
            </a:extLst>
          </p:cNvPr>
          <p:cNvSpPr txBox="1">
            <a:spLocks/>
          </p:cNvSpPr>
          <p:nvPr/>
        </p:nvSpPr>
        <p:spPr>
          <a:xfrm>
            <a:off x="10987518" y="6295014"/>
            <a:ext cx="76421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463939-5E93-40A3-BEC8-146BCD35AA99}" type="slidenum">
              <a:rPr lang="en-US" altLang="zh-TW" smtClean="0"/>
              <a:pPr/>
              <a:t>17</a:t>
            </a:fld>
            <a:endParaRPr lang="en-US" altLang="zh-TW" dirty="0"/>
          </a:p>
        </p:txBody>
      </p:sp>
      <p:sp>
        <p:nvSpPr>
          <p:cNvPr id="5" name="Rectangle 3">
            <a:extLst>
              <a:ext uri="{FF2B5EF4-FFF2-40B4-BE49-F238E27FC236}">
                <a16:creationId xmlns:a16="http://schemas.microsoft.com/office/drawing/2014/main" id="{04F37EBA-716B-6547-BE77-0A38AAD3AB20}"/>
              </a:ext>
            </a:extLst>
          </p:cNvPr>
          <p:cNvSpPr txBox="1">
            <a:spLocks noChangeArrowheads="1"/>
          </p:cNvSpPr>
          <p:nvPr/>
        </p:nvSpPr>
        <p:spPr>
          <a:xfrm>
            <a:off x="688623" y="1340767"/>
            <a:ext cx="11063110" cy="4992299"/>
          </a:xfrm>
          <a:prstGeom prst="rect">
            <a:avLst/>
          </a:prstGeom>
        </p:spPr>
        <p:txBody>
          <a:bodyPr>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none" baseline="0">
                <a:solidFill>
                  <a:schemeClr val="tx1"/>
                </a:solidFill>
                <a:effectLst/>
                <a:latin typeface="Cambria" panose="02040503050406030204" pitchFamily="18" charset="0"/>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none" baseline="0">
                <a:solidFill>
                  <a:schemeClr val="tx1"/>
                </a:solidFill>
                <a:effectLst/>
                <a:latin typeface="Cambria" panose="02040503050406030204" pitchFamily="18" charset="0"/>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none" baseline="0">
                <a:solidFill>
                  <a:schemeClr val="tx1"/>
                </a:solidFill>
                <a:effectLst/>
                <a:latin typeface="Cambria" panose="02040503050406030204" pitchFamily="18" charset="0"/>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none" baseline="0">
                <a:solidFill>
                  <a:schemeClr val="tx1"/>
                </a:solidFill>
                <a:effectLst/>
                <a:latin typeface="Cambria" panose="02040503050406030204" pitchFamily="18" charset="0"/>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none" baseline="0">
                <a:solidFill>
                  <a:schemeClr val="tx1"/>
                </a:solidFill>
                <a:effectLst/>
                <a:latin typeface="Cambria" panose="02040503050406030204" pitchFamily="18" charset="0"/>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363538" indent="-363538">
              <a:spcBef>
                <a:spcPct val="25000"/>
              </a:spcBef>
              <a:spcAft>
                <a:spcPts val="960"/>
              </a:spcAft>
            </a:pPr>
            <a:r>
              <a:rPr lang="en-US" altLang="zh-TW" sz="2600" dirty="0"/>
              <a:t>Seasonal Affective Disorder (SAD): winter blue! </a:t>
            </a:r>
          </a:p>
          <a:p>
            <a:pPr marL="820738" lvl="1" indent="-363538">
              <a:spcBef>
                <a:spcPct val="25000"/>
              </a:spcBef>
              <a:spcAft>
                <a:spcPts val="960"/>
              </a:spcAft>
            </a:pPr>
            <a:r>
              <a:rPr lang="en-US" altLang="zh-TW" sz="2400" dirty="0"/>
              <a:t>Rosenthal, N. E., et al. (1984). "Seasonal Affective Disorder: A Description of the Syndrome and Preliminary Findings With Light Therapy." </a:t>
            </a:r>
            <a:r>
              <a:rPr lang="en-US" altLang="zh-TW" sz="2400" i="1" u="sng" dirty="0"/>
              <a:t>Archives of General Psychiatry</a:t>
            </a:r>
            <a:r>
              <a:rPr lang="en-US" altLang="zh-TW" sz="2400" dirty="0"/>
              <a:t> 41(1): 72-80.</a:t>
            </a:r>
          </a:p>
          <a:p>
            <a:pPr marL="820738" lvl="1" indent="-363538">
              <a:spcBef>
                <a:spcPct val="25000"/>
              </a:spcBef>
              <a:spcAft>
                <a:spcPts val="960"/>
              </a:spcAft>
            </a:pPr>
            <a:r>
              <a:rPr lang="en-US" altLang="zh-TW" sz="2400" dirty="0" err="1"/>
              <a:t>Goetzmann</a:t>
            </a:r>
            <a:r>
              <a:rPr lang="en-US" altLang="zh-TW" sz="2400" dirty="0"/>
              <a:t>, W. N., et al. (2015). "Weather-Induced Mood, Institutional Investors, and Stock Returns." </a:t>
            </a:r>
            <a:r>
              <a:rPr lang="en-US" altLang="zh-TW" sz="2400" i="1" u="sng" dirty="0"/>
              <a:t>Review of Financial Studies</a:t>
            </a:r>
            <a:r>
              <a:rPr lang="en-US" altLang="zh-TW" sz="2400" dirty="0"/>
              <a:t> 28(1): 73-111.</a:t>
            </a:r>
          </a:p>
          <a:p>
            <a:pPr marL="820738" lvl="1" indent="-363538">
              <a:spcBef>
                <a:spcPct val="25000"/>
              </a:spcBef>
              <a:spcAft>
                <a:spcPts val="960"/>
              </a:spcAft>
            </a:pPr>
            <a:r>
              <a:rPr lang="en-US" altLang="zh-TW" sz="2400" dirty="0" err="1"/>
              <a:t>Kaplanski</a:t>
            </a:r>
            <a:r>
              <a:rPr lang="en-US" altLang="zh-TW" sz="2400" dirty="0"/>
              <a:t>, G. and H. Levy (2012). "Real estate prices: An international study of seasonality's sentiment effect." </a:t>
            </a:r>
            <a:r>
              <a:rPr lang="en-US" altLang="zh-TW" sz="2400" i="1" u="sng" dirty="0"/>
              <a:t>Journal of Empirical Finance</a:t>
            </a:r>
            <a:r>
              <a:rPr lang="en-US" altLang="zh-TW" sz="2400" dirty="0"/>
              <a:t> 19(1): 123-146.</a:t>
            </a:r>
          </a:p>
        </p:txBody>
      </p:sp>
    </p:spTree>
    <p:extLst>
      <p:ext uri="{BB962C8B-B14F-4D97-AF65-F5344CB8AC3E}">
        <p14:creationId xmlns:p14="http://schemas.microsoft.com/office/powerpoint/2010/main" val="2070583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65B22-A461-884F-AFF0-F70CF9F7DA2A}"/>
              </a:ext>
            </a:extLst>
          </p:cNvPr>
          <p:cNvSpPr>
            <a:spLocks noGrp="1"/>
          </p:cNvSpPr>
          <p:nvPr>
            <p:ph type="title"/>
          </p:nvPr>
        </p:nvSpPr>
        <p:spPr>
          <a:xfrm>
            <a:off x="913775" y="618518"/>
            <a:ext cx="10364451" cy="821322"/>
          </a:xfrm>
        </p:spPr>
        <p:txBody>
          <a:bodyPr/>
          <a:lstStyle/>
          <a:p>
            <a:r>
              <a:rPr lang="en-GB" altLang="zh-CN" dirty="0"/>
              <a:t>The SAD effect</a:t>
            </a:r>
            <a:endParaRPr lang="en-US" dirty="0"/>
          </a:p>
        </p:txBody>
      </p:sp>
      <p:sp>
        <p:nvSpPr>
          <p:cNvPr id="6" name="Slide Number Placeholder 5">
            <a:extLst>
              <a:ext uri="{FF2B5EF4-FFF2-40B4-BE49-F238E27FC236}">
                <a16:creationId xmlns:a16="http://schemas.microsoft.com/office/drawing/2014/main" id="{882B8F56-7696-A846-8E4B-AEDF945A347D}"/>
              </a:ext>
            </a:extLst>
          </p:cNvPr>
          <p:cNvSpPr txBox="1">
            <a:spLocks/>
          </p:cNvSpPr>
          <p:nvPr/>
        </p:nvSpPr>
        <p:spPr>
          <a:xfrm>
            <a:off x="10987518" y="6295014"/>
            <a:ext cx="76421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463939-5E93-40A3-BEC8-146BCD35AA99}" type="slidenum">
              <a:rPr lang="en-US" altLang="zh-TW" smtClean="0"/>
              <a:pPr/>
              <a:t>18</a:t>
            </a:fld>
            <a:endParaRPr lang="en-US" altLang="zh-TW" dirty="0"/>
          </a:p>
        </p:txBody>
      </p:sp>
      <p:sp>
        <p:nvSpPr>
          <p:cNvPr id="5" name="Rectangle 3">
            <a:extLst>
              <a:ext uri="{FF2B5EF4-FFF2-40B4-BE49-F238E27FC236}">
                <a16:creationId xmlns:a16="http://schemas.microsoft.com/office/drawing/2014/main" id="{04F37EBA-716B-6547-BE77-0A38AAD3AB20}"/>
              </a:ext>
            </a:extLst>
          </p:cNvPr>
          <p:cNvSpPr txBox="1">
            <a:spLocks noChangeArrowheads="1"/>
          </p:cNvSpPr>
          <p:nvPr/>
        </p:nvSpPr>
        <p:spPr>
          <a:xfrm>
            <a:off x="688623" y="1340767"/>
            <a:ext cx="11063110" cy="4992299"/>
          </a:xfrm>
          <a:prstGeom prst="rect">
            <a:avLst/>
          </a:prstGeom>
        </p:spPr>
        <p:txBody>
          <a:bodyPr>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none" baseline="0">
                <a:solidFill>
                  <a:schemeClr val="tx1"/>
                </a:solidFill>
                <a:effectLst/>
                <a:latin typeface="Cambria" panose="02040503050406030204" pitchFamily="18" charset="0"/>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none" baseline="0">
                <a:solidFill>
                  <a:schemeClr val="tx1"/>
                </a:solidFill>
                <a:effectLst/>
                <a:latin typeface="Cambria" panose="02040503050406030204" pitchFamily="18" charset="0"/>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none" baseline="0">
                <a:solidFill>
                  <a:schemeClr val="tx1"/>
                </a:solidFill>
                <a:effectLst/>
                <a:latin typeface="Cambria" panose="02040503050406030204" pitchFamily="18" charset="0"/>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none" baseline="0">
                <a:solidFill>
                  <a:schemeClr val="tx1"/>
                </a:solidFill>
                <a:effectLst/>
                <a:latin typeface="Cambria" panose="02040503050406030204" pitchFamily="18" charset="0"/>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none" baseline="0">
                <a:solidFill>
                  <a:schemeClr val="tx1"/>
                </a:solidFill>
                <a:effectLst/>
                <a:latin typeface="Cambria" panose="02040503050406030204" pitchFamily="18" charset="0"/>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363538" indent="-363538">
              <a:spcBef>
                <a:spcPct val="25000"/>
              </a:spcBef>
              <a:spcAft>
                <a:spcPts val="960"/>
              </a:spcAft>
            </a:pPr>
            <a:r>
              <a:rPr lang="en-US" altLang="zh-TW" sz="2600" dirty="0" err="1"/>
              <a:t>Kaplanski</a:t>
            </a:r>
            <a:r>
              <a:rPr lang="en-US" altLang="zh-TW" sz="2600" dirty="0"/>
              <a:t>, G. and H. Levy (2012). "Real estate prices: An international study of seasonality's sentiment effect." </a:t>
            </a:r>
            <a:r>
              <a:rPr lang="en-US" altLang="zh-TW" sz="2600" i="1" u="sng" dirty="0"/>
              <a:t>Journal of Empirical Finance</a:t>
            </a:r>
            <a:r>
              <a:rPr lang="en-US" altLang="zh-TW" sz="2600" dirty="0"/>
              <a:t> 19(1): 123-146.</a:t>
            </a:r>
          </a:p>
          <a:p>
            <a:pPr marL="820738" lvl="1" indent="-363538">
              <a:lnSpc>
                <a:spcPct val="100000"/>
              </a:lnSpc>
              <a:spcBef>
                <a:spcPts val="120"/>
              </a:spcBef>
              <a:spcAft>
                <a:spcPts val="360"/>
              </a:spcAft>
            </a:pPr>
            <a:r>
              <a:rPr lang="en-US" altLang="zh-TW" sz="2400" dirty="0"/>
              <a:t>CDH: changes in daylight hours across the various months of the year</a:t>
            </a:r>
          </a:p>
          <a:p>
            <a:pPr marL="820738" lvl="1" indent="-363538">
              <a:lnSpc>
                <a:spcPct val="100000"/>
              </a:lnSpc>
              <a:spcBef>
                <a:spcPts val="120"/>
              </a:spcBef>
              <a:spcAft>
                <a:spcPts val="360"/>
              </a:spcAft>
            </a:pPr>
            <a:r>
              <a:rPr lang="en-US" altLang="zh-TW" sz="2400" dirty="0"/>
              <a:t>Also considered the latitude of the area zone under consideration</a:t>
            </a:r>
          </a:p>
          <a:p>
            <a:pPr marL="820738" lvl="1" indent="-363538">
              <a:lnSpc>
                <a:spcPct val="100000"/>
              </a:lnSpc>
              <a:spcBef>
                <a:spcPts val="120"/>
              </a:spcBef>
              <a:spcAft>
                <a:spcPts val="360"/>
              </a:spcAft>
            </a:pPr>
            <a:r>
              <a:rPr lang="en-US" altLang="zh-TW" sz="2400" dirty="0"/>
              <a:t>Alternative explanations: </a:t>
            </a:r>
          </a:p>
          <a:p>
            <a:pPr marL="1277938" lvl="2" indent="-363538">
              <a:lnSpc>
                <a:spcPct val="100000"/>
              </a:lnSpc>
              <a:spcBef>
                <a:spcPts val="120"/>
              </a:spcBef>
              <a:spcAft>
                <a:spcPts val="360"/>
              </a:spcAft>
            </a:pPr>
            <a:r>
              <a:rPr lang="en-US" altLang="zh-TW" sz="2200" dirty="0"/>
              <a:t>Matching Theory (MT): strategic herding – larger group gives higher chance to sell and/or better prices, so join the group</a:t>
            </a:r>
          </a:p>
          <a:p>
            <a:pPr marL="1277938" lvl="2" indent="-363538">
              <a:lnSpc>
                <a:spcPct val="100000"/>
              </a:lnSpc>
              <a:spcBef>
                <a:spcPts val="120"/>
              </a:spcBef>
              <a:spcAft>
                <a:spcPts val="360"/>
              </a:spcAft>
            </a:pPr>
            <a:r>
              <a:rPr lang="en-US" altLang="zh-TW" sz="2200" dirty="0"/>
              <a:t>Bargaining Power Hypothesis (BPH): summer buyers have less bargaining power (parents of school-age children and newlyweds)</a:t>
            </a:r>
          </a:p>
        </p:txBody>
      </p:sp>
    </p:spTree>
    <p:extLst>
      <p:ext uri="{BB962C8B-B14F-4D97-AF65-F5344CB8AC3E}">
        <p14:creationId xmlns:p14="http://schemas.microsoft.com/office/powerpoint/2010/main" val="1666446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65B22-A461-884F-AFF0-F70CF9F7DA2A}"/>
              </a:ext>
            </a:extLst>
          </p:cNvPr>
          <p:cNvSpPr>
            <a:spLocks noGrp="1"/>
          </p:cNvSpPr>
          <p:nvPr>
            <p:ph type="title"/>
          </p:nvPr>
        </p:nvSpPr>
        <p:spPr>
          <a:xfrm>
            <a:off x="913775" y="618518"/>
            <a:ext cx="10364451" cy="821322"/>
          </a:xfrm>
        </p:spPr>
        <p:txBody>
          <a:bodyPr/>
          <a:lstStyle/>
          <a:p>
            <a:r>
              <a:rPr lang="en-GB" altLang="zh-CN" dirty="0"/>
              <a:t>The SAD effect</a:t>
            </a:r>
            <a:endParaRPr lang="en-US" dirty="0"/>
          </a:p>
        </p:txBody>
      </p:sp>
      <p:sp>
        <p:nvSpPr>
          <p:cNvPr id="6" name="Slide Number Placeholder 5">
            <a:extLst>
              <a:ext uri="{FF2B5EF4-FFF2-40B4-BE49-F238E27FC236}">
                <a16:creationId xmlns:a16="http://schemas.microsoft.com/office/drawing/2014/main" id="{882B8F56-7696-A846-8E4B-AEDF945A347D}"/>
              </a:ext>
            </a:extLst>
          </p:cNvPr>
          <p:cNvSpPr txBox="1">
            <a:spLocks/>
          </p:cNvSpPr>
          <p:nvPr/>
        </p:nvSpPr>
        <p:spPr>
          <a:xfrm>
            <a:off x="10987518" y="6295014"/>
            <a:ext cx="76421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463939-5E93-40A3-BEC8-146BCD35AA99}" type="slidenum">
              <a:rPr lang="en-US" altLang="zh-TW" smtClean="0"/>
              <a:pPr/>
              <a:t>19</a:t>
            </a:fld>
            <a:endParaRPr lang="en-US" altLang="zh-TW" dirty="0"/>
          </a:p>
        </p:txBody>
      </p:sp>
      <p:sp>
        <p:nvSpPr>
          <p:cNvPr id="5" name="Rectangle 3">
            <a:extLst>
              <a:ext uri="{FF2B5EF4-FFF2-40B4-BE49-F238E27FC236}">
                <a16:creationId xmlns:a16="http://schemas.microsoft.com/office/drawing/2014/main" id="{04F37EBA-716B-6547-BE77-0A38AAD3AB20}"/>
              </a:ext>
            </a:extLst>
          </p:cNvPr>
          <p:cNvSpPr txBox="1">
            <a:spLocks noChangeArrowheads="1"/>
          </p:cNvSpPr>
          <p:nvPr/>
        </p:nvSpPr>
        <p:spPr>
          <a:xfrm>
            <a:off x="688623" y="1340767"/>
            <a:ext cx="11063110" cy="4992299"/>
          </a:xfrm>
          <a:prstGeom prst="rect">
            <a:avLst/>
          </a:prstGeom>
        </p:spPr>
        <p:txBody>
          <a:bodyPr>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none" baseline="0">
                <a:solidFill>
                  <a:schemeClr val="tx1"/>
                </a:solidFill>
                <a:effectLst/>
                <a:latin typeface="Cambria" panose="02040503050406030204" pitchFamily="18" charset="0"/>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none" baseline="0">
                <a:solidFill>
                  <a:schemeClr val="tx1"/>
                </a:solidFill>
                <a:effectLst/>
                <a:latin typeface="Cambria" panose="02040503050406030204" pitchFamily="18" charset="0"/>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none" baseline="0">
                <a:solidFill>
                  <a:schemeClr val="tx1"/>
                </a:solidFill>
                <a:effectLst/>
                <a:latin typeface="Cambria" panose="02040503050406030204" pitchFamily="18" charset="0"/>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none" baseline="0">
                <a:solidFill>
                  <a:schemeClr val="tx1"/>
                </a:solidFill>
                <a:effectLst/>
                <a:latin typeface="Cambria" panose="02040503050406030204" pitchFamily="18" charset="0"/>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none" baseline="0">
                <a:solidFill>
                  <a:schemeClr val="tx1"/>
                </a:solidFill>
                <a:effectLst/>
                <a:latin typeface="Cambria" panose="02040503050406030204" pitchFamily="18" charset="0"/>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363538" indent="-363538">
              <a:spcBef>
                <a:spcPct val="25000"/>
              </a:spcBef>
              <a:spcAft>
                <a:spcPts val="960"/>
              </a:spcAft>
            </a:pPr>
            <a:r>
              <a:rPr lang="en-US" altLang="zh-TW" sz="2600" dirty="0" err="1"/>
              <a:t>Kaplanski</a:t>
            </a:r>
            <a:r>
              <a:rPr lang="en-US" altLang="zh-TW" sz="2600" dirty="0"/>
              <a:t>, G. and H. Levy (2012). "Real estate prices: An international study of seasonality's sentiment effect." </a:t>
            </a:r>
            <a:r>
              <a:rPr lang="en-US" altLang="zh-TW" sz="2600" i="1" u="sng" dirty="0"/>
              <a:t>Journal of Empirical Finance</a:t>
            </a:r>
            <a:r>
              <a:rPr lang="en-US" altLang="zh-TW" sz="2600" dirty="0"/>
              <a:t> 19(1): 123-146.</a:t>
            </a:r>
          </a:p>
        </p:txBody>
      </p:sp>
      <p:pic>
        <p:nvPicPr>
          <p:cNvPr id="3" name="Picture 2">
            <a:extLst>
              <a:ext uri="{FF2B5EF4-FFF2-40B4-BE49-F238E27FC236}">
                <a16:creationId xmlns:a16="http://schemas.microsoft.com/office/drawing/2014/main" id="{25F60458-7F0B-9944-B974-25A6692BE69C}"/>
              </a:ext>
            </a:extLst>
          </p:cNvPr>
          <p:cNvPicPr>
            <a:picLocks noChangeAspect="1"/>
          </p:cNvPicPr>
          <p:nvPr/>
        </p:nvPicPr>
        <p:blipFill>
          <a:blip r:embed="rId2"/>
          <a:stretch>
            <a:fillRect/>
          </a:stretch>
        </p:blipFill>
        <p:spPr>
          <a:xfrm>
            <a:off x="2808718" y="2712003"/>
            <a:ext cx="8178800" cy="3784600"/>
          </a:xfrm>
          <a:prstGeom prst="rect">
            <a:avLst/>
          </a:prstGeom>
        </p:spPr>
      </p:pic>
    </p:spTree>
    <p:extLst>
      <p:ext uri="{BB962C8B-B14F-4D97-AF65-F5344CB8AC3E}">
        <p14:creationId xmlns:p14="http://schemas.microsoft.com/office/powerpoint/2010/main" val="2712659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8D478-73FE-C534-3232-849A69289058}"/>
              </a:ext>
            </a:extLst>
          </p:cNvPr>
          <p:cNvSpPr>
            <a:spLocks noGrp="1"/>
          </p:cNvSpPr>
          <p:nvPr>
            <p:ph type="title"/>
          </p:nvPr>
        </p:nvSpPr>
        <p:spPr>
          <a:xfrm>
            <a:off x="913775" y="618518"/>
            <a:ext cx="10364451" cy="1126200"/>
          </a:xfrm>
        </p:spPr>
        <p:txBody>
          <a:bodyPr/>
          <a:lstStyle/>
          <a:p>
            <a:r>
              <a:rPr lang="en-GB" dirty="0"/>
              <a:t>Decision-making Under Uncertainty</a:t>
            </a:r>
          </a:p>
        </p:txBody>
      </p:sp>
      <p:sp>
        <p:nvSpPr>
          <p:cNvPr id="3" name="Content Placeholder 2">
            <a:extLst>
              <a:ext uri="{FF2B5EF4-FFF2-40B4-BE49-F238E27FC236}">
                <a16:creationId xmlns:a16="http://schemas.microsoft.com/office/drawing/2014/main" id="{9A464220-D040-DF26-CE4B-9CA2967EB4C8}"/>
              </a:ext>
            </a:extLst>
          </p:cNvPr>
          <p:cNvSpPr>
            <a:spLocks noGrp="1"/>
          </p:cNvSpPr>
          <p:nvPr>
            <p:ph sz="quarter" idx="13"/>
          </p:nvPr>
        </p:nvSpPr>
        <p:spPr>
          <a:xfrm>
            <a:off x="913774" y="1744718"/>
            <a:ext cx="10363826" cy="4046481"/>
          </a:xfrm>
        </p:spPr>
        <p:txBody>
          <a:bodyPr>
            <a:normAutofit/>
          </a:bodyPr>
          <a:lstStyle/>
          <a:p>
            <a:r>
              <a:rPr lang="en-GB" sz="2400" dirty="0"/>
              <a:t>How do we decide on an action when outcomes are not known?</a:t>
            </a:r>
          </a:p>
          <a:p>
            <a:r>
              <a:rPr lang="en-GB" sz="2400" dirty="0"/>
              <a:t>How do we assess the probability of an event occurring? </a:t>
            </a:r>
          </a:p>
          <a:p>
            <a:r>
              <a:rPr lang="en-GB" sz="2400" dirty="0"/>
              <a:t>How do we assess the probability of an event occurring when it is conditional on another event occurring?  </a:t>
            </a:r>
          </a:p>
          <a:p>
            <a:r>
              <a:rPr lang="en-GB" sz="2400" dirty="0"/>
              <a:t>Probability and Subjective Probability</a:t>
            </a:r>
          </a:p>
          <a:p>
            <a:r>
              <a:rPr lang="en-GB" sz="2400" dirty="0"/>
              <a:t>Updating Probabilities Given New Information</a:t>
            </a:r>
          </a:p>
          <a:p>
            <a:r>
              <a:rPr lang="en-GB" sz="2400" dirty="0"/>
              <a:t>Information Sources, Noise and Social Factors … </a:t>
            </a:r>
          </a:p>
        </p:txBody>
      </p:sp>
    </p:spTree>
    <p:extLst>
      <p:ext uri="{BB962C8B-B14F-4D97-AF65-F5344CB8AC3E}">
        <p14:creationId xmlns:p14="http://schemas.microsoft.com/office/powerpoint/2010/main" val="208877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2177696" y="332656"/>
            <a:ext cx="7101769" cy="863600"/>
          </a:xfrm>
          <a:ln/>
        </p:spPr>
        <p:txBody>
          <a:bodyPr>
            <a:normAutofit/>
          </a:bodyPr>
          <a:lstStyle/>
          <a:p>
            <a:pPr marL="762000" indent="-762000"/>
            <a:r>
              <a:rPr lang="en-US" altLang="zh-CN" dirty="0"/>
              <a:t>Measuring</a:t>
            </a:r>
            <a:r>
              <a:rPr lang="zh-CN" altLang="en-US" dirty="0"/>
              <a:t> </a:t>
            </a:r>
            <a:r>
              <a:rPr lang="en-US" altLang="zh-CN" dirty="0"/>
              <a:t>Market</a:t>
            </a:r>
            <a:r>
              <a:rPr lang="zh-CN" altLang="en-US" dirty="0"/>
              <a:t> </a:t>
            </a:r>
            <a:r>
              <a:rPr lang="en-US" altLang="zh-CN" dirty="0"/>
              <a:t>Sentiment</a:t>
            </a:r>
            <a:endParaRPr lang="en-US" altLang="zh-TW" dirty="0"/>
          </a:p>
        </p:txBody>
      </p:sp>
      <p:sp>
        <p:nvSpPr>
          <p:cNvPr id="122883" name="Rectangle 3"/>
          <p:cNvSpPr>
            <a:spLocks noGrp="1" noChangeArrowheads="1"/>
          </p:cNvSpPr>
          <p:nvPr>
            <p:ph idx="1"/>
          </p:nvPr>
        </p:nvSpPr>
        <p:spPr>
          <a:xfrm>
            <a:off x="688623" y="1340767"/>
            <a:ext cx="11063110" cy="4992299"/>
          </a:xfrm>
        </p:spPr>
        <p:txBody>
          <a:bodyPr>
            <a:noAutofit/>
          </a:bodyPr>
          <a:lstStyle/>
          <a:p>
            <a:pPr marL="363538" indent="-363538">
              <a:spcBef>
                <a:spcPct val="25000"/>
              </a:spcBef>
              <a:spcAft>
                <a:spcPts val="960"/>
              </a:spcAft>
            </a:pPr>
            <a:r>
              <a:rPr lang="en-US" altLang="zh-CN" sz="2200" dirty="0"/>
              <a:t>D</a:t>
            </a:r>
            <a:r>
              <a:rPr lang="en-US" altLang="zh-CN" sz="2200" b="0" dirty="0"/>
              <a:t>irect</a:t>
            </a:r>
            <a:r>
              <a:rPr lang="zh-CN" altLang="en-US" sz="2200" b="0" dirty="0"/>
              <a:t> </a:t>
            </a:r>
            <a:r>
              <a:rPr lang="en-US" altLang="zh-CN" sz="2200" b="0" dirty="0"/>
              <a:t>measurement</a:t>
            </a:r>
            <a:r>
              <a:rPr lang="zh-CN" altLang="en-US" sz="2200" b="0" dirty="0"/>
              <a:t> </a:t>
            </a:r>
            <a:r>
              <a:rPr lang="en-US" altLang="zh-CN" sz="2200" b="0" dirty="0"/>
              <a:t>through</a:t>
            </a:r>
            <a:r>
              <a:rPr lang="zh-CN" altLang="en-US" sz="2200" b="0" dirty="0"/>
              <a:t> </a:t>
            </a:r>
            <a:r>
              <a:rPr lang="en-US" altLang="zh-CN" sz="2200" b="0" dirty="0"/>
              <a:t>surveys</a:t>
            </a:r>
          </a:p>
          <a:p>
            <a:pPr marL="820738" lvl="1" indent="-363538">
              <a:spcBef>
                <a:spcPct val="25000"/>
              </a:spcBef>
              <a:spcAft>
                <a:spcPts val="960"/>
              </a:spcAft>
            </a:pPr>
            <a:r>
              <a:rPr lang="en-US" altLang="zh-TW" sz="2000" dirty="0"/>
              <a:t>Confidence indices by the </a:t>
            </a:r>
            <a:r>
              <a:rPr lang="en-US" altLang="zh-TW" sz="2000" dirty="0" err="1"/>
              <a:t>Organisation</a:t>
            </a:r>
            <a:r>
              <a:rPr lang="en-US" altLang="zh-TW" sz="2000" dirty="0"/>
              <a:t> for Economic Co-operation and Development (</a:t>
            </a:r>
            <a:r>
              <a:rPr lang="en-US" altLang="zh-TW" sz="2000" dirty="0">
                <a:hlinkClick r:id="rId2"/>
              </a:rPr>
              <a:t>OECD</a:t>
            </a:r>
            <a:r>
              <a:rPr lang="en-US" altLang="zh-TW" sz="2000" dirty="0"/>
              <a:t>)</a:t>
            </a:r>
          </a:p>
          <a:p>
            <a:pPr marL="820738" lvl="1" indent="-363538">
              <a:spcBef>
                <a:spcPct val="25000"/>
              </a:spcBef>
              <a:spcAft>
                <a:spcPts val="960"/>
              </a:spcAft>
            </a:pPr>
            <a:r>
              <a:rPr lang="en-US" altLang="zh-TW" sz="2000" dirty="0"/>
              <a:t>Economic Sentiment Index (ESI) by </a:t>
            </a:r>
            <a:r>
              <a:rPr lang="en-US" altLang="zh-TW" sz="2000" dirty="0">
                <a:hlinkClick r:id="rId3"/>
              </a:rPr>
              <a:t>Eurostat</a:t>
            </a:r>
            <a:endParaRPr lang="en-US" altLang="zh-TW" sz="2000" dirty="0"/>
          </a:p>
          <a:p>
            <a:pPr marL="820738" lvl="1" indent="-363538">
              <a:spcBef>
                <a:spcPct val="25000"/>
              </a:spcBef>
              <a:spcAft>
                <a:spcPts val="960"/>
              </a:spcAft>
            </a:pPr>
            <a:r>
              <a:rPr lang="en-US" altLang="zh-TW" sz="2000" dirty="0">
                <a:hlinkClick r:id="rId4"/>
              </a:rPr>
              <a:t>University of Michigan Consumer Sentiment Index</a:t>
            </a:r>
            <a:r>
              <a:rPr lang="en-US" altLang="zh-TW" sz="2000" dirty="0"/>
              <a:t> (monthly): a broad measurement (50+ questions about business climate, personal finance, and spending); telephonic household interviews</a:t>
            </a:r>
          </a:p>
          <a:p>
            <a:pPr marL="820738" lvl="1" indent="-363538">
              <a:spcBef>
                <a:spcPct val="25000"/>
              </a:spcBef>
              <a:spcAft>
                <a:spcPts val="960"/>
              </a:spcAft>
            </a:pPr>
            <a:r>
              <a:rPr lang="en-US" altLang="zh-TW" sz="2000" dirty="0"/>
              <a:t>American Association of Individual Investors (AAII) survey; based on weekly online survey among members; </a:t>
            </a:r>
            <a:r>
              <a:rPr lang="en-US" altLang="zh-TW" sz="2000" dirty="0">
                <a:hlinkClick r:id="rId5"/>
              </a:rPr>
              <a:t>”Bull-Bear Spread Trend”</a:t>
            </a:r>
            <a:r>
              <a:rPr lang="en-US" altLang="zh-TW" sz="2000" dirty="0"/>
              <a:t>. </a:t>
            </a:r>
          </a:p>
          <a:p>
            <a:pPr marL="820738" lvl="1" indent="-363538">
              <a:spcBef>
                <a:spcPct val="25000"/>
              </a:spcBef>
              <a:spcAft>
                <a:spcPts val="960"/>
              </a:spcAft>
            </a:pPr>
            <a:r>
              <a:rPr lang="en-US" altLang="zh-TW" sz="2000" dirty="0">
                <a:hlinkClick r:id="rId6"/>
              </a:rPr>
              <a:t>The U.S. Housing Confidence Survey</a:t>
            </a:r>
            <a:r>
              <a:rPr lang="en-US" altLang="zh-TW" sz="2000" dirty="0"/>
              <a:t>: Based on an annual household survey by Case and Shiller; 2014 – 2019. </a:t>
            </a:r>
            <a:endParaRPr lang="en-US" altLang="zh-TW" sz="2000" b="0" dirty="0"/>
          </a:p>
        </p:txBody>
      </p:sp>
      <p:sp>
        <p:nvSpPr>
          <p:cNvPr id="6" name="Slide Number Placeholder 5"/>
          <p:cNvSpPr>
            <a:spLocks noGrp="1"/>
          </p:cNvSpPr>
          <p:nvPr>
            <p:ph type="sldNum" sz="quarter" idx="10"/>
          </p:nvPr>
        </p:nvSpPr>
        <p:spPr>
          <a:xfrm>
            <a:off x="10987518" y="6295014"/>
            <a:ext cx="764215" cy="365125"/>
          </a:xfrm>
        </p:spPr>
        <p:txBody>
          <a:bodyPr/>
          <a:lstStyle/>
          <a:p>
            <a:fld id="{7A463939-5E93-40A3-BEC8-146BCD35AA99}" type="slidenum">
              <a:rPr lang="en-US" altLang="zh-TW"/>
              <a:pPr/>
              <a:t>20</a:t>
            </a:fld>
            <a:endParaRPr lang="en-US" altLang="zh-TW" dirty="0"/>
          </a:p>
        </p:txBody>
      </p:sp>
    </p:spTree>
    <p:extLst>
      <p:ext uri="{BB962C8B-B14F-4D97-AF65-F5344CB8AC3E}">
        <p14:creationId xmlns:p14="http://schemas.microsoft.com/office/powerpoint/2010/main" val="2901959482"/>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2177696" y="332656"/>
            <a:ext cx="7101769" cy="863600"/>
          </a:xfrm>
          <a:ln/>
        </p:spPr>
        <p:txBody>
          <a:bodyPr>
            <a:normAutofit/>
          </a:bodyPr>
          <a:lstStyle/>
          <a:p>
            <a:pPr marL="762000" indent="-762000"/>
            <a:r>
              <a:rPr lang="en-US" altLang="zh-CN" dirty="0"/>
              <a:t>Measuring</a:t>
            </a:r>
            <a:r>
              <a:rPr lang="zh-CN" altLang="en-US" dirty="0"/>
              <a:t> </a:t>
            </a:r>
            <a:r>
              <a:rPr lang="en-US" altLang="zh-CN" dirty="0"/>
              <a:t>Market</a:t>
            </a:r>
            <a:r>
              <a:rPr lang="zh-CN" altLang="en-US" dirty="0"/>
              <a:t> </a:t>
            </a:r>
            <a:r>
              <a:rPr lang="en-US" altLang="zh-CN" dirty="0"/>
              <a:t>Sentiment</a:t>
            </a:r>
            <a:endParaRPr lang="en-US" altLang="zh-TW" dirty="0"/>
          </a:p>
        </p:txBody>
      </p:sp>
      <p:sp>
        <p:nvSpPr>
          <p:cNvPr id="122883" name="Rectangle 3"/>
          <p:cNvSpPr>
            <a:spLocks noGrp="1" noChangeArrowheads="1"/>
          </p:cNvSpPr>
          <p:nvPr>
            <p:ph idx="1"/>
          </p:nvPr>
        </p:nvSpPr>
        <p:spPr>
          <a:xfrm>
            <a:off x="688623" y="1340767"/>
            <a:ext cx="11063110" cy="4992299"/>
          </a:xfrm>
        </p:spPr>
        <p:txBody>
          <a:bodyPr>
            <a:noAutofit/>
          </a:bodyPr>
          <a:lstStyle/>
          <a:p>
            <a:pPr marL="363538" indent="-363538">
              <a:spcBef>
                <a:spcPct val="25000"/>
              </a:spcBef>
              <a:spcAft>
                <a:spcPts val="960"/>
              </a:spcAft>
            </a:pPr>
            <a:r>
              <a:rPr lang="en-US" altLang="zh-CN" sz="2200" dirty="0"/>
              <a:t>D</a:t>
            </a:r>
            <a:r>
              <a:rPr lang="en-US" altLang="zh-CN" sz="2200" b="0" dirty="0"/>
              <a:t>irect</a:t>
            </a:r>
            <a:r>
              <a:rPr lang="zh-CN" altLang="en-US" sz="2200" b="0" dirty="0"/>
              <a:t> </a:t>
            </a:r>
            <a:r>
              <a:rPr lang="en-US" altLang="zh-CN" sz="2200" b="0" dirty="0"/>
              <a:t>measurement</a:t>
            </a:r>
            <a:r>
              <a:rPr lang="zh-CN" altLang="en-US" sz="2200" b="0" dirty="0"/>
              <a:t> </a:t>
            </a:r>
            <a:r>
              <a:rPr lang="en-US" altLang="zh-CN" sz="2200" b="0" dirty="0"/>
              <a:t>through</a:t>
            </a:r>
            <a:r>
              <a:rPr lang="zh-CN" altLang="en-US" sz="2200" b="0" dirty="0"/>
              <a:t> </a:t>
            </a:r>
            <a:r>
              <a:rPr lang="en-US" altLang="zh-CN" sz="2200" b="0" dirty="0"/>
              <a:t>surveys</a:t>
            </a:r>
            <a:r>
              <a:rPr lang="zh-CN" altLang="en-US" sz="2200" b="0" dirty="0"/>
              <a:t> </a:t>
            </a:r>
            <a:endParaRPr lang="en-GB" altLang="zh-CN" sz="2200" b="0" dirty="0"/>
          </a:p>
          <a:p>
            <a:pPr marL="363538" indent="-363538">
              <a:spcBef>
                <a:spcPct val="25000"/>
              </a:spcBef>
              <a:spcAft>
                <a:spcPts val="960"/>
              </a:spcAft>
            </a:pPr>
            <a:r>
              <a:rPr lang="en-GB" altLang="zh-CN" sz="2200" b="0" dirty="0"/>
              <a:t>Case, K. E., et al. (2012). "What Have They Been Thinking? Homebuyer </a:t>
            </a:r>
            <a:r>
              <a:rPr lang="en-GB" altLang="zh-CN" sz="2200" b="0" dirty="0" err="1"/>
              <a:t>Behavior</a:t>
            </a:r>
            <a:r>
              <a:rPr lang="en-GB" altLang="zh-CN" sz="2200" b="0" dirty="0"/>
              <a:t> in Hot and Cold Markets." </a:t>
            </a:r>
            <a:r>
              <a:rPr lang="en-GB" altLang="zh-CN" sz="2200" b="0" i="1" u="sng" dirty="0"/>
              <a:t>Brookings Papers on Economic Activity</a:t>
            </a:r>
            <a:r>
              <a:rPr lang="en-GB" altLang="zh-CN" sz="2200" b="0" dirty="0"/>
              <a:t>: 265-315.</a:t>
            </a:r>
          </a:p>
          <a:p>
            <a:pPr marL="631826" lvl="1" indent="-363538">
              <a:spcBef>
                <a:spcPct val="25000"/>
              </a:spcBef>
              <a:spcAft>
                <a:spcPts val="360"/>
              </a:spcAft>
            </a:pPr>
            <a:r>
              <a:rPr lang="en-US" altLang="zh-CN" sz="2200" dirty="0"/>
              <a:t>Homebuyers’</a:t>
            </a:r>
            <a:r>
              <a:rPr lang="zh-CN" altLang="en-US" sz="2200" dirty="0"/>
              <a:t> </a:t>
            </a:r>
            <a:r>
              <a:rPr lang="en-GB" altLang="zh-CN" sz="2200" dirty="0"/>
              <a:t>expectations and reasons for buying</a:t>
            </a:r>
            <a:endParaRPr lang="en-US" altLang="zh-CN" sz="2200" dirty="0"/>
          </a:p>
          <a:p>
            <a:pPr marL="631826" lvl="1" indent="-363538">
              <a:spcBef>
                <a:spcPct val="25000"/>
              </a:spcBef>
              <a:spcAft>
                <a:spcPts val="360"/>
              </a:spcAft>
            </a:pPr>
            <a:r>
              <a:rPr lang="en-US" altLang="zh-CN" sz="2200" dirty="0"/>
              <a:t>Stratified</a:t>
            </a:r>
            <a:r>
              <a:rPr lang="zh-CN" altLang="en-US" sz="2200" dirty="0"/>
              <a:t> </a:t>
            </a:r>
            <a:r>
              <a:rPr lang="en-US" altLang="zh-CN" sz="2200" dirty="0"/>
              <a:t>sampling:</a:t>
            </a:r>
            <a:r>
              <a:rPr lang="zh-CN" altLang="en-US" sz="2200" dirty="0"/>
              <a:t> </a:t>
            </a:r>
            <a:r>
              <a:rPr lang="en-US" altLang="zh-CN" sz="2200" dirty="0"/>
              <a:t>500</a:t>
            </a:r>
            <a:r>
              <a:rPr lang="zh-CN" altLang="en-US" sz="2200" dirty="0"/>
              <a:t> </a:t>
            </a:r>
            <a:r>
              <a:rPr lang="en-US" altLang="zh-CN" sz="2200" dirty="0"/>
              <a:t>random</a:t>
            </a:r>
            <a:r>
              <a:rPr lang="zh-CN" altLang="en-US" sz="2200" dirty="0"/>
              <a:t> </a:t>
            </a:r>
            <a:r>
              <a:rPr lang="en-US" altLang="zh-CN" sz="2200" dirty="0"/>
              <a:t>samples</a:t>
            </a:r>
            <a:r>
              <a:rPr lang="zh-CN" altLang="en-US" sz="2200" dirty="0"/>
              <a:t> </a:t>
            </a:r>
            <a:r>
              <a:rPr lang="en-US" altLang="zh-CN" sz="2200" dirty="0"/>
              <a:t>in</a:t>
            </a:r>
            <a:r>
              <a:rPr lang="zh-CN" altLang="en-US" sz="2200" dirty="0"/>
              <a:t> </a:t>
            </a:r>
            <a:r>
              <a:rPr lang="en-US" altLang="zh-CN" sz="2200" dirty="0"/>
              <a:t>each</a:t>
            </a:r>
            <a:r>
              <a:rPr lang="zh-CN" altLang="en-US" sz="2200" dirty="0"/>
              <a:t> </a:t>
            </a:r>
            <a:r>
              <a:rPr lang="en-US" altLang="zh-CN" sz="2200" dirty="0"/>
              <a:t>of</a:t>
            </a:r>
            <a:r>
              <a:rPr lang="zh-CN" altLang="en-US" sz="2200" dirty="0"/>
              <a:t> </a:t>
            </a:r>
            <a:r>
              <a:rPr lang="en-US" altLang="zh-CN" sz="2200" dirty="0"/>
              <a:t>the</a:t>
            </a:r>
            <a:r>
              <a:rPr lang="zh-CN" altLang="en-US" sz="2200" dirty="0"/>
              <a:t> </a:t>
            </a:r>
            <a:r>
              <a:rPr lang="en-US" altLang="zh-CN" sz="2200" dirty="0"/>
              <a:t>four</a:t>
            </a:r>
            <a:r>
              <a:rPr lang="zh-CN" altLang="en-US" sz="2200" dirty="0"/>
              <a:t> </a:t>
            </a:r>
            <a:r>
              <a:rPr lang="en-US" altLang="zh-CN" sz="2200" dirty="0"/>
              <a:t>cities</a:t>
            </a:r>
            <a:r>
              <a:rPr lang="zh-CN" altLang="en-US" sz="2200" dirty="0"/>
              <a:t> </a:t>
            </a:r>
            <a:r>
              <a:rPr lang="en-US" altLang="zh-CN" sz="2200" dirty="0"/>
              <a:t>selected, i.e., two hot (Los Angeles and San Francisco), one cold (Boston) and one stable market (Milwaukee)</a:t>
            </a:r>
          </a:p>
          <a:p>
            <a:pPr marL="631826" lvl="1" indent="-363538">
              <a:spcBef>
                <a:spcPct val="25000"/>
              </a:spcBef>
              <a:spcAft>
                <a:spcPts val="360"/>
              </a:spcAft>
            </a:pPr>
            <a:r>
              <a:rPr lang="en-US" altLang="zh-TW" sz="2200" dirty="0"/>
              <a:t>The questionnaires were sent with a letter hand signed by both Case and Shiller, a postcard follow-up to non-respondents, a second mailing, and when response rates dropped off after 2005, they included a letter signed by a colleague in each state. </a:t>
            </a:r>
          </a:p>
          <a:p>
            <a:pPr marL="631826" lvl="1" indent="-363538">
              <a:spcBef>
                <a:spcPct val="25000"/>
              </a:spcBef>
              <a:spcAft>
                <a:spcPts val="360"/>
              </a:spcAft>
            </a:pPr>
            <a:endParaRPr lang="en-US" altLang="zh-TW" sz="2200" dirty="0"/>
          </a:p>
          <a:p>
            <a:pPr marL="631826" lvl="1" indent="-363538">
              <a:spcBef>
                <a:spcPct val="25000"/>
              </a:spcBef>
              <a:spcAft>
                <a:spcPts val="360"/>
              </a:spcAft>
            </a:pPr>
            <a:endParaRPr lang="en-US" altLang="zh-TW" sz="2200" b="0" dirty="0"/>
          </a:p>
        </p:txBody>
      </p:sp>
      <p:sp>
        <p:nvSpPr>
          <p:cNvPr id="6" name="Slide Number Placeholder 5"/>
          <p:cNvSpPr>
            <a:spLocks noGrp="1"/>
          </p:cNvSpPr>
          <p:nvPr>
            <p:ph type="sldNum" sz="quarter" idx="10"/>
          </p:nvPr>
        </p:nvSpPr>
        <p:spPr>
          <a:xfrm>
            <a:off x="10987518" y="6295014"/>
            <a:ext cx="764215" cy="365125"/>
          </a:xfrm>
        </p:spPr>
        <p:txBody>
          <a:bodyPr/>
          <a:lstStyle/>
          <a:p>
            <a:fld id="{7A463939-5E93-40A3-BEC8-146BCD35AA99}" type="slidenum">
              <a:rPr lang="en-US" altLang="zh-TW"/>
              <a:pPr/>
              <a:t>21</a:t>
            </a:fld>
            <a:endParaRPr lang="en-US" altLang="zh-TW" dirty="0"/>
          </a:p>
        </p:txBody>
      </p:sp>
    </p:spTree>
    <p:extLst>
      <p:ext uri="{BB962C8B-B14F-4D97-AF65-F5344CB8AC3E}">
        <p14:creationId xmlns:p14="http://schemas.microsoft.com/office/powerpoint/2010/main" val="763858581"/>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2177696" y="332656"/>
            <a:ext cx="7101769" cy="863600"/>
          </a:xfrm>
          <a:ln/>
        </p:spPr>
        <p:txBody>
          <a:bodyPr>
            <a:normAutofit/>
          </a:bodyPr>
          <a:lstStyle/>
          <a:p>
            <a:pPr marL="762000" indent="-762000"/>
            <a:r>
              <a:rPr lang="en-US" altLang="zh-CN" dirty="0"/>
              <a:t>Measuring</a:t>
            </a:r>
            <a:r>
              <a:rPr lang="zh-CN" altLang="en-US" dirty="0"/>
              <a:t> </a:t>
            </a:r>
            <a:r>
              <a:rPr lang="en-US" altLang="zh-CN" dirty="0"/>
              <a:t>Market</a:t>
            </a:r>
            <a:r>
              <a:rPr lang="zh-CN" altLang="en-US" dirty="0"/>
              <a:t> </a:t>
            </a:r>
            <a:r>
              <a:rPr lang="en-US" altLang="zh-CN" dirty="0"/>
              <a:t>Sentiment</a:t>
            </a:r>
            <a:endParaRPr lang="en-US" altLang="zh-TW" dirty="0"/>
          </a:p>
        </p:txBody>
      </p:sp>
      <p:sp>
        <p:nvSpPr>
          <p:cNvPr id="122883" name="Rectangle 3"/>
          <p:cNvSpPr>
            <a:spLocks noGrp="1" noChangeArrowheads="1"/>
          </p:cNvSpPr>
          <p:nvPr>
            <p:ph idx="1"/>
          </p:nvPr>
        </p:nvSpPr>
        <p:spPr>
          <a:xfrm>
            <a:off x="688623" y="1340767"/>
            <a:ext cx="11063110" cy="863601"/>
          </a:xfrm>
        </p:spPr>
        <p:txBody>
          <a:bodyPr/>
          <a:lstStyle/>
          <a:p>
            <a:pPr marL="363538" indent="-363538">
              <a:spcBef>
                <a:spcPct val="25000"/>
              </a:spcBef>
              <a:spcAft>
                <a:spcPts val="960"/>
              </a:spcAft>
            </a:pPr>
            <a:r>
              <a:rPr lang="en-GB" altLang="zh-CN" b="0" dirty="0"/>
              <a:t>Case, K. E., et al. (2012). "What Have They Been Thinking? Homebuyer </a:t>
            </a:r>
            <a:r>
              <a:rPr lang="en-GB" altLang="zh-CN" b="0" dirty="0" err="1"/>
              <a:t>Behavior</a:t>
            </a:r>
            <a:r>
              <a:rPr lang="en-GB" altLang="zh-CN" b="0" dirty="0"/>
              <a:t> in Hot and Cold Markets." </a:t>
            </a:r>
            <a:r>
              <a:rPr lang="en-GB" altLang="zh-CN" b="0" i="1" u="sng" dirty="0"/>
              <a:t>Brookings Papers on Economic Activity</a:t>
            </a:r>
            <a:r>
              <a:rPr lang="en-GB" altLang="zh-CN" b="0" dirty="0"/>
              <a:t>: 265-315.</a:t>
            </a:r>
            <a:endParaRPr lang="en-US" altLang="zh-TW" b="0" dirty="0"/>
          </a:p>
        </p:txBody>
      </p:sp>
      <p:sp>
        <p:nvSpPr>
          <p:cNvPr id="6" name="Slide Number Placeholder 5"/>
          <p:cNvSpPr>
            <a:spLocks noGrp="1"/>
          </p:cNvSpPr>
          <p:nvPr>
            <p:ph type="sldNum" sz="quarter" idx="10"/>
          </p:nvPr>
        </p:nvSpPr>
        <p:spPr>
          <a:xfrm>
            <a:off x="10987518" y="6295014"/>
            <a:ext cx="764215" cy="365125"/>
          </a:xfrm>
        </p:spPr>
        <p:txBody>
          <a:bodyPr/>
          <a:lstStyle/>
          <a:p>
            <a:fld id="{7A463939-5E93-40A3-BEC8-146BCD35AA99}" type="slidenum">
              <a:rPr lang="en-US" altLang="zh-TW"/>
              <a:pPr/>
              <a:t>22</a:t>
            </a:fld>
            <a:endParaRPr lang="en-US" altLang="zh-TW" dirty="0"/>
          </a:p>
        </p:txBody>
      </p:sp>
      <p:pic>
        <p:nvPicPr>
          <p:cNvPr id="7" name="Picture 6">
            <a:extLst>
              <a:ext uri="{FF2B5EF4-FFF2-40B4-BE49-F238E27FC236}">
                <a16:creationId xmlns:a16="http://schemas.microsoft.com/office/drawing/2014/main" id="{B058FF53-40E9-FA40-A4B1-5C77F9438C45}"/>
              </a:ext>
            </a:extLst>
          </p:cNvPr>
          <p:cNvPicPr>
            <a:picLocks noChangeAspect="1"/>
          </p:cNvPicPr>
          <p:nvPr/>
        </p:nvPicPr>
        <p:blipFill>
          <a:blip r:embed="rId2"/>
          <a:stretch>
            <a:fillRect/>
          </a:stretch>
        </p:blipFill>
        <p:spPr>
          <a:xfrm>
            <a:off x="1829886" y="2204368"/>
            <a:ext cx="8081758" cy="4481702"/>
          </a:xfrm>
          <a:prstGeom prst="rect">
            <a:avLst/>
          </a:prstGeom>
        </p:spPr>
      </p:pic>
    </p:spTree>
    <p:extLst>
      <p:ext uri="{BB962C8B-B14F-4D97-AF65-F5344CB8AC3E}">
        <p14:creationId xmlns:p14="http://schemas.microsoft.com/office/powerpoint/2010/main" val="3556442539"/>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a:xfrm>
            <a:off x="10987518" y="6295014"/>
            <a:ext cx="764215" cy="365125"/>
          </a:xfrm>
        </p:spPr>
        <p:txBody>
          <a:bodyPr/>
          <a:lstStyle/>
          <a:p>
            <a:fld id="{7A463939-5E93-40A3-BEC8-146BCD35AA99}" type="slidenum">
              <a:rPr lang="en-US" altLang="zh-TW"/>
              <a:pPr/>
              <a:t>23</a:t>
            </a:fld>
            <a:endParaRPr lang="en-US" altLang="zh-TW" dirty="0"/>
          </a:p>
        </p:txBody>
      </p:sp>
      <p:pic>
        <p:nvPicPr>
          <p:cNvPr id="4" name="Picture 3">
            <a:extLst>
              <a:ext uri="{FF2B5EF4-FFF2-40B4-BE49-F238E27FC236}">
                <a16:creationId xmlns:a16="http://schemas.microsoft.com/office/drawing/2014/main" id="{F22C0262-63D2-F841-A430-BE5D9CD5F82D}"/>
              </a:ext>
            </a:extLst>
          </p:cNvPr>
          <p:cNvPicPr>
            <a:picLocks noChangeAspect="1"/>
          </p:cNvPicPr>
          <p:nvPr/>
        </p:nvPicPr>
        <p:blipFill>
          <a:blip r:embed="rId3"/>
          <a:stretch>
            <a:fillRect/>
          </a:stretch>
        </p:blipFill>
        <p:spPr>
          <a:xfrm>
            <a:off x="123202" y="0"/>
            <a:ext cx="6301154" cy="6858000"/>
          </a:xfrm>
          <a:prstGeom prst="rect">
            <a:avLst/>
          </a:prstGeom>
        </p:spPr>
      </p:pic>
      <p:pic>
        <p:nvPicPr>
          <p:cNvPr id="9" name="Picture 8">
            <a:extLst>
              <a:ext uri="{FF2B5EF4-FFF2-40B4-BE49-F238E27FC236}">
                <a16:creationId xmlns:a16="http://schemas.microsoft.com/office/drawing/2014/main" id="{32776549-0822-2E4A-9DB2-D41899874FE2}"/>
              </a:ext>
            </a:extLst>
          </p:cNvPr>
          <p:cNvPicPr>
            <a:picLocks noChangeAspect="1"/>
          </p:cNvPicPr>
          <p:nvPr/>
        </p:nvPicPr>
        <p:blipFill>
          <a:blip r:embed="rId4"/>
          <a:stretch>
            <a:fillRect/>
          </a:stretch>
        </p:blipFill>
        <p:spPr>
          <a:xfrm>
            <a:off x="6668909" y="464936"/>
            <a:ext cx="5297311" cy="1793189"/>
          </a:xfrm>
          <a:prstGeom prst="rect">
            <a:avLst/>
          </a:prstGeom>
        </p:spPr>
      </p:pic>
      <p:pic>
        <p:nvPicPr>
          <p:cNvPr id="10" name="Picture 9">
            <a:extLst>
              <a:ext uri="{FF2B5EF4-FFF2-40B4-BE49-F238E27FC236}">
                <a16:creationId xmlns:a16="http://schemas.microsoft.com/office/drawing/2014/main" id="{A6FC5408-97A6-D14A-94CA-3DFCA5CAE162}"/>
              </a:ext>
            </a:extLst>
          </p:cNvPr>
          <p:cNvPicPr>
            <a:picLocks noChangeAspect="1"/>
          </p:cNvPicPr>
          <p:nvPr/>
        </p:nvPicPr>
        <p:blipFill>
          <a:blip r:embed="rId5"/>
          <a:stretch>
            <a:fillRect/>
          </a:stretch>
        </p:blipFill>
        <p:spPr>
          <a:xfrm>
            <a:off x="6556021" y="2258125"/>
            <a:ext cx="5523089" cy="4599875"/>
          </a:xfrm>
          <a:prstGeom prst="rect">
            <a:avLst/>
          </a:prstGeom>
        </p:spPr>
      </p:pic>
    </p:spTree>
    <p:extLst>
      <p:ext uri="{BB962C8B-B14F-4D97-AF65-F5344CB8AC3E}">
        <p14:creationId xmlns:p14="http://schemas.microsoft.com/office/powerpoint/2010/main" val="261178214"/>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A4A84-6537-6F53-4A51-24ACA619D53E}"/>
              </a:ext>
            </a:extLst>
          </p:cNvPr>
          <p:cNvSpPr>
            <a:spLocks noGrp="1"/>
          </p:cNvSpPr>
          <p:nvPr>
            <p:ph type="title"/>
          </p:nvPr>
        </p:nvSpPr>
        <p:spPr>
          <a:xfrm>
            <a:off x="913775" y="488731"/>
            <a:ext cx="10364451" cy="798786"/>
          </a:xfrm>
        </p:spPr>
        <p:txBody>
          <a:bodyPr/>
          <a:lstStyle/>
          <a:p>
            <a:r>
              <a:rPr lang="en-GB" dirty="0"/>
              <a:t>Housing and Sentiment</a:t>
            </a:r>
          </a:p>
        </p:txBody>
      </p:sp>
      <p:sp>
        <p:nvSpPr>
          <p:cNvPr id="3" name="Content Placeholder 2">
            <a:extLst>
              <a:ext uri="{FF2B5EF4-FFF2-40B4-BE49-F238E27FC236}">
                <a16:creationId xmlns:a16="http://schemas.microsoft.com/office/drawing/2014/main" id="{8A537E22-E179-8AE5-0E13-B8E936200A6A}"/>
              </a:ext>
            </a:extLst>
          </p:cNvPr>
          <p:cNvSpPr>
            <a:spLocks noGrp="1"/>
          </p:cNvSpPr>
          <p:nvPr>
            <p:ph idx="1"/>
          </p:nvPr>
        </p:nvSpPr>
        <p:spPr>
          <a:xfrm>
            <a:off x="913775" y="1408387"/>
            <a:ext cx="10364452" cy="4267200"/>
          </a:xfrm>
        </p:spPr>
        <p:txBody>
          <a:bodyPr>
            <a:noAutofit/>
          </a:bodyPr>
          <a:lstStyle/>
          <a:p>
            <a:r>
              <a:rPr lang="en-GB" sz="2200" dirty="0"/>
              <a:t>Case, Shiller, Thompson suggests that house buyer sentiment was not (particularly) inaccurate in run-up to </a:t>
            </a:r>
            <a:r>
              <a:rPr lang="en-GB" sz="2200" dirty="0" err="1"/>
              <a:t>GFC</a:t>
            </a:r>
            <a:endParaRPr lang="en-GB" sz="2200" dirty="0"/>
          </a:p>
          <a:p>
            <a:r>
              <a:rPr lang="en-GB" sz="2200" dirty="0"/>
              <a:t>However, </a:t>
            </a:r>
            <a:r>
              <a:rPr lang="en-GB" sz="2200" dirty="0" err="1"/>
              <a:t>housebuyer</a:t>
            </a:r>
            <a:r>
              <a:rPr lang="en-GB" sz="2200" dirty="0"/>
              <a:t> sentiment is </a:t>
            </a:r>
            <a:r>
              <a:rPr lang="en-GB" sz="2200" i="1" dirty="0"/>
              <a:t>also</a:t>
            </a:r>
            <a:r>
              <a:rPr lang="en-GB" sz="2200" dirty="0"/>
              <a:t> driving those house prices (in terms of both buyer and seller expectations)</a:t>
            </a:r>
          </a:p>
          <a:p>
            <a:r>
              <a:rPr lang="en-GB" sz="2200" dirty="0"/>
              <a:t>Paper argues that growing public awareness of “bubbles” and “bubbles bursting” reverses sentiment and contributes to downward movement in prices</a:t>
            </a:r>
          </a:p>
          <a:p>
            <a:r>
              <a:rPr lang="en-GB" sz="2200" dirty="0"/>
              <a:t>Robert Shiller’s second edition of “</a:t>
            </a:r>
            <a:r>
              <a:rPr lang="en-GB" sz="2200" i="1" dirty="0"/>
              <a:t>Irrational Exuberance</a:t>
            </a:r>
            <a:r>
              <a:rPr lang="en-GB" sz="2200" dirty="0"/>
              <a:t>” 2005, Princeton University Press, includes real estate alongside equities and discusses extensively processes for sentiment formation in housing markets. </a:t>
            </a:r>
          </a:p>
        </p:txBody>
      </p:sp>
    </p:spTree>
    <p:extLst>
      <p:ext uri="{BB962C8B-B14F-4D97-AF65-F5344CB8AC3E}">
        <p14:creationId xmlns:p14="http://schemas.microsoft.com/office/powerpoint/2010/main" val="1706354719"/>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2177696" y="332656"/>
            <a:ext cx="7101769" cy="863600"/>
          </a:xfrm>
          <a:ln/>
        </p:spPr>
        <p:txBody>
          <a:bodyPr>
            <a:normAutofit/>
          </a:bodyPr>
          <a:lstStyle/>
          <a:p>
            <a:pPr marL="762000" indent="-762000"/>
            <a:r>
              <a:rPr lang="en-US" altLang="zh-CN" dirty="0"/>
              <a:t>Measuring</a:t>
            </a:r>
            <a:r>
              <a:rPr lang="zh-CN" altLang="en-US" dirty="0"/>
              <a:t> </a:t>
            </a:r>
            <a:r>
              <a:rPr lang="en-US" altLang="zh-CN" dirty="0"/>
              <a:t>Market</a:t>
            </a:r>
            <a:r>
              <a:rPr lang="zh-CN" altLang="en-US" dirty="0"/>
              <a:t> </a:t>
            </a:r>
            <a:r>
              <a:rPr lang="en-US" altLang="zh-CN" dirty="0"/>
              <a:t>Sentiment</a:t>
            </a:r>
            <a:endParaRPr lang="en-US" altLang="zh-TW" dirty="0"/>
          </a:p>
        </p:txBody>
      </p:sp>
      <p:sp>
        <p:nvSpPr>
          <p:cNvPr id="122883" name="Rectangle 3"/>
          <p:cNvSpPr>
            <a:spLocks noGrp="1" noChangeArrowheads="1"/>
          </p:cNvSpPr>
          <p:nvPr>
            <p:ph idx="1"/>
          </p:nvPr>
        </p:nvSpPr>
        <p:spPr>
          <a:xfrm>
            <a:off x="688623" y="1340767"/>
            <a:ext cx="11063110" cy="4992299"/>
          </a:xfrm>
        </p:spPr>
        <p:txBody>
          <a:bodyPr>
            <a:noAutofit/>
          </a:bodyPr>
          <a:lstStyle/>
          <a:p>
            <a:pPr marL="363538" indent="-363538">
              <a:spcBef>
                <a:spcPct val="25000"/>
              </a:spcBef>
              <a:spcAft>
                <a:spcPts val="960"/>
              </a:spcAft>
            </a:pPr>
            <a:r>
              <a:rPr lang="en-GB" altLang="zh-CN" sz="2400" dirty="0"/>
              <a:t>I</a:t>
            </a:r>
            <a:r>
              <a:rPr lang="en-US" altLang="zh-CN" sz="2400" b="0" dirty="0" err="1"/>
              <a:t>ndirect</a:t>
            </a:r>
            <a:r>
              <a:rPr lang="zh-CN" altLang="en-US" sz="2400" b="0" dirty="0"/>
              <a:t> </a:t>
            </a:r>
            <a:r>
              <a:rPr lang="en-US" altLang="zh-CN" sz="2400" b="0" dirty="0"/>
              <a:t>measurement</a:t>
            </a:r>
            <a:r>
              <a:rPr lang="zh-CN" altLang="en-US" sz="2400" b="0" dirty="0"/>
              <a:t> </a:t>
            </a:r>
            <a:r>
              <a:rPr lang="en-US" altLang="zh-CN" sz="2400" dirty="0"/>
              <a:t>using</a:t>
            </a:r>
            <a:r>
              <a:rPr lang="zh-CN" altLang="en-US" sz="2400" dirty="0"/>
              <a:t> </a:t>
            </a:r>
            <a:r>
              <a:rPr lang="en-US" altLang="zh-CN" sz="2400" dirty="0"/>
              <a:t>stock</a:t>
            </a:r>
            <a:r>
              <a:rPr lang="zh-CN" altLang="en-US" sz="2400" dirty="0"/>
              <a:t> </a:t>
            </a:r>
            <a:r>
              <a:rPr lang="en-US" altLang="zh-CN" sz="2400" dirty="0"/>
              <a:t>market</a:t>
            </a:r>
            <a:r>
              <a:rPr lang="zh-CN" altLang="en-US" sz="2400" dirty="0"/>
              <a:t> </a:t>
            </a:r>
            <a:r>
              <a:rPr lang="en-US" altLang="zh-CN" sz="2400" dirty="0"/>
              <a:t>data</a:t>
            </a:r>
            <a:endParaRPr lang="en-GB" altLang="zh-CN" sz="2400" b="0" dirty="0"/>
          </a:p>
          <a:p>
            <a:pPr marL="363538" indent="-363538">
              <a:spcBef>
                <a:spcPct val="25000"/>
              </a:spcBef>
              <a:spcAft>
                <a:spcPts val="960"/>
              </a:spcAft>
            </a:pPr>
            <a:r>
              <a:rPr lang="en-GB" altLang="zh-CN" sz="2400" dirty="0"/>
              <a:t>Baker, M. and J. </a:t>
            </a:r>
            <a:r>
              <a:rPr lang="en-GB" altLang="zh-CN" sz="2400" dirty="0" err="1"/>
              <a:t>Wurgler</a:t>
            </a:r>
            <a:r>
              <a:rPr lang="en-GB" altLang="zh-CN" sz="2400" dirty="0"/>
              <a:t> (2007). "Investor sentiment in the stock market." </a:t>
            </a:r>
            <a:r>
              <a:rPr lang="en-GB" altLang="zh-CN" sz="2400" i="1" u="sng" dirty="0"/>
              <a:t>Journal of Economic Perspectives</a:t>
            </a:r>
            <a:r>
              <a:rPr lang="en-GB" altLang="zh-CN" sz="2400" dirty="0"/>
              <a:t> 21(2): 129-151.</a:t>
            </a:r>
            <a:endParaRPr lang="en-GB" altLang="zh-CN" sz="2400" b="0" dirty="0"/>
          </a:p>
          <a:p>
            <a:pPr marL="631826" lvl="1" indent="-363538">
              <a:spcBef>
                <a:spcPct val="25000"/>
              </a:spcBef>
              <a:spcAft>
                <a:spcPts val="360"/>
              </a:spcAft>
            </a:pPr>
            <a:r>
              <a:rPr lang="en-US" altLang="zh-CN" sz="2400" dirty="0"/>
              <a:t>A</a:t>
            </a:r>
            <a:r>
              <a:rPr lang="zh-CN" altLang="en-US" sz="2400" dirty="0"/>
              <a:t> </a:t>
            </a:r>
            <a:r>
              <a:rPr lang="en-US" altLang="zh-CN" sz="2400" dirty="0"/>
              <a:t>summary</a:t>
            </a:r>
            <a:r>
              <a:rPr lang="zh-CN" altLang="en-US" sz="2400" dirty="0"/>
              <a:t> </a:t>
            </a:r>
            <a:r>
              <a:rPr lang="en-US" altLang="zh-CN" sz="2400" dirty="0"/>
              <a:t>of</a:t>
            </a:r>
            <a:r>
              <a:rPr lang="zh-CN" altLang="en-US" sz="2400" dirty="0"/>
              <a:t> </a:t>
            </a:r>
            <a:r>
              <a:rPr lang="en-US" altLang="zh-CN" sz="2400" dirty="0"/>
              <a:t>‘proxies’</a:t>
            </a:r>
            <a:r>
              <a:rPr lang="zh-CN" altLang="en-US" sz="2400" dirty="0"/>
              <a:t> </a:t>
            </a:r>
            <a:r>
              <a:rPr lang="en-US" altLang="zh-CN" sz="2400" dirty="0"/>
              <a:t>used</a:t>
            </a:r>
            <a:r>
              <a:rPr lang="zh-CN" altLang="en-US" sz="2400" dirty="0"/>
              <a:t> </a:t>
            </a:r>
            <a:r>
              <a:rPr lang="en-US" altLang="zh-CN" sz="2400" dirty="0"/>
              <a:t>as</a:t>
            </a:r>
            <a:r>
              <a:rPr lang="zh-CN" altLang="en-US" sz="2400" dirty="0"/>
              <a:t> </a:t>
            </a:r>
            <a:r>
              <a:rPr lang="en-US" altLang="zh-CN" sz="2400" dirty="0"/>
              <a:t>sentiment</a:t>
            </a:r>
            <a:r>
              <a:rPr lang="zh-CN" altLang="en-US" sz="2400" dirty="0"/>
              <a:t> </a:t>
            </a:r>
            <a:r>
              <a:rPr lang="en-US" altLang="zh-CN" sz="2400" dirty="0"/>
              <a:t>measurement</a:t>
            </a:r>
            <a:r>
              <a:rPr lang="zh-CN" altLang="en-US" sz="2400" dirty="0"/>
              <a:t> </a:t>
            </a:r>
            <a:r>
              <a:rPr lang="en-US" altLang="zh-CN" sz="2400" dirty="0"/>
              <a:t>in</a:t>
            </a:r>
            <a:r>
              <a:rPr lang="zh-CN" altLang="en-US" sz="2400" dirty="0"/>
              <a:t> </a:t>
            </a:r>
            <a:r>
              <a:rPr lang="en-US" altLang="zh-CN" sz="2400" dirty="0"/>
              <a:t>the</a:t>
            </a:r>
            <a:r>
              <a:rPr lang="zh-CN" altLang="en-US" sz="2400" dirty="0"/>
              <a:t> </a:t>
            </a:r>
            <a:r>
              <a:rPr lang="en-US" altLang="zh-CN" sz="2400" dirty="0"/>
              <a:t>literature</a:t>
            </a:r>
          </a:p>
          <a:p>
            <a:pPr marL="631826" lvl="1" indent="-363538">
              <a:spcBef>
                <a:spcPct val="25000"/>
              </a:spcBef>
              <a:spcAft>
                <a:spcPts val="360"/>
              </a:spcAft>
            </a:pPr>
            <a:r>
              <a:rPr lang="en-US" altLang="zh-CN" sz="2400" dirty="0"/>
              <a:t>Employed</a:t>
            </a:r>
            <a:r>
              <a:rPr lang="zh-CN" altLang="en-US" sz="2400" dirty="0"/>
              <a:t> </a:t>
            </a:r>
            <a:r>
              <a:rPr lang="en-US" altLang="zh-CN" sz="2400" dirty="0"/>
              <a:t>a</a:t>
            </a:r>
            <a:r>
              <a:rPr lang="zh-CN" altLang="en-US" sz="2400" dirty="0"/>
              <a:t> </a:t>
            </a:r>
            <a:r>
              <a:rPr lang="en-US" altLang="zh-CN" sz="2400" dirty="0"/>
              <a:t>sentiment</a:t>
            </a:r>
            <a:r>
              <a:rPr lang="zh-CN" altLang="en-US" sz="2400" dirty="0"/>
              <a:t> </a:t>
            </a:r>
            <a:r>
              <a:rPr lang="en-US" altLang="zh-CN" sz="2400" dirty="0"/>
              <a:t>index</a:t>
            </a:r>
            <a:r>
              <a:rPr lang="zh-CN" altLang="en-US" sz="2400" dirty="0"/>
              <a:t> </a:t>
            </a:r>
            <a:r>
              <a:rPr lang="en-US" altLang="zh-CN" sz="2400" dirty="0"/>
              <a:t>of</a:t>
            </a:r>
            <a:r>
              <a:rPr lang="zh-CN" altLang="en-US" sz="2400" dirty="0"/>
              <a:t> </a:t>
            </a:r>
            <a:r>
              <a:rPr lang="en-US" altLang="zh-CN" sz="2400" dirty="0"/>
              <a:t>six</a:t>
            </a:r>
            <a:r>
              <a:rPr lang="zh-CN" altLang="en-US" sz="2400" dirty="0"/>
              <a:t> </a:t>
            </a:r>
            <a:r>
              <a:rPr lang="en-US" altLang="zh-CN" sz="2400" dirty="0"/>
              <a:t>proxies:</a:t>
            </a:r>
            <a:r>
              <a:rPr lang="zh-CN" altLang="en-US" sz="2400" dirty="0"/>
              <a:t> </a:t>
            </a:r>
            <a:r>
              <a:rPr lang="en-GB" altLang="zh-CN" sz="2400" dirty="0"/>
              <a:t>trading volume as measured by NYSE turnover; the dividend premium; the closed-end fund discount; the number and first-day returns on IPOs; and the equity share in new </a:t>
            </a:r>
            <a:r>
              <a:rPr lang="en-GB" altLang="zh-CN" sz="2400" dirty="0" err="1"/>
              <a:t>i</a:t>
            </a:r>
            <a:r>
              <a:rPr lang="en-US" altLang="zh-CN" sz="2400" dirty="0" err="1"/>
              <a:t>ssues</a:t>
            </a:r>
            <a:endParaRPr lang="en-US" altLang="zh-CN" sz="2400" dirty="0"/>
          </a:p>
          <a:p>
            <a:pPr marL="631826" lvl="1" indent="-363538">
              <a:spcBef>
                <a:spcPct val="25000"/>
              </a:spcBef>
              <a:spcAft>
                <a:spcPts val="360"/>
              </a:spcAft>
            </a:pPr>
            <a:r>
              <a:rPr lang="en-US" altLang="zh-TW" sz="2400" dirty="0"/>
              <a:t>1965 – 2018 index data are available at </a:t>
            </a:r>
            <a:r>
              <a:rPr lang="en-US" altLang="zh-TW" sz="2400" dirty="0">
                <a:hlinkClick r:id="rId2"/>
              </a:rPr>
              <a:t>http://people.stern.nyu.edu/jwurgler/data/Investor_Sentiment_Data_20190327_POST.xlsx</a:t>
            </a:r>
            <a:r>
              <a:rPr lang="en-US" altLang="zh-TW" sz="2400" dirty="0"/>
              <a:t> </a:t>
            </a:r>
            <a:endParaRPr lang="en-US" altLang="zh-TW" sz="2400" b="0" dirty="0"/>
          </a:p>
        </p:txBody>
      </p:sp>
      <p:sp>
        <p:nvSpPr>
          <p:cNvPr id="6" name="Slide Number Placeholder 5"/>
          <p:cNvSpPr>
            <a:spLocks noGrp="1"/>
          </p:cNvSpPr>
          <p:nvPr>
            <p:ph type="sldNum" sz="quarter" idx="10"/>
          </p:nvPr>
        </p:nvSpPr>
        <p:spPr>
          <a:xfrm>
            <a:off x="10987518" y="6295014"/>
            <a:ext cx="764215" cy="365125"/>
          </a:xfrm>
        </p:spPr>
        <p:txBody>
          <a:bodyPr/>
          <a:lstStyle/>
          <a:p>
            <a:fld id="{7A463939-5E93-40A3-BEC8-146BCD35AA99}" type="slidenum">
              <a:rPr lang="en-US" altLang="zh-TW"/>
              <a:pPr/>
              <a:t>25</a:t>
            </a:fld>
            <a:endParaRPr lang="en-US" altLang="zh-TW" dirty="0"/>
          </a:p>
        </p:txBody>
      </p:sp>
    </p:spTree>
    <p:extLst>
      <p:ext uri="{BB962C8B-B14F-4D97-AF65-F5344CB8AC3E}">
        <p14:creationId xmlns:p14="http://schemas.microsoft.com/office/powerpoint/2010/main" val="697511740"/>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2177696" y="332656"/>
            <a:ext cx="7101769" cy="863600"/>
          </a:xfrm>
          <a:ln/>
        </p:spPr>
        <p:txBody>
          <a:bodyPr>
            <a:normAutofit/>
          </a:bodyPr>
          <a:lstStyle/>
          <a:p>
            <a:pPr marL="762000" indent="-762000"/>
            <a:r>
              <a:rPr lang="en-US" altLang="zh-CN" dirty="0"/>
              <a:t>Measuring</a:t>
            </a:r>
            <a:r>
              <a:rPr lang="zh-CN" altLang="en-US" dirty="0"/>
              <a:t> </a:t>
            </a:r>
            <a:r>
              <a:rPr lang="en-US" altLang="zh-CN" dirty="0"/>
              <a:t>Market</a:t>
            </a:r>
            <a:r>
              <a:rPr lang="zh-CN" altLang="en-US" dirty="0"/>
              <a:t> </a:t>
            </a:r>
            <a:r>
              <a:rPr lang="en-US" altLang="zh-CN" dirty="0"/>
              <a:t>Sentiment</a:t>
            </a:r>
            <a:endParaRPr lang="en-US" altLang="zh-TW" dirty="0"/>
          </a:p>
        </p:txBody>
      </p:sp>
      <p:sp>
        <p:nvSpPr>
          <p:cNvPr id="122883" name="Rectangle 3"/>
          <p:cNvSpPr>
            <a:spLocks noGrp="1" noChangeArrowheads="1"/>
          </p:cNvSpPr>
          <p:nvPr>
            <p:ph idx="1"/>
          </p:nvPr>
        </p:nvSpPr>
        <p:spPr>
          <a:xfrm>
            <a:off x="688623" y="1340768"/>
            <a:ext cx="11063110" cy="962166"/>
          </a:xfrm>
        </p:spPr>
        <p:txBody>
          <a:bodyPr/>
          <a:lstStyle/>
          <a:p>
            <a:pPr marL="363538" indent="-363538">
              <a:spcBef>
                <a:spcPct val="25000"/>
              </a:spcBef>
              <a:spcAft>
                <a:spcPts val="960"/>
              </a:spcAft>
            </a:pPr>
            <a:r>
              <a:rPr lang="en-GB" altLang="zh-CN" dirty="0"/>
              <a:t>Baker, M. and J. </a:t>
            </a:r>
            <a:r>
              <a:rPr lang="en-GB" altLang="zh-CN" dirty="0" err="1"/>
              <a:t>Wurgler</a:t>
            </a:r>
            <a:r>
              <a:rPr lang="en-GB" altLang="zh-CN" dirty="0"/>
              <a:t> (2007). "Investor sentiment in the stock market." </a:t>
            </a:r>
            <a:r>
              <a:rPr lang="en-GB" altLang="zh-CN" i="1" u="sng" dirty="0"/>
              <a:t>Journal of Economic Perspectives</a:t>
            </a:r>
            <a:r>
              <a:rPr lang="en-GB" altLang="zh-CN" dirty="0"/>
              <a:t> 21(2): 129-151.</a:t>
            </a:r>
          </a:p>
        </p:txBody>
      </p:sp>
      <p:sp>
        <p:nvSpPr>
          <p:cNvPr id="6" name="Slide Number Placeholder 5"/>
          <p:cNvSpPr>
            <a:spLocks noGrp="1"/>
          </p:cNvSpPr>
          <p:nvPr>
            <p:ph type="sldNum" sz="quarter" idx="10"/>
          </p:nvPr>
        </p:nvSpPr>
        <p:spPr>
          <a:xfrm>
            <a:off x="10987518" y="6295014"/>
            <a:ext cx="764215" cy="365125"/>
          </a:xfrm>
        </p:spPr>
        <p:txBody>
          <a:bodyPr/>
          <a:lstStyle/>
          <a:p>
            <a:fld id="{7A463939-5E93-40A3-BEC8-146BCD35AA99}" type="slidenum">
              <a:rPr lang="en-US" altLang="zh-TW"/>
              <a:pPr/>
              <a:t>26</a:t>
            </a:fld>
            <a:endParaRPr lang="en-US" altLang="zh-TW" dirty="0"/>
          </a:p>
        </p:txBody>
      </p:sp>
      <p:graphicFrame>
        <p:nvGraphicFramePr>
          <p:cNvPr id="2" name="Table 2">
            <a:extLst>
              <a:ext uri="{FF2B5EF4-FFF2-40B4-BE49-F238E27FC236}">
                <a16:creationId xmlns:a16="http://schemas.microsoft.com/office/drawing/2014/main" id="{D8964039-D3D2-B94E-B547-76B0F79088C7}"/>
              </a:ext>
            </a:extLst>
          </p:cNvPr>
          <p:cNvGraphicFramePr>
            <a:graphicFrameLocks noGrp="1"/>
          </p:cNvGraphicFramePr>
          <p:nvPr>
            <p:extLst>
              <p:ext uri="{D42A27DB-BD31-4B8C-83A1-F6EECF244321}">
                <p14:modId xmlns:p14="http://schemas.microsoft.com/office/powerpoint/2010/main" val="3181413751"/>
              </p:ext>
            </p:extLst>
          </p:nvPr>
        </p:nvGraphicFramePr>
        <p:xfrm>
          <a:off x="440267" y="2169419"/>
          <a:ext cx="11503377" cy="4216400"/>
        </p:xfrm>
        <a:graphic>
          <a:graphicData uri="http://schemas.openxmlformats.org/drawingml/2006/table">
            <a:tbl>
              <a:tblPr firstRow="1" bandRow="1">
                <a:tableStyleId>{5C22544A-7EE6-4342-B048-85BDC9FD1C3A}</a:tableStyleId>
              </a:tblPr>
              <a:tblGrid>
                <a:gridCol w="2812599">
                  <a:extLst>
                    <a:ext uri="{9D8B030D-6E8A-4147-A177-3AD203B41FA5}">
                      <a16:colId xmlns:a16="http://schemas.microsoft.com/office/drawing/2014/main" val="4014524947"/>
                    </a:ext>
                  </a:extLst>
                </a:gridCol>
                <a:gridCol w="6355829">
                  <a:extLst>
                    <a:ext uri="{9D8B030D-6E8A-4147-A177-3AD203B41FA5}">
                      <a16:colId xmlns:a16="http://schemas.microsoft.com/office/drawing/2014/main" val="3411294791"/>
                    </a:ext>
                  </a:extLst>
                </a:gridCol>
                <a:gridCol w="2334949">
                  <a:extLst>
                    <a:ext uri="{9D8B030D-6E8A-4147-A177-3AD203B41FA5}">
                      <a16:colId xmlns:a16="http://schemas.microsoft.com/office/drawing/2014/main" val="4192716519"/>
                    </a:ext>
                  </a:extLst>
                </a:gridCol>
              </a:tblGrid>
              <a:tr h="370840">
                <a:tc>
                  <a:txBody>
                    <a:bodyPr/>
                    <a:lstStyle/>
                    <a:p>
                      <a:pPr algn="ctr"/>
                      <a:r>
                        <a:rPr lang="en-US" dirty="0">
                          <a:solidFill>
                            <a:schemeClr val="tx1"/>
                          </a:solidFill>
                          <a:latin typeface="Cambria" panose="02040503050406030204" pitchFamily="18" charset="0"/>
                        </a:rPr>
                        <a:t>Indicators</a:t>
                      </a:r>
                    </a:p>
                  </a:txBody>
                  <a:tcPr/>
                </a:tc>
                <a:tc>
                  <a:txBody>
                    <a:bodyPr/>
                    <a:lstStyle/>
                    <a:p>
                      <a:pPr algn="ctr"/>
                      <a:r>
                        <a:rPr lang="en-US" dirty="0">
                          <a:solidFill>
                            <a:schemeClr val="tx1"/>
                          </a:solidFill>
                          <a:latin typeface="Cambria" panose="02040503050406030204" pitchFamily="18" charset="0"/>
                        </a:rPr>
                        <a:t>Rational </a:t>
                      </a:r>
                    </a:p>
                  </a:txBody>
                  <a:tcPr/>
                </a:tc>
                <a:tc>
                  <a:txBody>
                    <a:bodyPr/>
                    <a:lstStyle/>
                    <a:p>
                      <a:pPr algn="ctr"/>
                      <a:r>
                        <a:rPr lang="en-US" dirty="0">
                          <a:solidFill>
                            <a:schemeClr val="tx1"/>
                          </a:solidFill>
                          <a:latin typeface="Cambria" panose="02040503050406030204" pitchFamily="18" charset="0"/>
                        </a:rPr>
                        <a:t>Correlation with market sentiment</a:t>
                      </a:r>
                    </a:p>
                  </a:txBody>
                  <a:tcPr/>
                </a:tc>
                <a:extLst>
                  <a:ext uri="{0D108BD9-81ED-4DB2-BD59-A6C34878D82A}">
                    <a16:rowId xmlns:a16="http://schemas.microsoft.com/office/drawing/2014/main" val="108855274"/>
                  </a:ext>
                </a:extLst>
              </a:tr>
              <a:tr h="370840">
                <a:tc>
                  <a:txBody>
                    <a:bodyPr/>
                    <a:lstStyle/>
                    <a:p>
                      <a:r>
                        <a:rPr lang="en-US" dirty="0">
                          <a:solidFill>
                            <a:schemeClr val="tx1"/>
                          </a:solidFill>
                          <a:latin typeface="Cambria" panose="02040503050406030204" pitchFamily="18" charset="0"/>
                        </a:rPr>
                        <a:t>Closed-end fund discount (CEFD)</a:t>
                      </a:r>
                    </a:p>
                  </a:txBody>
                  <a:tcPr/>
                </a:tc>
                <a:tc>
                  <a:txBody>
                    <a:bodyPr/>
                    <a:lstStyle/>
                    <a:p>
                      <a:r>
                        <a:rPr lang="en-US" dirty="0">
                          <a:solidFill>
                            <a:schemeClr val="tx1"/>
                          </a:solidFill>
                          <a:latin typeface="Cambria" panose="02040503050406030204" pitchFamily="18" charset="0"/>
                        </a:rPr>
                        <a:t>If closed-end funds are disproportionately held by retail investors, their bearish sentiment leads to higher discounts</a:t>
                      </a:r>
                    </a:p>
                  </a:txBody>
                  <a:tcPr/>
                </a:tc>
                <a:tc>
                  <a:txBody>
                    <a:bodyPr/>
                    <a:lstStyle/>
                    <a:p>
                      <a:pPr algn="ctr"/>
                      <a:r>
                        <a:rPr lang="en-US" dirty="0">
                          <a:solidFill>
                            <a:schemeClr val="tx1"/>
                          </a:solidFill>
                          <a:latin typeface="Cambria" panose="02040503050406030204" pitchFamily="18" charset="0"/>
                        </a:rPr>
                        <a:t>-</a:t>
                      </a:r>
                    </a:p>
                  </a:txBody>
                  <a:tcPr/>
                </a:tc>
                <a:extLst>
                  <a:ext uri="{0D108BD9-81ED-4DB2-BD59-A6C34878D82A}">
                    <a16:rowId xmlns:a16="http://schemas.microsoft.com/office/drawing/2014/main" val="2206952929"/>
                  </a:ext>
                </a:extLst>
              </a:tr>
              <a:tr h="370840">
                <a:tc>
                  <a:txBody>
                    <a:bodyPr/>
                    <a:lstStyle/>
                    <a:p>
                      <a:r>
                        <a:rPr lang="en-US" dirty="0">
                          <a:solidFill>
                            <a:schemeClr val="tx1"/>
                          </a:solidFill>
                          <a:latin typeface="Cambria" panose="02040503050406030204" pitchFamily="18" charset="0"/>
                        </a:rPr>
                        <a:t>Trading volume (TURN)</a:t>
                      </a:r>
                    </a:p>
                  </a:txBody>
                  <a:tcPr/>
                </a:tc>
                <a:tc>
                  <a:txBody>
                    <a:bodyPr/>
                    <a:lstStyle/>
                    <a:p>
                      <a:r>
                        <a:rPr lang="en-US" dirty="0">
                          <a:solidFill>
                            <a:schemeClr val="tx1"/>
                          </a:solidFill>
                          <a:latin typeface="Cambria" panose="02040503050406030204" pitchFamily="18" charset="0"/>
                        </a:rPr>
                        <a:t>Irrational investors are more likely to trade when they are optimistic</a:t>
                      </a:r>
                    </a:p>
                  </a:txBody>
                  <a:tcPr/>
                </a:tc>
                <a:tc>
                  <a:txBody>
                    <a:bodyPr/>
                    <a:lstStyle/>
                    <a:p>
                      <a:pPr algn="ctr"/>
                      <a:r>
                        <a:rPr lang="en-US" dirty="0">
                          <a:solidFill>
                            <a:schemeClr val="tx1"/>
                          </a:solidFill>
                          <a:latin typeface="Cambria" panose="02040503050406030204" pitchFamily="18" charset="0"/>
                        </a:rPr>
                        <a:t>+</a:t>
                      </a:r>
                    </a:p>
                  </a:txBody>
                  <a:tcPr/>
                </a:tc>
                <a:extLst>
                  <a:ext uri="{0D108BD9-81ED-4DB2-BD59-A6C34878D82A}">
                    <a16:rowId xmlns:a16="http://schemas.microsoft.com/office/drawing/2014/main" val="3170958823"/>
                  </a:ext>
                </a:extLst>
              </a:tr>
              <a:tr h="370840">
                <a:tc>
                  <a:txBody>
                    <a:bodyPr/>
                    <a:lstStyle/>
                    <a:p>
                      <a:r>
                        <a:rPr lang="en-US" dirty="0">
                          <a:solidFill>
                            <a:schemeClr val="tx1"/>
                          </a:solidFill>
                          <a:latin typeface="Cambria" panose="02040503050406030204" pitchFamily="18" charset="0"/>
                        </a:rPr>
                        <a:t>IPO volume (NIPO)</a:t>
                      </a:r>
                    </a:p>
                  </a:txBody>
                  <a:tcPr/>
                </a:tc>
                <a:tc>
                  <a:txBody>
                    <a:bodyPr/>
                    <a:lstStyle/>
                    <a:p>
                      <a:r>
                        <a:rPr lang="en-US" dirty="0">
                          <a:solidFill>
                            <a:schemeClr val="tx1"/>
                          </a:solidFill>
                          <a:latin typeface="Cambria" panose="02040503050406030204" pitchFamily="18" charset="0"/>
                        </a:rPr>
                        <a:t>Underlying demand for IPO is sensitive to investor sentiment</a:t>
                      </a:r>
                    </a:p>
                  </a:txBody>
                  <a:tcPr/>
                </a:tc>
                <a:tc>
                  <a:txBody>
                    <a:bodyPr/>
                    <a:lstStyle/>
                    <a:p>
                      <a:pPr algn="ctr"/>
                      <a:r>
                        <a:rPr lang="en-US" dirty="0">
                          <a:solidFill>
                            <a:schemeClr val="tx1"/>
                          </a:solidFill>
                          <a:latin typeface="Cambria" panose="02040503050406030204" pitchFamily="18" charset="0"/>
                        </a:rPr>
                        <a:t>+</a:t>
                      </a:r>
                    </a:p>
                  </a:txBody>
                  <a:tcPr/>
                </a:tc>
                <a:extLst>
                  <a:ext uri="{0D108BD9-81ED-4DB2-BD59-A6C34878D82A}">
                    <a16:rowId xmlns:a16="http://schemas.microsoft.com/office/drawing/2014/main" val="1667589470"/>
                  </a:ext>
                </a:extLst>
              </a:tr>
              <a:tr h="370840">
                <a:tc>
                  <a:txBody>
                    <a:bodyPr/>
                    <a:lstStyle/>
                    <a:p>
                      <a:r>
                        <a:rPr lang="en-US" dirty="0">
                          <a:solidFill>
                            <a:schemeClr val="tx1"/>
                          </a:solidFill>
                          <a:latin typeface="Cambria" panose="02040503050406030204" pitchFamily="18" charset="0"/>
                        </a:rPr>
                        <a:t>IPO first day return (RIPO)</a:t>
                      </a:r>
                    </a:p>
                  </a:txBody>
                  <a:tcPr/>
                </a:tc>
                <a:tc>
                  <a:txBody>
                    <a:bodyPr/>
                    <a:lstStyle/>
                    <a:p>
                      <a:r>
                        <a:rPr lang="en-US" dirty="0">
                          <a:solidFill>
                            <a:schemeClr val="tx1"/>
                          </a:solidFill>
                          <a:latin typeface="Cambria" panose="02040503050406030204" pitchFamily="18" charset="0"/>
                        </a:rPr>
                        <a:t>A reflection of investor enthusiasm</a:t>
                      </a:r>
                    </a:p>
                  </a:txBody>
                  <a:tcPr/>
                </a:tc>
                <a:tc>
                  <a:txBody>
                    <a:bodyPr/>
                    <a:lstStyle/>
                    <a:p>
                      <a:pPr algn="ctr"/>
                      <a:r>
                        <a:rPr lang="en-US" dirty="0">
                          <a:solidFill>
                            <a:schemeClr val="tx1"/>
                          </a:solidFill>
                          <a:latin typeface="Cambria" panose="02040503050406030204" pitchFamily="18" charset="0"/>
                        </a:rPr>
                        <a:t>+</a:t>
                      </a:r>
                    </a:p>
                  </a:txBody>
                  <a:tcPr/>
                </a:tc>
                <a:extLst>
                  <a:ext uri="{0D108BD9-81ED-4DB2-BD59-A6C34878D82A}">
                    <a16:rowId xmlns:a16="http://schemas.microsoft.com/office/drawing/2014/main" val="3284679798"/>
                  </a:ext>
                </a:extLst>
              </a:tr>
              <a:tr h="370840">
                <a:tc>
                  <a:txBody>
                    <a:bodyPr/>
                    <a:lstStyle/>
                    <a:p>
                      <a:r>
                        <a:rPr lang="en-US" dirty="0">
                          <a:solidFill>
                            <a:schemeClr val="tx1"/>
                          </a:solidFill>
                          <a:latin typeface="Cambria" panose="02040503050406030204" pitchFamily="18" charset="0"/>
                        </a:rPr>
                        <a:t>Dividend premium (PDND)</a:t>
                      </a:r>
                    </a:p>
                  </a:txBody>
                  <a:tcPr/>
                </a:tc>
                <a:tc>
                  <a:txBody>
                    <a:bodyPr/>
                    <a:lstStyle/>
                    <a:p>
                      <a:r>
                        <a:rPr lang="en-US" dirty="0">
                          <a:solidFill>
                            <a:schemeClr val="tx1"/>
                          </a:solidFill>
                          <a:latin typeface="Cambria" panose="02040503050406030204" pitchFamily="18" charset="0"/>
                        </a:rPr>
                        <a:t>Dividend-paying stocks resemble bonds in that their predictable income stream represents a salient characteristic of safety</a:t>
                      </a:r>
                    </a:p>
                  </a:txBody>
                  <a:tcPr/>
                </a:tc>
                <a:tc>
                  <a:txBody>
                    <a:bodyPr/>
                    <a:lstStyle/>
                    <a:p>
                      <a:pPr algn="ctr"/>
                      <a:r>
                        <a:rPr lang="en-US" dirty="0">
                          <a:solidFill>
                            <a:schemeClr val="tx1"/>
                          </a:solidFill>
                          <a:latin typeface="Cambria" panose="02040503050406030204" pitchFamily="18" charset="0"/>
                        </a:rPr>
                        <a:t>-</a:t>
                      </a:r>
                    </a:p>
                  </a:txBody>
                  <a:tcPr/>
                </a:tc>
                <a:extLst>
                  <a:ext uri="{0D108BD9-81ED-4DB2-BD59-A6C34878D82A}">
                    <a16:rowId xmlns:a16="http://schemas.microsoft.com/office/drawing/2014/main" val="23992156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Cambria" panose="02040503050406030204" pitchFamily="18" charset="0"/>
                        </a:rPr>
                        <a:t>Equity share in new issues (S)</a:t>
                      </a:r>
                    </a:p>
                  </a:txBody>
                  <a:tcPr/>
                </a:tc>
                <a:tc>
                  <a:txBody>
                    <a:bodyPr/>
                    <a:lstStyle/>
                    <a:p>
                      <a:r>
                        <a:rPr lang="en-US" dirty="0">
                          <a:solidFill>
                            <a:schemeClr val="tx1"/>
                          </a:solidFill>
                          <a:latin typeface="Cambria" panose="02040503050406030204" pitchFamily="18" charset="0"/>
                        </a:rPr>
                        <a:t>Firms issue relatively more equity than debt just before periods of low market returns. </a:t>
                      </a:r>
                    </a:p>
                  </a:txBody>
                  <a:tcPr/>
                </a:tc>
                <a:tc>
                  <a:txBody>
                    <a:bodyPr/>
                    <a:lstStyle/>
                    <a:p>
                      <a:pPr algn="ctr"/>
                      <a:r>
                        <a:rPr lang="en-US" dirty="0">
                          <a:solidFill>
                            <a:schemeClr val="tx1"/>
                          </a:solidFill>
                          <a:latin typeface="Cambria" panose="02040503050406030204" pitchFamily="18" charset="0"/>
                        </a:rPr>
                        <a:t>+</a:t>
                      </a:r>
                    </a:p>
                  </a:txBody>
                  <a:tcPr/>
                </a:tc>
                <a:extLst>
                  <a:ext uri="{0D108BD9-81ED-4DB2-BD59-A6C34878D82A}">
                    <a16:rowId xmlns:a16="http://schemas.microsoft.com/office/drawing/2014/main" val="1456615990"/>
                  </a:ext>
                </a:extLst>
              </a:tr>
            </a:tbl>
          </a:graphicData>
        </a:graphic>
      </p:graphicFrame>
    </p:spTree>
    <p:extLst>
      <p:ext uri="{BB962C8B-B14F-4D97-AF65-F5344CB8AC3E}">
        <p14:creationId xmlns:p14="http://schemas.microsoft.com/office/powerpoint/2010/main" val="1583480828"/>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2177696" y="332656"/>
            <a:ext cx="7101769" cy="863600"/>
          </a:xfrm>
          <a:ln/>
        </p:spPr>
        <p:txBody>
          <a:bodyPr>
            <a:normAutofit/>
          </a:bodyPr>
          <a:lstStyle/>
          <a:p>
            <a:pPr marL="762000" indent="-762000"/>
            <a:r>
              <a:rPr lang="en-US" altLang="zh-CN" dirty="0"/>
              <a:t>Measuring</a:t>
            </a:r>
            <a:r>
              <a:rPr lang="zh-CN" altLang="en-US" dirty="0"/>
              <a:t> </a:t>
            </a:r>
            <a:r>
              <a:rPr lang="en-US" altLang="zh-CN" dirty="0"/>
              <a:t>Market</a:t>
            </a:r>
            <a:r>
              <a:rPr lang="zh-CN" altLang="en-US" dirty="0"/>
              <a:t> </a:t>
            </a:r>
            <a:r>
              <a:rPr lang="en-US" altLang="zh-CN" dirty="0"/>
              <a:t>Sentiment</a:t>
            </a:r>
            <a:endParaRPr lang="en-US" altLang="zh-TW" dirty="0"/>
          </a:p>
        </p:txBody>
      </p:sp>
      <p:sp>
        <p:nvSpPr>
          <p:cNvPr id="122883" name="Rectangle 3"/>
          <p:cNvSpPr>
            <a:spLocks noGrp="1" noChangeArrowheads="1"/>
          </p:cNvSpPr>
          <p:nvPr>
            <p:ph idx="1"/>
          </p:nvPr>
        </p:nvSpPr>
        <p:spPr>
          <a:xfrm>
            <a:off x="688623" y="1340768"/>
            <a:ext cx="11063110" cy="962166"/>
          </a:xfrm>
        </p:spPr>
        <p:txBody>
          <a:bodyPr/>
          <a:lstStyle/>
          <a:p>
            <a:pPr marL="363538" indent="-363538">
              <a:spcBef>
                <a:spcPct val="25000"/>
              </a:spcBef>
              <a:spcAft>
                <a:spcPts val="960"/>
              </a:spcAft>
            </a:pPr>
            <a:r>
              <a:rPr lang="en-GB" altLang="zh-CN" dirty="0"/>
              <a:t>Baker, M. and J. </a:t>
            </a:r>
            <a:r>
              <a:rPr lang="en-GB" altLang="zh-CN" dirty="0" err="1"/>
              <a:t>Wurgler</a:t>
            </a:r>
            <a:r>
              <a:rPr lang="en-GB" altLang="zh-CN" dirty="0"/>
              <a:t> (2007). "Investor sentiment in the stock market." </a:t>
            </a:r>
            <a:r>
              <a:rPr lang="en-GB" altLang="zh-CN" i="1" u="sng" dirty="0"/>
              <a:t>Journal of Economic Perspectives</a:t>
            </a:r>
            <a:r>
              <a:rPr lang="en-GB" altLang="zh-CN" dirty="0"/>
              <a:t> 21(2): 129-151.</a:t>
            </a:r>
          </a:p>
        </p:txBody>
      </p:sp>
      <p:sp>
        <p:nvSpPr>
          <p:cNvPr id="6" name="Slide Number Placeholder 5"/>
          <p:cNvSpPr>
            <a:spLocks noGrp="1"/>
          </p:cNvSpPr>
          <p:nvPr>
            <p:ph type="sldNum" sz="quarter" idx="10"/>
          </p:nvPr>
        </p:nvSpPr>
        <p:spPr>
          <a:xfrm>
            <a:off x="10987518" y="6295014"/>
            <a:ext cx="764215" cy="365125"/>
          </a:xfrm>
        </p:spPr>
        <p:txBody>
          <a:bodyPr/>
          <a:lstStyle/>
          <a:p>
            <a:fld id="{7A463939-5E93-40A3-BEC8-146BCD35AA99}" type="slidenum">
              <a:rPr lang="en-US" altLang="zh-TW"/>
              <a:pPr/>
              <a:t>27</a:t>
            </a:fld>
            <a:endParaRPr lang="en-US" altLang="zh-TW" dirty="0"/>
          </a:p>
        </p:txBody>
      </p:sp>
      <p:pic>
        <p:nvPicPr>
          <p:cNvPr id="3" name="Picture 2">
            <a:extLst>
              <a:ext uri="{FF2B5EF4-FFF2-40B4-BE49-F238E27FC236}">
                <a16:creationId xmlns:a16="http://schemas.microsoft.com/office/drawing/2014/main" id="{BB74959F-A09B-4E46-B391-05AE4CA71665}"/>
              </a:ext>
            </a:extLst>
          </p:cNvPr>
          <p:cNvPicPr>
            <a:picLocks noChangeAspect="1"/>
          </p:cNvPicPr>
          <p:nvPr/>
        </p:nvPicPr>
        <p:blipFill>
          <a:blip r:embed="rId3"/>
          <a:stretch>
            <a:fillRect/>
          </a:stretch>
        </p:blipFill>
        <p:spPr>
          <a:xfrm>
            <a:off x="2087387" y="2424868"/>
            <a:ext cx="8017226" cy="4056910"/>
          </a:xfrm>
          <a:prstGeom prst="rect">
            <a:avLst/>
          </a:prstGeom>
        </p:spPr>
      </p:pic>
    </p:spTree>
    <p:extLst>
      <p:ext uri="{BB962C8B-B14F-4D97-AF65-F5344CB8AC3E}">
        <p14:creationId xmlns:p14="http://schemas.microsoft.com/office/powerpoint/2010/main" val="195704081"/>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8CA91-E608-82A3-690B-C070E66D2AB8}"/>
              </a:ext>
            </a:extLst>
          </p:cNvPr>
          <p:cNvSpPr>
            <a:spLocks noGrp="1"/>
          </p:cNvSpPr>
          <p:nvPr>
            <p:ph type="title"/>
          </p:nvPr>
        </p:nvSpPr>
        <p:spPr>
          <a:xfrm>
            <a:off x="913775" y="618518"/>
            <a:ext cx="10364451" cy="947524"/>
          </a:xfrm>
        </p:spPr>
        <p:txBody>
          <a:bodyPr/>
          <a:lstStyle/>
          <a:p>
            <a:r>
              <a:rPr lang="en-GB" dirty="0"/>
              <a:t>Market Sentiment and Performance</a:t>
            </a:r>
          </a:p>
        </p:txBody>
      </p:sp>
      <p:sp>
        <p:nvSpPr>
          <p:cNvPr id="3" name="Content Placeholder 2">
            <a:extLst>
              <a:ext uri="{FF2B5EF4-FFF2-40B4-BE49-F238E27FC236}">
                <a16:creationId xmlns:a16="http://schemas.microsoft.com/office/drawing/2014/main" id="{1CC76052-4459-3A6C-C16A-62639A14C313}"/>
              </a:ext>
            </a:extLst>
          </p:cNvPr>
          <p:cNvSpPr>
            <a:spLocks noGrp="1"/>
          </p:cNvSpPr>
          <p:nvPr>
            <p:ph idx="1"/>
          </p:nvPr>
        </p:nvSpPr>
        <p:spPr>
          <a:xfrm>
            <a:off x="913775" y="1566042"/>
            <a:ext cx="10364452" cy="4214649"/>
          </a:xfrm>
        </p:spPr>
        <p:txBody>
          <a:bodyPr/>
          <a:lstStyle/>
          <a:p>
            <a:r>
              <a:rPr lang="en-GB" sz="2400" dirty="0"/>
              <a:t>Key Question: does sentiment affect market performance over and above market fundamentals? </a:t>
            </a:r>
          </a:p>
          <a:p>
            <a:pPr lvl="1"/>
            <a:r>
              <a:rPr lang="en-GB" dirty="0"/>
              <a:t>Evidence mixed, reflecting measurement difficulty (and publication bias!)</a:t>
            </a:r>
          </a:p>
          <a:p>
            <a:pPr lvl="1"/>
            <a:r>
              <a:rPr lang="en-GB" dirty="0"/>
              <a:t>Some evidence that positive sentiment pushes prices above “equilibrium” levels</a:t>
            </a:r>
          </a:p>
          <a:p>
            <a:pPr lvl="1"/>
            <a:r>
              <a:rPr lang="en-GB" dirty="0"/>
              <a:t>Some evidence that positive sentiment </a:t>
            </a:r>
          </a:p>
          <a:p>
            <a:pPr lvl="1"/>
            <a:r>
              <a:rPr lang="en-GB" dirty="0"/>
              <a:t>Some evidence that (excess) positive (and negative) sentiment precedes market corrections</a:t>
            </a:r>
          </a:p>
          <a:p>
            <a:pPr lvl="1"/>
            <a:r>
              <a:rPr lang="en-GB" dirty="0"/>
              <a:t>Some evidence that speculative periods accompanied by more volatile sentiment measures</a:t>
            </a:r>
          </a:p>
        </p:txBody>
      </p:sp>
    </p:spTree>
    <p:extLst>
      <p:ext uri="{BB962C8B-B14F-4D97-AF65-F5344CB8AC3E}">
        <p14:creationId xmlns:p14="http://schemas.microsoft.com/office/powerpoint/2010/main" val="1071523350"/>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3216275" y="332656"/>
            <a:ext cx="5759450" cy="863600"/>
          </a:xfrm>
          <a:ln/>
        </p:spPr>
        <p:txBody>
          <a:bodyPr>
            <a:normAutofit fontScale="90000"/>
          </a:bodyPr>
          <a:lstStyle/>
          <a:p>
            <a:pPr marL="762000" indent="-762000"/>
            <a:r>
              <a:rPr lang="en-US" altLang="zh-CN" dirty="0"/>
              <a:t>Measuring</a:t>
            </a:r>
            <a:r>
              <a:rPr lang="zh-CN" altLang="en-US" dirty="0"/>
              <a:t> </a:t>
            </a:r>
            <a:r>
              <a:rPr lang="en-US" altLang="zh-CN" dirty="0"/>
              <a:t>Market</a:t>
            </a:r>
            <a:r>
              <a:rPr lang="zh-CN" altLang="en-US" dirty="0"/>
              <a:t> </a:t>
            </a:r>
            <a:r>
              <a:rPr lang="en-US" altLang="zh-CN" dirty="0"/>
              <a:t>Sentiment</a:t>
            </a:r>
            <a:endParaRPr lang="en-US" altLang="zh-TW" dirty="0"/>
          </a:p>
        </p:txBody>
      </p:sp>
      <p:sp>
        <p:nvSpPr>
          <p:cNvPr id="6" name="Slide Number Placeholder 5"/>
          <p:cNvSpPr>
            <a:spLocks noGrp="1"/>
          </p:cNvSpPr>
          <p:nvPr>
            <p:ph type="sldNum" sz="quarter" idx="10"/>
          </p:nvPr>
        </p:nvSpPr>
        <p:spPr>
          <a:xfrm>
            <a:off x="10999433" y="6323542"/>
            <a:ext cx="764215" cy="365125"/>
          </a:xfrm>
        </p:spPr>
        <p:txBody>
          <a:bodyPr/>
          <a:lstStyle/>
          <a:p>
            <a:fld id="{7A463939-5E93-40A3-BEC8-146BCD35AA99}" type="slidenum">
              <a:rPr lang="en-US" altLang="zh-TW"/>
              <a:pPr/>
              <a:t>29</a:t>
            </a:fld>
            <a:endParaRPr lang="en-US" altLang="zh-TW" dirty="0"/>
          </a:p>
        </p:txBody>
      </p:sp>
      <p:sp>
        <p:nvSpPr>
          <p:cNvPr id="8" name="Rectangle 3">
            <a:extLst>
              <a:ext uri="{FF2B5EF4-FFF2-40B4-BE49-F238E27FC236}">
                <a16:creationId xmlns:a16="http://schemas.microsoft.com/office/drawing/2014/main" id="{D6B7266A-70DA-5746-86B3-DCA3F6E2EE63}"/>
              </a:ext>
            </a:extLst>
          </p:cNvPr>
          <p:cNvSpPr>
            <a:spLocks noGrp="1" noChangeArrowheads="1"/>
          </p:cNvSpPr>
          <p:nvPr>
            <p:ph idx="1"/>
          </p:nvPr>
        </p:nvSpPr>
        <p:spPr>
          <a:xfrm>
            <a:off x="688623" y="1340767"/>
            <a:ext cx="11063110" cy="4992299"/>
          </a:xfrm>
        </p:spPr>
        <p:txBody>
          <a:bodyPr>
            <a:normAutofit/>
          </a:bodyPr>
          <a:lstStyle/>
          <a:p>
            <a:pPr marL="363538" indent="-363538">
              <a:lnSpc>
                <a:spcPct val="100000"/>
              </a:lnSpc>
              <a:spcBef>
                <a:spcPct val="25000"/>
              </a:spcBef>
              <a:spcAft>
                <a:spcPts val="960"/>
              </a:spcAft>
            </a:pPr>
            <a:r>
              <a:rPr lang="en-US" altLang="zh-CN" sz="2400" dirty="0"/>
              <a:t>Indirect measurement using internet-based sentiment indicators</a:t>
            </a:r>
            <a:endParaRPr lang="en-GB" altLang="zh-CN" sz="2400" b="0" dirty="0"/>
          </a:p>
          <a:p>
            <a:pPr marL="174626" indent="-363538">
              <a:lnSpc>
                <a:spcPct val="100000"/>
              </a:lnSpc>
              <a:spcBef>
                <a:spcPct val="25000"/>
              </a:spcBef>
              <a:spcAft>
                <a:spcPts val="360"/>
              </a:spcAft>
            </a:pPr>
            <a:r>
              <a:rPr lang="en-US" altLang="zh-TW" sz="2400" dirty="0"/>
              <a:t>Google Trend search volume index (SVI), newspaper text analysis, social media posts, …</a:t>
            </a:r>
          </a:p>
          <a:p>
            <a:pPr marL="1089026" lvl="2" indent="-363538">
              <a:spcBef>
                <a:spcPct val="25000"/>
              </a:spcBef>
              <a:spcAft>
                <a:spcPts val="360"/>
              </a:spcAft>
            </a:pPr>
            <a:r>
              <a:rPr lang="en-US" altLang="zh-TW" sz="2200" b="1" dirty="0">
                <a:solidFill>
                  <a:srgbClr val="FF0000"/>
                </a:solidFill>
              </a:rPr>
              <a:t>Online articles</a:t>
            </a:r>
            <a:r>
              <a:rPr lang="en-US" altLang="zh-TW" sz="2200" dirty="0"/>
              <a:t>: Chen, H. L., et al. (2014). “Wisdom of Crowds: The Value of Stock Opinions Transmitted Through Social Media.” </a:t>
            </a:r>
            <a:r>
              <a:rPr lang="en-US" altLang="zh-TW" sz="2200" i="1" u="sng" dirty="0"/>
              <a:t>Review of Financial Studies</a:t>
            </a:r>
            <a:r>
              <a:rPr lang="en-US" altLang="zh-TW" sz="2200" dirty="0"/>
              <a:t> 27(5): 1367-1403.</a:t>
            </a:r>
          </a:p>
          <a:p>
            <a:pPr marL="1089026" lvl="2" indent="-363538">
              <a:spcBef>
                <a:spcPct val="25000"/>
              </a:spcBef>
              <a:spcAft>
                <a:spcPts val="360"/>
              </a:spcAft>
            </a:pPr>
            <a:r>
              <a:rPr lang="en-US" altLang="zh-TW" sz="2200" b="1" dirty="0">
                <a:solidFill>
                  <a:srgbClr val="FF0000"/>
                </a:solidFill>
              </a:rPr>
              <a:t>Microblog</a:t>
            </a:r>
            <a:r>
              <a:rPr lang="en-US" altLang="zh-TW" sz="2200" dirty="0"/>
              <a:t>: Renault, T. (2017). “Intraday online investor sentiment and return patterns in the US stock market.” </a:t>
            </a:r>
            <a:r>
              <a:rPr lang="en-US" altLang="zh-TW" sz="2200" i="1" u="sng" dirty="0"/>
              <a:t>Journal of Banking &amp; Finance</a:t>
            </a:r>
            <a:r>
              <a:rPr lang="en-US" altLang="zh-TW" sz="2200" dirty="0"/>
              <a:t> 84: 25-40.</a:t>
            </a:r>
          </a:p>
          <a:p>
            <a:pPr marL="1089026" lvl="2" indent="-363538">
              <a:spcBef>
                <a:spcPct val="25000"/>
              </a:spcBef>
              <a:spcAft>
                <a:spcPts val="360"/>
              </a:spcAft>
            </a:pPr>
            <a:r>
              <a:rPr lang="en-US" altLang="zh-TW" sz="2200" b="1" dirty="0">
                <a:solidFill>
                  <a:srgbClr val="FF0000"/>
                </a:solidFill>
              </a:rPr>
              <a:t>Google Trend SVI</a:t>
            </a:r>
            <a:r>
              <a:rPr lang="en-US" altLang="zh-TW" sz="2200" dirty="0"/>
              <a:t>: Da, Z., et al. (2011). "In Search of Attention." </a:t>
            </a:r>
            <a:r>
              <a:rPr lang="en-US" altLang="zh-TW" sz="2200" i="1" u="sng" dirty="0"/>
              <a:t>Journal of Finance</a:t>
            </a:r>
            <a:r>
              <a:rPr lang="en-US" altLang="zh-TW" sz="2200" dirty="0"/>
              <a:t> 66(5): 1461-1499.</a:t>
            </a:r>
          </a:p>
          <a:p>
            <a:pPr marL="1089026" lvl="2" indent="-363538">
              <a:spcBef>
                <a:spcPct val="25000"/>
              </a:spcBef>
              <a:spcAft>
                <a:spcPts val="360"/>
              </a:spcAft>
            </a:pPr>
            <a:endParaRPr lang="en-US" altLang="zh-TW" sz="2200" b="0" dirty="0"/>
          </a:p>
        </p:txBody>
      </p:sp>
    </p:spTree>
    <p:extLst>
      <p:ext uri="{BB962C8B-B14F-4D97-AF65-F5344CB8AC3E}">
        <p14:creationId xmlns:p14="http://schemas.microsoft.com/office/powerpoint/2010/main" val="2828734924"/>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C47CC-10D2-7FEA-789D-C95E055E60D7}"/>
              </a:ext>
            </a:extLst>
          </p:cNvPr>
          <p:cNvSpPr>
            <a:spLocks noGrp="1"/>
          </p:cNvSpPr>
          <p:nvPr>
            <p:ph type="title"/>
          </p:nvPr>
        </p:nvSpPr>
        <p:spPr>
          <a:xfrm>
            <a:off x="913775" y="481883"/>
            <a:ext cx="10364451" cy="1189262"/>
          </a:xfrm>
        </p:spPr>
        <p:txBody>
          <a:bodyPr/>
          <a:lstStyle/>
          <a:p>
            <a:r>
              <a:rPr lang="en-GB" dirty="0"/>
              <a:t>Subjective Probability: </a:t>
            </a:r>
            <a:br>
              <a:rPr lang="en-GB" dirty="0"/>
            </a:br>
            <a:r>
              <a:rPr lang="en-GB" dirty="0"/>
              <a:t>Rational Decision-Making?</a:t>
            </a:r>
          </a:p>
        </p:txBody>
      </p:sp>
      <p:sp>
        <p:nvSpPr>
          <p:cNvPr id="3" name="Content Placeholder 2">
            <a:extLst>
              <a:ext uri="{FF2B5EF4-FFF2-40B4-BE49-F238E27FC236}">
                <a16:creationId xmlns:a16="http://schemas.microsoft.com/office/drawing/2014/main" id="{271B7038-F591-B68E-DCD1-10349333E30E}"/>
              </a:ext>
            </a:extLst>
          </p:cNvPr>
          <p:cNvSpPr>
            <a:spLocks noGrp="1"/>
          </p:cNvSpPr>
          <p:nvPr>
            <p:ph sz="quarter" idx="13"/>
          </p:nvPr>
        </p:nvSpPr>
        <p:spPr>
          <a:xfrm>
            <a:off x="798472" y="1723695"/>
            <a:ext cx="10595055" cy="4529959"/>
          </a:xfrm>
        </p:spPr>
        <p:txBody>
          <a:bodyPr>
            <a:normAutofit fontScale="92500" lnSpcReduction="10000"/>
          </a:bodyPr>
          <a:lstStyle/>
          <a:p>
            <a:r>
              <a:rPr lang="en-GB" sz="2400" dirty="0"/>
              <a:t>Probability of an event occurring: P(X |</a:t>
            </a:r>
            <a:r>
              <a:rPr lang="en-GB" sz="2400" dirty="0">
                <a:sym typeface="Symbol" panose="05050102010706020507" pitchFamily="18" charset="2"/>
              </a:rPr>
              <a:t>) where  is information set held</a:t>
            </a:r>
            <a:r>
              <a:rPr lang="en-GB" sz="2400" dirty="0"/>
              <a:t> </a:t>
            </a:r>
          </a:p>
          <a:p>
            <a:r>
              <a:rPr lang="en-GB" sz="2400" dirty="0"/>
              <a:t>Information set comes from experience, research, others’ views etc. etc. </a:t>
            </a:r>
          </a:p>
          <a:p>
            <a:r>
              <a:rPr lang="en-GB" sz="2400" dirty="0"/>
              <a:t>Weight of P depends on our confidence in </a:t>
            </a:r>
            <a:r>
              <a:rPr lang="en-GB" sz="2400" dirty="0">
                <a:sym typeface="Symbol" panose="05050102010706020507" pitchFamily="18" charset="2"/>
              </a:rPr>
              <a:t> </a:t>
            </a:r>
          </a:p>
          <a:p>
            <a:r>
              <a:rPr lang="en-GB" sz="2400" dirty="0">
                <a:sym typeface="Symbol" panose="05050102010706020507" pitchFamily="18" charset="2"/>
              </a:rPr>
              <a:t>Weight of P amounts to a bet we would place on X occurring (rather than not occurring)</a:t>
            </a:r>
          </a:p>
          <a:p>
            <a:r>
              <a:rPr lang="en-GB" sz="2400" dirty="0">
                <a:sym typeface="Symbol" panose="05050102010706020507" pitchFamily="18" charset="2"/>
              </a:rPr>
              <a:t>Rational utility suggests that the bet should be “fair” </a:t>
            </a:r>
          </a:p>
          <a:p>
            <a:r>
              <a:rPr lang="en-GB" sz="2400" dirty="0">
                <a:sym typeface="Symbol" panose="05050102010706020507" pitchFamily="18" charset="2"/>
              </a:rPr>
              <a:t>This is basis both of rational utility models in economics and game theory (von Neumann and Morgenstern, Nash etc.) but comes from 1920s work of Frank Ramsey</a:t>
            </a:r>
          </a:p>
          <a:p>
            <a:r>
              <a:rPr lang="en-GB" sz="2400" dirty="0">
                <a:sym typeface="Symbol" panose="05050102010706020507" pitchFamily="18" charset="2"/>
              </a:rPr>
              <a:t>Can extend this to causal relationships </a:t>
            </a:r>
            <a:r>
              <a:rPr lang="en-GB" sz="2400" dirty="0"/>
              <a:t>P(</a:t>
            </a:r>
            <a:r>
              <a:rPr lang="en-GB" sz="2400" dirty="0" err="1"/>
              <a:t>Y|</a:t>
            </a:r>
            <a:r>
              <a:rPr lang="en-GB" sz="2400" dirty="0" err="1">
                <a:sym typeface="Symbol" panose="05050102010706020507" pitchFamily="18" charset="2"/>
              </a:rPr>
              <a:t>X</a:t>
            </a:r>
            <a:r>
              <a:rPr lang="en-GB" sz="2400" dirty="0">
                <a:sym typeface="Symbol" panose="05050102010706020507" pitchFamily="18" charset="2"/>
              </a:rPr>
              <a:t>) where both X and Y are uncertain – e.g. Bayesian statistics</a:t>
            </a:r>
          </a:p>
        </p:txBody>
      </p:sp>
    </p:spTree>
    <p:extLst>
      <p:ext uri="{BB962C8B-B14F-4D97-AF65-F5344CB8AC3E}">
        <p14:creationId xmlns:p14="http://schemas.microsoft.com/office/powerpoint/2010/main" val="3821829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3216275" y="332656"/>
            <a:ext cx="5759450" cy="863600"/>
          </a:xfrm>
          <a:ln/>
        </p:spPr>
        <p:txBody>
          <a:bodyPr>
            <a:normAutofit fontScale="90000"/>
          </a:bodyPr>
          <a:lstStyle/>
          <a:p>
            <a:pPr marL="762000" indent="-762000"/>
            <a:r>
              <a:rPr lang="en-US" altLang="zh-CN" dirty="0"/>
              <a:t>Measuring</a:t>
            </a:r>
            <a:r>
              <a:rPr lang="zh-CN" altLang="en-US" dirty="0"/>
              <a:t> </a:t>
            </a:r>
            <a:r>
              <a:rPr lang="en-US" altLang="zh-CN" dirty="0"/>
              <a:t>Market</a:t>
            </a:r>
            <a:r>
              <a:rPr lang="zh-CN" altLang="en-US" dirty="0"/>
              <a:t> </a:t>
            </a:r>
            <a:r>
              <a:rPr lang="en-US" altLang="zh-CN" dirty="0"/>
              <a:t>Sentiment</a:t>
            </a:r>
            <a:endParaRPr lang="en-US" altLang="zh-TW" dirty="0"/>
          </a:p>
        </p:txBody>
      </p:sp>
      <p:sp>
        <p:nvSpPr>
          <p:cNvPr id="6" name="Slide Number Placeholder 5"/>
          <p:cNvSpPr>
            <a:spLocks noGrp="1"/>
          </p:cNvSpPr>
          <p:nvPr>
            <p:ph type="sldNum" sz="quarter" idx="10"/>
          </p:nvPr>
        </p:nvSpPr>
        <p:spPr>
          <a:xfrm>
            <a:off x="10999433" y="6323542"/>
            <a:ext cx="764215" cy="365125"/>
          </a:xfrm>
        </p:spPr>
        <p:txBody>
          <a:bodyPr/>
          <a:lstStyle/>
          <a:p>
            <a:fld id="{7A463939-5E93-40A3-BEC8-146BCD35AA99}" type="slidenum">
              <a:rPr lang="en-US" altLang="zh-TW"/>
              <a:pPr/>
              <a:t>30</a:t>
            </a:fld>
            <a:endParaRPr lang="en-US" altLang="zh-TW" dirty="0"/>
          </a:p>
        </p:txBody>
      </p:sp>
      <p:sp>
        <p:nvSpPr>
          <p:cNvPr id="8" name="Rectangle 3">
            <a:extLst>
              <a:ext uri="{FF2B5EF4-FFF2-40B4-BE49-F238E27FC236}">
                <a16:creationId xmlns:a16="http://schemas.microsoft.com/office/drawing/2014/main" id="{D6B7266A-70DA-5746-86B3-DCA3F6E2EE63}"/>
              </a:ext>
            </a:extLst>
          </p:cNvPr>
          <p:cNvSpPr>
            <a:spLocks noGrp="1" noChangeArrowheads="1"/>
          </p:cNvSpPr>
          <p:nvPr>
            <p:ph idx="1"/>
          </p:nvPr>
        </p:nvSpPr>
        <p:spPr>
          <a:xfrm>
            <a:off x="688623" y="1340767"/>
            <a:ext cx="11063110" cy="4992299"/>
          </a:xfrm>
        </p:spPr>
        <p:txBody>
          <a:bodyPr>
            <a:normAutofit fontScale="92500" lnSpcReduction="20000"/>
          </a:bodyPr>
          <a:lstStyle/>
          <a:p>
            <a:pPr marL="363538" indent="-363538">
              <a:spcBef>
                <a:spcPct val="25000"/>
              </a:spcBef>
              <a:spcAft>
                <a:spcPts val="960"/>
              </a:spcAft>
            </a:pPr>
            <a:r>
              <a:rPr lang="en-US" altLang="zh-TW" sz="2600" dirty="0"/>
              <a:t>Google Trend Search Volume Index (SVI): </a:t>
            </a:r>
          </a:p>
          <a:p>
            <a:pPr marL="820738" lvl="1" indent="-363538">
              <a:spcBef>
                <a:spcPct val="25000"/>
              </a:spcBef>
              <a:spcAft>
                <a:spcPts val="960"/>
              </a:spcAft>
            </a:pPr>
            <a:r>
              <a:rPr lang="en-GB" dirty="0" err="1">
                <a:solidFill>
                  <a:srgbClr val="000000"/>
                </a:solidFill>
              </a:rPr>
              <a:t>Aroul</a:t>
            </a:r>
            <a:r>
              <a:rPr lang="en-GB" dirty="0">
                <a:solidFill>
                  <a:srgbClr val="000000"/>
                </a:solidFill>
              </a:rPr>
              <a:t>, R. R., et al. (2022). "FEAR Index, city characteristics, and housing returns." </a:t>
            </a:r>
            <a:r>
              <a:rPr lang="en-GB" i="1" u="sng" dirty="0">
                <a:solidFill>
                  <a:srgbClr val="000000"/>
                </a:solidFill>
              </a:rPr>
              <a:t>Real Estate Economics</a:t>
            </a:r>
            <a:r>
              <a:rPr lang="en-GB" dirty="0">
                <a:solidFill>
                  <a:srgbClr val="000000"/>
                </a:solidFill>
              </a:rPr>
              <a:t> 50(1): 173-205.</a:t>
            </a:r>
          </a:p>
          <a:p>
            <a:pPr marL="820738" lvl="1" indent="-363538">
              <a:spcBef>
                <a:spcPct val="25000"/>
              </a:spcBef>
              <a:spcAft>
                <a:spcPts val="960"/>
              </a:spcAft>
            </a:pPr>
            <a:r>
              <a:rPr lang="en-US" altLang="zh-TW" dirty="0" err="1"/>
              <a:t>Dietzel</a:t>
            </a:r>
            <a:r>
              <a:rPr lang="en-US" altLang="zh-TW" dirty="0"/>
              <a:t>, M. A. (2016). "Sentiment-based predictions of housing market turning points with Google trends." </a:t>
            </a:r>
            <a:r>
              <a:rPr lang="en-US" altLang="zh-TW" i="1" u="sng" dirty="0"/>
              <a:t>International Journal of Housing Markets and Analysis</a:t>
            </a:r>
            <a:r>
              <a:rPr lang="en-US" altLang="zh-TW" dirty="0"/>
              <a:t> 9(1): 108-136.</a:t>
            </a:r>
          </a:p>
          <a:p>
            <a:pPr marL="820738" lvl="1" indent="-363538">
              <a:spcBef>
                <a:spcPct val="25000"/>
              </a:spcBef>
              <a:spcAft>
                <a:spcPts val="960"/>
              </a:spcAft>
            </a:pPr>
            <a:r>
              <a:rPr lang="en-US" altLang="zh-TW" dirty="0" err="1"/>
              <a:t>Hohenstatt</a:t>
            </a:r>
            <a:r>
              <a:rPr lang="en-US" altLang="zh-TW" dirty="0"/>
              <a:t>, R. and M. </a:t>
            </a:r>
            <a:r>
              <a:rPr lang="en-US" altLang="zh-TW" dirty="0" err="1"/>
              <a:t>Kaesbauer</a:t>
            </a:r>
            <a:r>
              <a:rPr lang="en-US" altLang="zh-TW" dirty="0"/>
              <a:t> (2014). "GECO's Weather Forecast for the UK Housing Market: To What Extent Can We Rely on Google Econometrics?" </a:t>
            </a:r>
            <a:r>
              <a:rPr lang="en-US" altLang="zh-TW" i="1" u="sng" dirty="0"/>
              <a:t>Journal of Real Estate Research</a:t>
            </a:r>
            <a:r>
              <a:rPr lang="en-US" altLang="zh-TW" dirty="0"/>
              <a:t> 36(2): 253-281.</a:t>
            </a:r>
          </a:p>
          <a:p>
            <a:pPr marL="820738" lvl="1" indent="-363538">
              <a:spcBef>
                <a:spcPct val="25000"/>
              </a:spcBef>
              <a:spcAft>
                <a:spcPts val="960"/>
              </a:spcAft>
            </a:pPr>
            <a:r>
              <a:rPr lang="en-US" altLang="zh-TW" dirty="0" err="1"/>
              <a:t>Hohenstatt</a:t>
            </a:r>
            <a:r>
              <a:rPr lang="en-US" altLang="zh-TW" dirty="0"/>
              <a:t>, R., et al. (2011). ""</a:t>
            </a:r>
            <a:r>
              <a:rPr lang="en-US" altLang="zh-TW" dirty="0" err="1"/>
              <a:t>Geco</a:t>
            </a:r>
            <a:r>
              <a:rPr lang="en-US" altLang="zh-TW" dirty="0"/>
              <a:t>" and its Potential for Real Estate Research: Evidence from the U.S. Housing Market." </a:t>
            </a:r>
            <a:r>
              <a:rPr lang="en-US" altLang="zh-TW" i="1" u="sng" dirty="0"/>
              <a:t>Journal of Real Estate Research</a:t>
            </a:r>
            <a:r>
              <a:rPr lang="en-US" altLang="zh-TW" dirty="0"/>
              <a:t> 33(4): 471-506.</a:t>
            </a:r>
          </a:p>
          <a:p>
            <a:pPr marL="820738" lvl="1" indent="-363538">
              <a:spcBef>
                <a:spcPct val="25000"/>
              </a:spcBef>
              <a:spcAft>
                <a:spcPts val="960"/>
              </a:spcAft>
            </a:pPr>
            <a:r>
              <a:rPr lang="en-US" altLang="zh-TW" dirty="0"/>
              <a:t>van </a:t>
            </a:r>
            <a:r>
              <a:rPr lang="en-US" altLang="zh-TW" dirty="0" err="1"/>
              <a:t>Veldhuizen</a:t>
            </a:r>
            <a:r>
              <a:rPr lang="en-US" altLang="zh-TW" dirty="0"/>
              <a:t>, S., et al. (2016). "Internet searches and transactions on the Dutch housing market." </a:t>
            </a:r>
            <a:r>
              <a:rPr lang="en-US" altLang="zh-TW" i="1" u="sng" dirty="0"/>
              <a:t>Applied Economics Letters</a:t>
            </a:r>
            <a:r>
              <a:rPr lang="en-US" altLang="zh-TW" dirty="0"/>
              <a:t> 23(18): 1321-1324.</a:t>
            </a:r>
          </a:p>
          <a:p>
            <a:pPr marL="820738" lvl="1" indent="-363538">
              <a:spcBef>
                <a:spcPct val="25000"/>
              </a:spcBef>
              <a:spcAft>
                <a:spcPts val="960"/>
              </a:spcAft>
            </a:pPr>
            <a:r>
              <a:rPr lang="en-US" altLang="zh-TW" dirty="0"/>
              <a:t>Venkataraman, M., et al. (2018). "Does internet search intensity predict house prices in emerging markets? A case of India." </a:t>
            </a:r>
            <a:r>
              <a:rPr lang="en-US" altLang="zh-TW" i="1" u="sng" dirty="0"/>
              <a:t>Property Management</a:t>
            </a:r>
            <a:r>
              <a:rPr lang="en-US" altLang="zh-TW" dirty="0"/>
              <a:t> 36(1): 103-118.</a:t>
            </a:r>
          </a:p>
        </p:txBody>
      </p:sp>
    </p:spTree>
    <p:extLst>
      <p:ext uri="{BB962C8B-B14F-4D97-AF65-F5344CB8AC3E}">
        <p14:creationId xmlns:p14="http://schemas.microsoft.com/office/powerpoint/2010/main" val="3991804660"/>
      </p:ext>
    </p:ext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3216275" y="332656"/>
            <a:ext cx="5759450" cy="863600"/>
          </a:xfrm>
          <a:ln/>
        </p:spPr>
        <p:txBody>
          <a:bodyPr>
            <a:normAutofit fontScale="90000"/>
          </a:bodyPr>
          <a:lstStyle/>
          <a:p>
            <a:pPr marL="762000" indent="-762000"/>
            <a:r>
              <a:rPr lang="en-US" altLang="zh-CN" dirty="0"/>
              <a:t>Measuring</a:t>
            </a:r>
            <a:r>
              <a:rPr lang="zh-CN" altLang="en-US" dirty="0"/>
              <a:t> </a:t>
            </a:r>
            <a:r>
              <a:rPr lang="en-US" altLang="zh-CN" dirty="0"/>
              <a:t>Market</a:t>
            </a:r>
            <a:r>
              <a:rPr lang="zh-CN" altLang="en-US" dirty="0"/>
              <a:t> </a:t>
            </a:r>
            <a:r>
              <a:rPr lang="en-US" altLang="zh-CN" dirty="0"/>
              <a:t>Sentiment</a:t>
            </a:r>
            <a:endParaRPr lang="en-US" altLang="zh-TW" dirty="0"/>
          </a:p>
        </p:txBody>
      </p:sp>
      <p:sp>
        <p:nvSpPr>
          <p:cNvPr id="6" name="Slide Number Placeholder 5"/>
          <p:cNvSpPr>
            <a:spLocks noGrp="1"/>
          </p:cNvSpPr>
          <p:nvPr>
            <p:ph type="sldNum" sz="quarter" idx="10"/>
          </p:nvPr>
        </p:nvSpPr>
        <p:spPr>
          <a:xfrm>
            <a:off x="10999433" y="6323542"/>
            <a:ext cx="764215" cy="365125"/>
          </a:xfrm>
        </p:spPr>
        <p:txBody>
          <a:bodyPr/>
          <a:lstStyle/>
          <a:p>
            <a:fld id="{7A463939-5E93-40A3-BEC8-146BCD35AA99}" type="slidenum">
              <a:rPr lang="en-US" altLang="zh-TW"/>
              <a:pPr/>
              <a:t>31</a:t>
            </a:fld>
            <a:endParaRPr lang="en-US" altLang="zh-TW" dirty="0"/>
          </a:p>
        </p:txBody>
      </p:sp>
      <p:sp>
        <p:nvSpPr>
          <p:cNvPr id="8" name="Rectangle 3">
            <a:extLst>
              <a:ext uri="{FF2B5EF4-FFF2-40B4-BE49-F238E27FC236}">
                <a16:creationId xmlns:a16="http://schemas.microsoft.com/office/drawing/2014/main" id="{D6B7266A-70DA-5746-86B3-DCA3F6E2EE63}"/>
              </a:ext>
            </a:extLst>
          </p:cNvPr>
          <p:cNvSpPr>
            <a:spLocks noGrp="1" noChangeArrowheads="1"/>
          </p:cNvSpPr>
          <p:nvPr>
            <p:ph idx="1"/>
          </p:nvPr>
        </p:nvSpPr>
        <p:spPr>
          <a:xfrm>
            <a:off x="688623" y="1340767"/>
            <a:ext cx="11063110" cy="4992299"/>
          </a:xfrm>
        </p:spPr>
        <p:txBody>
          <a:bodyPr>
            <a:normAutofit/>
          </a:bodyPr>
          <a:lstStyle/>
          <a:p>
            <a:pPr marL="363538" indent="-363538">
              <a:lnSpc>
                <a:spcPct val="100000"/>
              </a:lnSpc>
              <a:spcBef>
                <a:spcPct val="25000"/>
              </a:spcBef>
            </a:pPr>
            <a:r>
              <a:rPr lang="en-US" altLang="zh-TW" sz="2200" dirty="0"/>
              <a:t>Zhu, E. W., et al. (2022). "A Sentiment Index of the Housing Market in China: Text Mining of Narratives on Social Media." </a:t>
            </a:r>
            <a:r>
              <a:rPr lang="en-US" altLang="zh-TW" sz="2200" i="1" u="sng" dirty="0"/>
              <a:t>Journal of Real Estate Finance and Economics</a:t>
            </a:r>
            <a:r>
              <a:rPr lang="en-US" altLang="zh-TW" sz="2200" dirty="0"/>
              <a:t>: Forthcoming.</a:t>
            </a:r>
          </a:p>
          <a:p>
            <a:pPr marL="820738" lvl="1" indent="-363538">
              <a:lnSpc>
                <a:spcPct val="100000"/>
              </a:lnSpc>
              <a:spcBef>
                <a:spcPct val="25000"/>
              </a:spcBef>
            </a:pPr>
            <a:r>
              <a:rPr lang="en-US" altLang="zh-CN" sz="2000" dirty="0"/>
              <a:t>Data</a:t>
            </a:r>
            <a:r>
              <a:rPr lang="zh-CN" altLang="en-US" sz="2000" dirty="0"/>
              <a:t> </a:t>
            </a:r>
            <a:r>
              <a:rPr lang="en-US" altLang="zh-CN" sz="2000" dirty="0"/>
              <a:t>source</a:t>
            </a:r>
            <a:r>
              <a:rPr lang="en-US" altLang="zh-TW" sz="2000" dirty="0"/>
              <a:t>: </a:t>
            </a:r>
            <a:r>
              <a:rPr lang="en-US" altLang="zh-CN" sz="2000" dirty="0"/>
              <a:t>microblogs</a:t>
            </a:r>
            <a:r>
              <a:rPr lang="zh-CN" altLang="en-US" sz="2000" dirty="0"/>
              <a:t> </a:t>
            </a:r>
            <a:r>
              <a:rPr lang="en-US" altLang="zh-CN" sz="2000" dirty="0"/>
              <a:t>postings</a:t>
            </a:r>
            <a:r>
              <a:rPr lang="zh-CN" altLang="en-US" sz="2000" dirty="0"/>
              <a:t> </a:t>
            </a:r>
            <a:r>
              <a:rPr lang="en-US" altLang="zh-CN" sz="2000" dirty="0"/>
              <a:t>(</a:t>
            </a:r>
            <a:r>
              <a:rPr lang="en-US" altLang="zh-CN" sz="2000" dirty="0" err="1"/>
              <a:t>Sina</a:t>
            </a:r>
            <a:r>
              <a:rPr lang="zh-CN" altLang="en-US" sz="2000" dirty="0"/>
              <a:t> </a:t>
            </a:r>
            <a:r>
              <a:rPr lang="en-US" altLang="zh-CN" sz="2000" dirty="0"/>
              <a:t>Weibo);</a:t>
            </a:r>
            <a:r>
              <a:rPr lang="zh-CN" altLang="en-US" sz="2000" dirty="0"/>
              <a:t> </a:t>
            </a:r>
            <a:r>
              <a:rPr lang="en-GB" altLang="zh-CN" sz="2000" dirty="0"/>
              <a:t>based on the</a:t>
            </a:r>
            <a:r>
              <a:rPr lang="zh-CN" altLang="en-US" sz="2000" dirty="0"/>
              <a:t> </a:t>
            </a:r>
            <a:r>
              <a:rPr lang="en-GB" altLang="zh-CN" sz="2000" dirty="0"/>
              <a:t>keyword “house price” (Fang Jia)</a:t>
            </a:r>
            <a:r>
              <a:rPr lang="en-US" altLang="zh-CN" sz="2000" dirty="0"/>
              <a:t>;</a:t>
            </a:r>
            <a:r>
              <a:rPr lang="zh-CN" altLang="en-US" sz="2000" dirty="0"/>
              <a:t> </a:t>
            </a:r>
            <a:r>
              <a:rPr lang="en-US" altLang="zh-CN" sz="2000" dirty="0"/>
              <a:t>excluding</a:t>
            </a:r>
            <a:r>
              <a:rPr lang="zh-CN" altLang="en-US" sz="2000" dirty="0"/>
              <a:t> </a:t>
            </a:r>
            <a:r>
              <a:rPr lang="en-US" altLang="zh-CN" sz="2000" dirty="0"/>
              <a:t>reposts.</a:t>
            </a:r>
            <a:r>
              <a:rPr lang="zh-CN" altLang="en-US" sz="2000" dirty="0"/>
              <a:t> </a:t>
            </a:r>
            <a:endParaRPr lang="en-US" altLang="zh-TW" sz="2000" i="1" u="sng" dirty="0"/>
          </a:p>
          <a:p>
            <a:pPr marL="820738" lvl="1" indent="-363538">
              <a:lnSpc>
                <a:spcPct val="100000"/>
              </a:lnSpc>
              <a:spcBef>
                <a:spcPct val="25000"/>
              </a:spcBef>
            </a:pPr>
            <a:r>
              <a:rPr lang="en-US" altLang="zh-CN" sz="2000" dirty="0"/>
              <a:t>Sampling</a:t>
            </a:r>
            <a:r>
              <a:rPr lang="zh-CN" altLang="en-US" sz="2000" dirty="0"/>
              <a:t> </a:t>
            </a:r>
            <a:r>
              <a:rPr lang="en-US" altLang="zh-CN" sz="2000" dirty="0"/>
              <a:t>period:</a:t>
            </a:r>
            <a:r>
              <a:rPr lang="zh-CN" altLang="en-US" sz="2000" dirty="0"/>
              <a:t> </a:t>
            </a:r>
            <a:r>
              <a:rPr lang="en-US" altLang="zh-TW" sz="2000" dirty="0"/>
              <a:t>January 2012 and December 2018</a:t>
            </a:r>
            <a:endParaRPr lang="en-GB" altLang="zh-TW" sz="2000" dirty="0"/>
          </a:p>
          <a:p>
            <a:pPr marL="820738" lvl="1" indent="-363538">
              <a:lnSpc>
                <a:spcPct val="100000"/>
              </a:lnSpc>
              <a:spcBef>
                <a:spcPct val="25000"/>
              </a:spcBef>
            </a:pPr>
            <a:r>
              <a:rPr lang="en-US" altLang="zh-CN" sz="2000" dirty="0"/>
              <a:t>Sample</a:t>
            </a:r>
            <a:r>
              <a:rPr lang="zh-CN" altLang="en-US" sz="2000" dirty="0"/>
              <a:t> </a:t>
            </a:r>
            <a:r>
              <a:rPr lang="en-US" altLang="zh-CN" sz="2000" dirty="0"/>
              <a:t>size:</a:t>
            </a:r>
            <a:r>
              <a:rPr lang="zh-CN" altLang="en-US" sz="2000" dirty="0"/>
              <a:t> </a:t>
            </a:r>
            <a:r>
              <a:rPr lang="en-US" altLang="zh-TW" sz="2000" dirty="0"/>
              <a:t>1.92 million microblogs posted by about 0.88 million users</a:t>
            </a:r>
            <a:r>
              <a:rPr lang="en-US" altLang="zh-CN" sz="2000" dirty="0"/>
              <a:t>;</a:t>
            </a:r>
            <a:r>
              <a:rPr lang="zh-CN" altLang="en-US" sz="2000" dirty="0"/>
              <a:t> </a:t>
            </a:r>
            <a:r>
              <a:rPr lang="en-GB" altLang="zh-CN" sz="2000" dirty="0"/>
              <a:t>8.22 million</a:t>
            </a:r>
            <a:r>
              <a:rPr lang="zh-CN" altLang="en-US" sz="2000" dirty="0"/>
              <a:t> </a:t>
            </a:r>
            <a:r>
              <a:rPr lang="en-GB" altLang="zh-CN" sz="2000" dirty="0"/>
              <a:t>sentences</a:t>
            </a:r>
          </a:p>
          <a:p>
            <a:pPr marL="820738" lvl="1" indent="-363538">
              <a:lnSpc>
                <a:spcPct val="100000"/>
              </a:lnSpc>
              <a:spcBef>
                <a:spcPct val="25000"/>
              </a:spcBef>
            </a:pPr>
            <a:r>
              <a:rPr lang="en-US" altLang="zh-CN" sz="2000" b="0" dirty="0"/>
              <a:t>Sentiment</a:t>
            </a:r>
            <a:r>
              <a:rPr lang="zh-CN" altLang="en-US" sz="2000" b="0" dirty="0"/>
              <a:t> </a:t>
            </a:r>
            <a:r>
              <a:rPr lang="en-US" altLang="zh-CN" sz="2000" b="0" dirty="0"/>
              <a:t>classification:</a:t>
            </a:r>
            <a:r>
              <a:rPr lang="zh-CN" altLang="en-US" sz="2000" b="0" dirty="0"/>
              <a:t> </a:t>
            </a:r>
            <a:r>
              <a:rPr lang="en-GB" altLang="zh-CN" sz="2000" dirty="0"/>
              <a:t>Long Short-Term Memory (LSTM) model</a:t>
            </a:r>
            <a:r>
              <a:rPr lang="en-US" altLang="zh-CN" sz="2000" dirty="0"/>
              <a:t>;</a:t>
            </a:r>
            <a:r>
              <a:rPr lang="zh-CN" altLang="en-US" sz="2000" dirty="0"/>
              <a:t> </a:t>
            </a:r>
            <a:r>
              <a:rPr lang="en-US" altLang="zh-CN" sz="2000" dirty="0"/>
              <a:t>machine</a:t>
            </a:r>
            <a:r>
              <a:rPr lang="zh-CN" altLang="en-US" sz="2000" dirty="0"/>
              <a:t> </a:t>
            </a:r>
            <a:r>
              <a:rPr lang="en-US" altLang="zh-CN" sz="2000" dirty="0"/>
              <a:t>learning;</a:t>
            </a:r>
            <a:r>
              <a:rPr lang="zh-CN" altLang="en-US" sz="2000" dirty="0"/>
              <a:t> </a:t>
            </a:r>
            <a:r>
              <a:rPr lang="en-US" altLang="zh-CN" sz="2000" dirty="0"/>
              <a:t>deep</a:t>
            </a:r>
            <a:r>
              <a:rPr lang="zh-CN" altLang="en-US" sz="2000" dirty="0"/>
              <a:t> </a:t>
            </a:r>
            <a:r>
              <a:rPr lang="en-US" altLang="zh-CN" sz="2000" dirty="0"/>
              <a:t>learning;</a:t>
            </a:r>
            <a:r>
              <a:rPr lang="zh-CN" altLang="en-US" sz="2000" dirty="0"/>
              <a:t> </a:t>
            </a:r>
            <a:r>
              <a:rPr lang="en-US" altLang="zh-CN" sz="2000" dirty="0"/>
              <a:t>neural</a:t>
            </a:r>
            <a:r>
              <a:rPr lang="zh-CN" altLang="en-US" sz="2000" dirty="0"/>
              <a:t> </a:t>
            </a:r>
            <a:r>
              <a:rPr lang="en-US" altLang="zh-CN" sz="2000" dirty="0"/>
              <a:t>network.</a:t>
            </a:r>
            <a:r>
              <a:rPr lang="zh-CN" altLang="en-US" sz="2000" dirty="0"/>
              <a:t> </a:t>
            </a:r>
            <a:endParaRPr lang="en-GB" altLang="zh-CN" sz="2000" dirty="0"/>
          </a:p>
          <a:p>
            <a:pPr marL="820738" lvl="1" indent="-363538">
              <a:lnSpc>
                <a:spcPct val="100000"/>
              </a:lnSpc>
              <a:spcBef>
                <a:spcPct val="25000"/>
              </a:spcBef>
            </a:pPr>
            <a:r>
              <a:rPr lang="en-US" altLang="zh-CN" sz="2000" dirty="0"/>
              <a:t>Results:</a:t>
            </a:r>
            <a:r>
              <a:rPr lang="zh-CN" altLang="en-US" sz="2000" dirty="0"/>
              <a:t> </a:t>
            </a:r>
            <a:r>
              <a:rPr lang="en-GB" altLang="zh-CN" sz="2000" dirty="0"/>
              <a:t>87.42% are classified as irrelevant, 1.55% as future-positive</a:t>
            </a:r>
            <a:r>
              <a:rPr lang="zh-CN" altLang="en-US" sz="2000" dirty="0"/>
              <a:t> </a:t>
            </a:r>
            <a:r>
              <a:rPr lang="en-US" altLang="zh-CN" sz="2000" dirty="0"/>
              <a:t>(FP)</a:t>
            </a:r>
            <a:r>
              <a:rPr lang="en-GB" altLang="zh-CN" sz="2000" dirty="0"/>
              <a:t>, 1.14% as future negative</a:t>
            </a:r>
            <a:r>
              <a:rPr lang="zh-CN" altLang="en-US" sz="2000" dirty="0"/>
              <a:t> </a:t>
            </a:r>
            <a:r>
              <a:rPr lang="en-US" altLang="zh-CN" sz="2000" dirty="0"/>
              <a:t>(FN)</a:t>
            </a:r>
            <a:r>
              <a:rPr lang="en-GB" altLang="zh-CN" sz="2000" dirty="0"/>
              <a:t>,</a:t>
            </a:r>
            <a:r>
              <a:rPr lang="zh-CN" altLang="en-US" sz="2000" dirty="0"/>
              <a:t> </a:t>
            </a:r>
            <a:r>
              <a:rPr lang="en-GB" altLang="zh-CN" sz="2000" dirty="0"/>
              <a:t>7.79% as past-positive</a:t>
            </a:r>
            <a:r>
              <a:rPr lang="zh-CN" altLang="en-US" sz="2000" dirty="0"/>
              <a:t> </a:t>
            </a:r>
            <a:r>
              <a:rPr lang="en-US" altLang="zh-CN" sz="2000" dirty="0"/>
              <a:t>(PP)</a:t>
            </a:r>
            <a:r>
              <a:rPr lang="en-GB" altLang="zh-CN" sz="2000" dirty="0"/>
              <a:t>, and 2.10% as past-negative</a:t>
            </a:r>
            <a:r>
              <a:rPr lang="zh-CN" altLang="en-US" sz="2000" dirty="0"/>
              <a:t> </a:t>
            </a:r>
            <a:r>
              <a:rPr lang="en-US" altLang="zh-CN" sz="2000" dirty="0"/>
              <a:t>(PN)</a:t>
            </a:r>
            <a:endParaRPr lang="en-GB" altLang="zh-CN" sz="2000" dirty="0"/>
          </a:p>
          <a:p>
            <a:pPr marL="820738" lvl="1" indent="-363538">
              <a:lnSpc>
                <a:spcPct val="100000"/>
              </a:lnSpc>
              <a:spcBef>
                <a:spcPct val="25000"/>
              </a:spcBef>
            </a:pPr>
            <a:r>
              <a:rPr lang="en-US" altLang="zh-CN" sz="2000" dirty="0"/>
              <a:t>Index</a:t>
            </a:r>
            <a:r>
              <a:rPr lang="zh-CN" altLang="en-US" sz="2000" dirty="0"/>
              <a:t> </a:t>
            </a:r>
            <a:r>
              <a:rPr lang="en-US" altLang="zh-CN" sz="2000" dirty="0"/>
              <a:t>calculation:</a:t>
            </a:r>
            <a:r>
              <a:rPr lang="zh-CN" altLang="en-US" sz="2000" dirty="0"/>
              <a:t> </a:t>
            </a:r>
            <a:endParaRPr lang="en-US" altLang="zh-TW" sz="2200" b="0" dirty="0"/>
          </a:p>
        </p:txBody>
      </p:sp>
      <p:pic>
        <p:nvPicPr>
          <p:cNvPr id="3" name="Picture 2">
            <a:extLst>
              <a:ext uri="{FF2B5EF4-FFF2-40B4-BE49-F238E27FC236}">
                <a16:creationId xmlns:a16="http://schemas.microsoft.com/office/drawing/2014/main" id="{41F431E1-8E8A-A9DF-23D6-323315938C0B}"/>
              </a:ext>
            </a:extLst>
          </p:cNvPr>
          <p:cNvPicPr>
            <a:picLocks noChangeAspect="1"/>
          </p:cNvPicPr>
          <p:nvPr/>
        </p:nvPicPr>
        <p:blipFill>
          <a:blip r:embed="rId3"/>
          <a:stretch>
            <a:fillRect/>
          </a:stretch>
        </p:blipFill>
        <p:spPr>
          <a:xfrm>
            <a:off x="3683000" y="5812367"/>
            <a:ext cx="2413000" cy="876300"/>
          </a:xfrm>
          <a:prstGeom prst="rect">
            <a:avLst/>
          </a:prstGeom>
        </p:spPr>
      </p:pic>
      <p:pic>
        <p:nvPicPr>
          <p:cNvPr id="4" name="Picture 3">
            <a:extLst>
              <a:ext uri="{FF2B5EF4-FFF2-40B4-BE49-F238E27FC236}">
                <a16:creationId xmlns:a16="http://schemas.microsoft.com/office/drawing/2014/main" id="{55062CED-F5BE-A930-5BB4-39CA9F307124}"/>
              </a:ext>
            </a:extLst>
          </p:cNvPr>
          <p:cNvPicPr>
            <a:picLocks noChangeAspect="1"/>
          </p:cNvPicPr>
          <p:nvPr/>
        </p:nvPicPr>
        <p:blipFill>
          <a:blip r:embed="rId4"/>
          <a:stretch>
            <a:fillRect/>
          </a:stretch>
        </p:blipFill>
        <p:spPr>
          <a:xfrm>
            <a:off x="6645174" y="5812367"/>
            <a:ext cx="2362200" cy="876300"/>
          </a:xfrm>
          <a:prstGeom prst="rect">
            <a:avLst/>
          </a:prstGeom>
        </p:spPr>
      </p:pic>
    </p:spTree>
    <p:extLst>
      <p:ext uri="{BB962C8B-B14F-4D97-AF65-F5344CB8AC3E}">
        <p14:creationId xmlns:p14="http://schemas.microsoft.com/office/powerpoint/2010/main" val="1390068027"/>
      </p:ext>
    </p:extLst>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3216275" y="332656"/>
            <a:ext cx="5759450" cy="863600"/>
          </a:xfrm>
          <a:ln/>
        </p:spPr>
        <p:txBody>
          <a:bodyPr>
            <a:normAutofit fontScale="90000"/>
          </a:bodyPr>
          <a:lstStyle/>
          <a:p>
            <a:pPr marL="762000" indent="-762000"/>
            <a:r>
              <a:rPr lang="en-US" altLang="zh-CN" dirty="0"/>
              <a:t>Measuring</a:t>
            </a:r>
            <a:r>
              <a:rPr lang="zh-CN" altLang="en-US" dirty="0"/>
              <a:t> </a:t>
            </a:r>
            <a:r>
              <a:rPr lang="en-US" altLang="zh-CN" dirty="0"/>
              <a:t>Market</a:t>
            </a:r>
            <a:r>
              <a:rPr lang="zh-CN" altLang="en-US" dirty="0"/>
              <a:t> </a:t>
            </a:r>
            <a:r>
              <a:rPr lang="en-US" altLang="zh-CN" dirty="0"/>
              <a:t>Sentiment</a:t>
            </a:r>
            <a:endParaRPr lang="en-US" altLang="zh-TW" dirty="0"/>
          </a:p>
        </p:txBody>
      </p:sp>
      <p:sp>
        <p:nvSpPr>
          <p:cNvPr id="6" name="Slide Number Placeholder 5"/>
          <p:cNvSpPr>
            <a:spLocks noGrp="1"/>
          </p:cNvSpPr>
          <p:nvPr>
            <p:ph type="sldNum" sz="quarter" idx="10"/>
          </p:nvPr>
        </p:nvSpPr>
        <p:spPr>
          <a:xfrm>
            <a:off x="10999433" y="6323542"/>
            <a:ext cx="764215" cy="365125"/>
          </a:xfrm>
        </p:spPr>
        <p:txBody>
          <a:bodyPr/>
          <a:lstStyle/>
          <a:p>
            <a:fld id="{7A463939-5E93-40A3-BEC8-146BCD35AA99}" type="slidenum">
              <a:rPr lang="en-US" altLang="zh-TW"/>
              <a:pPr/>
              <a:t>32</a:t>
            </a:fld>
            <a:endParaRPr lang="en-US" altLang="zh-TW" dirty="0"/>
          </a:p>
        </p:txBody>
      </p:sp>
      <p:sp>
        <p:nvSpPr>
          <p:cNvPr id="8" name="Rectangle 3">
            <a:extLst>
              <a:ext uri="{FF2B5EF4-FFF2-40B4-BE49-F238E27FC236}">
                <a16:creationId xmlns:a16="http://schemas.microsoft.com/office/drawing/2014/main" id="{D6B7266A-70DA-5746-86B3-DCA3F6E2EE63}"/>
              </a:ext>
            </a:extLst>
          </p:cNvPr>
          <p:cNvSpPr>
            <a:spLocks noGrp="1" noChangeArrowheads="1"/>
          </p:cNvSpPr>
          <p:nvPr>
            <p:ph idx="1"/>
          </p:nvPr>
        </p:nvSpPr>
        <p:spPr>
          <a:xfrm>
            <a:off x="700538" y="1024629"/>
            <a:ext cx="11063110" cy="994219"/>
          </a:xfrm>
        </p:spPr>
        <p:txBody>
          <a:bodyPr>
            <a:normAutofit fontScale="92500"/>
          </a:bodyPr>
          <a:lstStyle/>
          <a:p>
            <a:pPr marL="363538" indent="-363538">
              <a:spcBef>
                <a:spcPct val="25000"/>
              </a:spcBef>
              <a:spcAft>
                <a:spcPts val="960"/>
              </a:spcAft>
            </a:pPr>
            <a:r>
              <a:rPr lang="en-US" altLang="zh-TW" sz="2200" dirty="0"/>
              <a:t>Zhu, E. W., et al. (2022). "A Sentiment Index of the Housing Market in China: Text Mining of Narratives on Social Media." </a:t>
            </a:r>
            <a:r>
              <a:rPr lang="en-US" altLang="zh-TW" sz="2200" i="1" u="sng" dirty="0"/>
              <a:t>Journal of Real Estate Finance and Economics</a:t>
            </a:r>
            <a:r>
              <a:rPr lang="en-US" altLang="zh-TW" sz="2200" dirty="0"/>
              <a:t>: Forthcoming.</a:t>
            </a:r>
            <a:endParaRPr lang="en-US" altLang="zh-TW" sz="2200" b="0" dirty="0"/>
          </a:p>
        </p:txBody>
      </p:sp>
      <p:pic>
        <p:nvPicPr>
          <p:cNvPr id="3" name="Picture 2">
            <a:extLst>
              <a:ext uri="{FF2B5EF4-FFF2-40B4-BE49-F238E27FC236}">
                <a16:creationId xmlns:a16="http://schemas.microsoft.com/office/drawing/2014/main" id="{31394110-ECB3-E774-8CD4-08150248165B}"/>
              </a:ext>
            </a:extLst>
          </p:cNvPr>
          <p:cNvPicPr>
            <a:picLocks noChangeAspect="1"/>
          </p:cNvPicPr>
          <p:nvPr/>
        </p:nvPicPr>
        <p:blipFill>
          <a:blip r:embed="rId3"/>
          <a:stretch>
            <a:fillRect/>
          </a:stretch>
        </p:blipFill>
        <p:spPr>
          <a:xfrm>
            <a:off x="2325914" y="1888229"/>
            <a:ext cx="7058025" cy="4869823"/>
          </a:xfrm>
          <a:prstGeom prst="rect">
            <a:avLst/>
          </a:prstGeom>
        </p:spPr>
      </p:pic>
    </p:spTree>
    <p:extLst>
      <p:ext uri="{BB962C8B-B14F-4D97-AF65-F5344CB8AC3E}">
        <p14:creationId xmlns:p14="http://schemas.microsoft.com/office/powerpoint/2010/main" val="1192869017"/>
      </p:ext>
    </p:ext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3216275" y="332656"/>
            <a:ext cx="5759450" cy="863600"/>
          </a:xfrm>
          <a:ln/>
        </p:spPr>
        <p:txBody>
          <a:bodyPr>
            <a:normAutofit fontScale="90000"/>
          </a:bodyPr>
          <a:lstStyle/>
          <a:p>
            <a:pPr marL="762000" indent="-762000"/>
            <a:r>
              <a:rPr lang="en-US" altLang="zh-CN" dirty="0"/>
              <a:t>Measuring</a:t>
            </a:r>
            <a:r>
              <a:rPr lang="zh-CN" altLang="en-US" dirty="0"/>
              <a:t> </a:t>
            </a:r>
            <a:r>
              <a:rPr lang="en-US" altLang="zh-CN" dirty="0"/>
              <a:t>Market</a:t>
            </a:r>
            <a:r>
              <a:rPr lang="zh-CN" altLang="en-US" dirty="0"/>
              <a:t> </a:t>
            </a:r>
            <a:r>
              <a:rPr lang="en-US" altLang="zh-CN" dirty="0"/>
              <a:t>Sentiment</a:t>
            </a:r>
            <a:endParaRPr lang="en-US" altLang="zh-TW" dirty="0"/>
          </a:p>
        </p:txBody>
      </p:sp>
      <p:sp>
        <p:nvSpPr>
          <p:cNvPr id="6" name="Slide Number Placeholder 5"/>
          <p:cNvSpPr>
            <a:spLocks noGrp="1"/>
          </p:cNvSpPr>
          <p:nvPr>
            <p:ph type="sldNum" sz="quarter" idx="10"/>
          </p:nvPr>
        </p:nvSpPr>
        <p:spPr>
          <a:xfrm>
            <a:off x="10999433" y="6323542"/>
            <a:ext cx="764215" cy="365125"/>
          </a:xfrm>
        </p:spPr>
        <p:txBody>
          <a:bodyPr/>
          <a:lstStyle/>
          <a:p>
            <a:fld id="{7A463939-5E93-40A3-BEC8-146BCD35AA99}" type="slidenum">
              <a:rPr lang="en-US" altLang="zh-TW"/>
              <a:pPr/>
              <a:t>33</a:t>
            </a:fld>
            <a:endParaRPr lang="en-US" altLang="zh-TW" dirty="0"/>
          </a:p>
        </p:txBody>
      </p:sp>
      <p:sp>
        <p:nvSpPr>
          <p:cNvPr id="8" name="Rectangle 3">
            <a:extLst>
              <a:ext uri="{FF2B5EF4-FFF2-40B4-BE49-F238E27FC236}">
                <a16:creationId xmlns:a16="http://schemas.microsoft.com/office/drawing/2014/main" id="{D6B7266A-70DA-5746-86B3-DCA3F6E2EE63}"/>
              </a:ext>
            </a:extLst>
          </p:cNvPr>
          <p:cNvSpPr>
            <a:spLocks noGrp="1" noChangeArrowheads="1"/>
          </p:cNvSpPr>
          <p:nvPr>
            <p:ph idx="1"/>
          </p:nvPr>
        </p:nvSpPr>
        <p:spPr>
          <a:xfrm>
            <a:off x="700538" y="1024629"/>
            <a:ext cx="11063110" cy="994219"/>
          </a:xfrm>
        </p:spPr>
        <p:txBody>
          <a:bodyPr>
            <a:normAutofit fontScale="92500"/>
          </a:bodyPr>
          <a:lstStyle/>
          <a:p>
            <a:pPr marL="363538" indent="-363538">
              <a:spcBef>
                <a:spcPct val="25000"/>
              </a:spcBef>
              <a:spcAft>
                <a:spcPts val="960"/>
              </a:spcAft>
            </a:pPr>
            <a:r>
              <a:rPr lang="en-US" altLang="zh-TW" sz="2200" dirty="0"/>
              <a:t>Zhu, E. W., et al. (2022). "A Sentiment Index of the Housing Market in China: Text Mining of Narratives on Social Media." </a:t>
            </a:r>
            <a:r>
              <a:rPr lang="en-US" altLang="zh-TW" sz="2200" i="1" u="sng" dirty="0"/>
              <a:t>Journal of Real Estate Finance and Economics</a:t>
            </a:r>
            <a:r>
              <a:rPr lang="en-US" altLang="zh-TW" sz="2200" dirty="0"/>
              <a:t>: Forthcoming.</a:t>
            </a:r>
            <a:endParaRPr lang="en-US" altLang="zh-TW" sz="2200" b="0" dirty="0"/>
          </a:p>
        </p:txBody>
      </p:sp>
      <p:pic>
        <p:nvPicPr>
          <p:cNvPr id="2" name="Picture 1">
            <a:extLst>
              <a:ext uri="{FF2B5EF4-FFF2-40B4-BE49-F238E27FC236}">
                <a16:creationId xmlns:a16="http://schemas.microsoft.com/office/drawing/2014/main" id="{36C402D7-5619-4311-0BD0-445D1960B5DD}"/>
              </a:ext>
            </a:extLst>
          </p:cNvPr>
          <p:cNvPicPr>
            <a:picLocks noChangeAspect="1"/>
          </p:cNvPicPr>
          <p:nvPr/>
        </p:nvPicPr>
        <p:blipFill>
          <a:blip r:embed="rId3"/>
          <a:stretch>
            <a:fillRect/>
          </a:stretch>
        </p:blipFill>
        <p:spPr>
          <a:xfrm>
            <a:off x="6130131" y="1888229"/>
            <a:ext cx="4790284" cy="4971391"/>
          </a:xfrm>
          <a:prstGeom prst="rect">
            <a:avLst/>
          </a:prstGeom>
        </p:spPr>
      </p:pic>
      <p:pic>
        <p:nvPicPr>
          <p:cNvPr id="4" name="Picture 3">
            <a:extLst>
              <a:ext uri="{FF2B5EF4-FFF2-40B4-BE49-F238E27FC236}">
                <a16:creationId xmlns:a16="http://schemas.microsoft.com/office/drawing/2014/main" id="{92858984-34A9-00EA-2602-D0FDA18C49CD}"/>
              </a:ext>
            </a:extLst>
          </p:cNvPr>
          <p:cNvPicPr>
            <a:picLocks noChangeAspect="1"/>
          </p:cNvPicPr>
          <p:nvPr/>
        </p:nvPicPr>
        <p:blipFill>
          <a:blip r:embed="rId4"/>
          <a:stretch>
            <a:fillRect/>
          </a:stretch>
        </p:blipFill>
        <p:spPr>
          <a:xfrm>
            <a:off x="990030" y="1822715"/>
            <a:ext cx="4790284" cy="5059401"/>
          </a:xfrm>
          <a:prstGeom prst="rect">
            <a:avLst/>
          </a:prstGeom>
        </p:spPr>
      </p:pic>
    </p:spTree>
    <p:extLst>
      <p:ext uri="{BB962C8B-B14F-4D97-AF65-F5344CB8AC3E}">
        <p14:creationId xmlns:p14="http://schemas.microsoft.com/office/powerpoint/2010/main" val="1683595248"/>
      </p:ext>
    </p:extLst>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2177696" y="332656"/>
            <a:ext cx="7817642" cy="863600"/>
          </a:xfrm>
          <a:ln/>
        </p:spPr>
        <p:txBody>
          <a:bodyPr>
            <a:normAutofit/>
          </a:bodyPr>
          <a:lstStyle/>
          <a:p>
            <a:pPr marL="762000" indent="-762000"/>
            <a:r>
              <a:rPr lang="en-US" altLang="zh-CN" dirty="0"/>
              <a:t>Measuring</a:t>
            </a:r>
            <a:r>
              <a:rPr lang="zh-CN" altLang="en-US" dirty="0"/>
              <a:t> </a:t>
            </a:r>
            <a:r>
              <a:rPr lang="en-US" altLang="zh-CN" dirty="0"/>
              <a:t>Market</a:t>
            </a:r>
            <a:r>
              <a:rPr lang="zh-CN" altLang="en-US" dirty="0"/>
              <a:t> </a:t>
            </a:r>
            <a:r>
              <a:rPr lang="en-US" altLang="zh-CN" dirty="0"/>
              <a:t>Sentiment Effects</a:t>
            </a:r>
            <a:endParaRPr lang="en-US" altLang="zh-TW" dirty="0"/>
          </a:p>
        </p:txBody>
      </p:sp>
      <p:sp>
        <p:nvSpPr>
          <p:cNvPr id="122883" name="Rectangle 3"/>
          <p:cNvSpPr>
            <a:spLocks noGrp="1" noChangeArrowheads="1"/>
          </p:cNvSpPr>
          <p:nvPr>
            <p:ph idx="1"/>
          </p:nvPr>
        </p:nvSpPr>
        <p:spPr>
          <a:xfrm>
            <a:off x="688623" y="1302715"/>
            <a:ext cx="11063110" cy="4992299"/>
          </a:xfrm>
        </p:spPr>
        <p:txBody>
          <a:bodyPr>
            <a:noAutofit/>
          </a:bodyPr>
          <a:lstStyle/>
          <a:p>
            <a:pPr marL="363538" indent="-363538">
              <a:spcBef>
                <a:spcPct val="25000"/>
              </a:spcBef>
              <a:spcAft>
                <a:spcPts val="960"/>
              </a:spcAft>
            </a:pPr>
            <a:r>
              <a:rPr lang="en-US" altLang="zh-TW" sz="2400" dirty="0"/>
              <a:t>Composite Sentiment Indices – see for example</a:t>
            </a:r>
          </a:p>
          <a:p>
            <a:pPr marL="363538" indent="-363538">
              <a:spcBef>
                <a:spcPct val="25000"/>
              </a:spcBef>
              <a:spcAft>
                <a:spcPts val="960"/>
              </a:spcAft>
            </a:pPr>
            <a:r>
              <a:rPr lang="en-US" altLang="zh-TW" sz="2400" dirty="0"/>
              <a:t>Hui, E. C. M. and Z. Y. Wang (2014). "Market sentiment in private housing market." </a:t>
            </a:r>
            <a:r>
              <a:rPr lang="en-US" altLang="zh-TW" sz="2400" i="1" u="sng" dirty="0"/>
              <a:t>Habitat International</a:t>
            </a:r>
            <a:r>
              <a:rPr lang="en-US" altLang="zh-TW" sz="2400" dirty="0"/>
              <a:t> 44: 375-385. </a:t>
            </a:r>
          </a:p>
          <a:p>
            <a:pPr marL="363538" indent="-363538">
              <a:spcBef>
                <a:spcPct val="25000"/>
              </a:spcBef>
              <a:spcAft>
                <a:spcPts val="960"/>
              </a:spcAft>
            </a:pPr>
            <a:r>
              <a:rPr lang="en-US" altLang="zh-TW" sz="2400" dirty="0"/>
              <a:t>Ling, D, et al. (2014) Investor sentiment, limits to arbitrage and private market returns, </a:t>
            </a:r>
            <a:r>
              <a:rPr lang="en-US" altLang="zh-TW" sz="2400" i="1" dirty="0"/>
              <a:t>Real Estate Economics, </a:t>
            </a:r>
            <a:r>
              <a:rPr lang="en-US" altLang="zh-TW" sz="2400" dirty="0"/>
              <a:t> 42: 531-577</a:t>
            </a:r>
          </a:p>
          <a:p>
            <a:pPr marL="363538" indent="-363538">
              <a:spcBef>
                <a:spcPct val="25000"/>
              </a:spcBef>
              <a:spcAft>
                <a:spcPts val="960"/>
              </a:spcAft>
            </a:pPr>
            <a:r>
              <a:rPr lang="en-US" altLang="zh-TW" sz="2400" dirty="0"/>
              <a:t>Zhou, Z. Y. (2018). "Housing market sentiment and intervention effectiveness: Evidence from China." </a:t>
            </a:r>
            <a:r>
              <a:rPr lang="en-US" altLang="zh-TW" sz="2400" i="1" u="sng" dirty="0"/>
              <a:t>Emerging Markets Review </a:t>
            </a:r>
            <a:r>
              <a:rPr lang="en-US" altLang="zh-TW" sz="2400" dirty="0"/>
              <a:t>35: 91-110.</a:t>
            </a:r>
          </a:p>
          <a:p>
            <a:pPr marL="363538" indent="-363538">
              <a:spcBef>
                <a:spcPct val="25000"/>
              </a:spcBef>
              <a:spcAft>
                <a:spcPts val="960"/>
              </a:spcAft>
            </a:pPr>
            <a:r>
              <a:rPr lang="en-US" altLang="zh-TW" sz="2400" dirty="0"/>
              <a:t>Das, P., et al. (2020). "The cross-over effect of irrational sentiments in housing, commercial property, and stock markets</a:t>
            </a:r>
            <a:r>
              <a:rPr lang="en-US" altLang="zh-TW" sz="2400" i="1" u="sng" dirty="0"/>
              <a:t>." Journal of Banking &amp; Finance </a:t>
            </a:r>
            <a:r>
              <a:rPr lang="en-US" altLang="zh-TW" sz="2400" dirty="0"/>
              <a:t>114.</a:t>
            </a:r>
            <a:endParaRPr lang="en-US" altLang="zh-TW" sz="2400" b="0" dirty="0"/>
          </a:p>
        </p:txBody>
      </p:sp>
      <p:sp>
        <p:nvSpPr>
          <p:cNvPr id="6" name="Slide Number Placeholder 5"/>
          <p:cNvSpPr>
            <a:spLocks noGrp="1"/>
          </p:cNvSpPr>
          <p:nvPr>
            <p:ph type="sldNum" sz="quarter" idx="10"/>
          </p:nvPr>
        </p:nvSpPr>
        <p:spPr>
          <a:xfrm>
            <a:off x="10987518" y="6295014"/>
            <a:ext cx="764215" cy="365125"/>
          </a:xfrm>
        </p:spPr>
        <p:txBody>
          <a:bodyPr/>
          <a:lstStyle/>
          <a:p>
            <a:fld id="{7A463939-5E93-40A3-BEC8-146BCD35AA99}" type="slidenum">
              <a:rPr lang="en-US" altLang="zh-TW"/>
              <a:pPr/>
              <a:t>34</a:t>
            </a:fld>
            <a:endParaRPr lang="en-US" altLang="zh-TW" dirty="0"/>
          </a:p>
        </p:txBody>
      </p:sp>
    </p:spTree>
    <p:extLst>
      <p:ext uri="{BB962C8B-B14F-4D97-AF65-F5344CB8AC3E}">
        <p14:creationId xmlns:p14="http://schemas.microsoft.com/office/powerpoint/2010/main" val="1560038247"/>
      </p:ext>
    </p:extLst>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65A22-977C-76C5-DE66-9B318FC3EB7B}"/>
              </a:ext>
            </a:extLst>
          </p:cNvPr>
          <p:cNvSpPr>
            <a:spLocks noGrp="1"/>
          </p:cNvSpPr>
          <p:nvPr>
            <p:ph type="title"/>
          </p:nvPr>
        </p:nvSpPr>
        <p:spPr>
          <a:xfrm>
            <a:off x="913776" y="435382"/>
            <a:ext cx="10364451" cy="905483"/>
          </a:xfrm>
        </p:spPr>
        <p:txBody>
          <a:bodyPr/>
          <a:lstStyle/>
          <a:p>
            <a:r>
              <a:rPr lang="en-GB" dirty="0"/>
              <a:t>Ling, Naranjo &amp; </a:t>
            </a:r>
            <a:r>
              <a:rPr lang="en-GB" dirty="0" err="1"/>
              <a:t>Scheick</a:t>
            </a:r>
            <a:r>
              <a:rPr lang="en-GB" dirty="0"/>
              <a:t> (2014)</a:t>
            </a:r>
          </a:p>
        </p:txBody>
      </p:sp>
      <p:sp>
        <p:nvSpPr>
          <p:cNvPr id="3" name="Content Placeholder 2">
            <a:extLst>
              <a:ext uri="{FF2B5EF4-FFF2-40B4-BE49-F238E27FC236}">
                <a16:creationId xmlns:a16="http://schemas.microsoft.com/office/drawing/2014/main" id="{7C2576FF-5F0A-65D3-760A-E78517C05891}"/>
              </a:ext>
            </a:extLst>
          </p:cNvPr>
          <p:cNvSpPr>
            <a:spLocks noGrp="1"/>
          </p:cNvSpPr>
          <p:nvPr>
            <p:ph idx="1"/>
          </p:nvPr>
        </p:nvSpPr>
        <p:spPr>
          <a:xfrm>
            <a:off x="1018877" y="1421162"/>
            <a:ext cx="10364452" cy="4633594"/>
          </a:xfrm>
        </p:spPr>
        <p:txBody>
          <a:bodyPr>
            <a:noAutofit/>
          </a:bodyPr>
          <a:lstStyle/>
          <a:p>
            <a:r>
              <a:rPr lang="en-GB" sz="2100" dirty="0"/>
              <a:t>Observing sentiment in private commercial real estate markets in US</a:t>
            </a:r>
          </a:p>
          <a:p>
            <a:r>
              <a:rPr lang="en-GB" sz="2100" dirty="0"/>
              <a:t>Direct (survey) and indirect (composite sentiment index) measures</a:t>
            </a:r>
          </a:p>
          <a:p>
            <a:r>
              <a:rPr lang="en-GB" sz="2100" dirty="0"/>
              <a:t>Long-run (VAR) model relating prices and returns to market fundaments (and the sentiment indices)</a:t>
            </a:r>
          </a:p>
          <a:p>
            <a:r>
              <a:rPr lang="en-GB" sz="2100" dirty="0"/>
              <a:t>Find that sentiment </a:t>
            </a:r>
            <a:r>
              <a:rPr lang="en-GB" sz="2100" i="1" dirty="0"/>
              <a:t>matters </a:t>
            </a:r>
            <a:r>
              <a:rPr lang="en-GB" sz="2100" dirty="0"/>
              <a:t>and has persistent effects</a:t>
            </a:r>
          </a:p>
          <a:p>
            <a:r>
              <a:rPr lang="en-GB" sz="2100" dirty="0"/>
              <a:t>This does not hold for </a:t>
            </a:r>
            <a:r>
              <a:rPr lang="en-GB" sz="2100" i="1" dirty="0"/>
              <a:t>public</a:t>
            </a:r>
            <a:r>
              <a:rPr lang="en-GB" sz="2100" dirty="0"/>
              <a:t> real estate markets (REITs)</a:t>
            </a:r>
          </a:p>
          <a:p>
            <a:r>
              <a:rPr lang="en-GB" sz="2100" dirty="0"/>
              <a:t>“</a:t>
            </a:r>
            <a:r>
              <a:rPr lang="en-GB" sz="2100" i="1" dirty="0"/>
              <a:t>We provide further long-horizon regression evidence suggesting that private commercial real estate markets are susceptible to prolonged periods of sentiment-induced mispricing as the inability to short-sell in periods of overvaluation and restricted access to credit in periods of undervaluation prevents arbitrageurs from entering the market</a:t>
            </a:r>
            <a:r>
              <a:rPr lang="en-GB" sz="2100" dirty="0"/>
              <a:t>”</a:t>
            </a:r>
          </a:p>
        </p:txBody>
      </p:sp>
    </p:spTree>
    <p:extLst>
      <p:ext uri="{BB962C8B-B14F-4D97-AF65-F5344CB8AC3E}">
        <p14:creationId xmlns:p14="http://schemas.microsoft.com/office/powerpoint/2010/main" val="788719792"/>
      </p:ext>
    </p:extLst>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76663-7736-44C1-7A6B-970209F0E6E5}"/>
              </a:ext>
            </a:extLst>
          </p:cNvPr>
          <p:cNvSpPr>
            <a:spLocks noGrp="1"/>
          </p:cNvSpPr>
          <p:nvPr>
            <p:ph type="title"/>
          </p:nvPr>
        </p:nvSpPr>
        <p:spPr>
          <a:xfrm>
            <a:off x="913775" y="618518"/>
            <a:ext cx="10364451" cy="926504"/>
          </a:xfrm>
        </p:spPr>
        <p:txBody>
          <a:bodyPr/>
          <a:lstStyle/>
          <a:p>
            <a:r>
              <a:rPr lang="en-GB" dirty="0"/>
              <a:t>Information, Information Sources and Sentiment</a:t>
            </a:r>
          </a:p>
        </p:txBody>
      </p:sp>
      <p:sp>
        <p:nvSpPr>
          <p:cNvPr id="3" name="Content Placeholder 2">
            <a:extLst>
              <a:ext uri="{FF2B5EF4-FFF2-40B4-BE49-F238E27FC236}">
                <a16:creationId xmlns:a16="http://schemas.microsoft.com/office/drawing/2014/main" id="{D4B91E7D-AE1A-84F2-80C2-18CC237B9122}"/>
              </a:ext>
            </a:extLst>
          </p:cNvPr>
          <p:cNvSpPr>
            <a:spLocks noGrp="1"/>
          </p:cNvSpPr>
          <p:nvPr>
            <p:ph idx="1"/>
          </p:nvPr>
        </p:nvSpPr>
        <p:spPr>
          <a:xfrm>
            <a:off x="913775" y="1545022"/>
            <a:ext cx="10364452" cy="4414343"/>
          </a:xfrm>
        </p:spPr>
        <p:txBody>
          <a:bodyPr>
            <a:normAutofit/>
          </a:bodyPr>
          <a:lstStyle/>
          <a:p>
            <a:r>
              <a:rPr lang="en-GB" sz="2400" dirty="0"/>
              <a:t>How can misinformation effects persist in markets?</a:t>
            </a:r>
          </a:p>
          <a:p>
            <a:r>
              <a:rPr lang="en-GB" sz="2400" dirty="0"/>
              <a:t>Distinguish informed and less-informed markets (“noise trading”) and consider behavioural biases as discussed elsewhere in the workshop</a:t>
            </a:r>
          </a:p>
          <a:p>
            <a:r>
              <a:rPr lang="en-GB" sz="2400" dirty="0"/>
              <a:t>Think about information sources: media, social media, biases and echo chambers. </a:t>
            </a:r>
          </a:p>
          <a:p>
            <a:r>
              <a:rPr lang="en-GB" sz="2400" dirty="0"/>
              <a:t>Why might this apply to </a:t>
            </a:r>
            <a:r>
              <a:rPr lang="en-GB" sz="2400" i="1" dirty="0"/>
              <a:t>informed</a:t>
            </a:r>
            <a:r>
              <a:rPr lang="en-GB" sz="2400" dirty="0"/>
              <a:t> markets? </a:t>
            </a:r>
          </a:p>
          <a:p>
            <a:pPr lvl="1"/>
            <a:r>
              <a:rPr lang="en-GB" sz="2000" dirty="0"/>
              <a:t>Private markets: incomplete information and information asymmetry</a:t>
            </a:r>
          </a:p>
          <a:p>
            <a:pPr lvl="1"/>
            <a:r>
              <a:rPr lang="en-GB" sz="2000" dirty="0"/>
              <a:t>Key role of important individual actors and opinion formers</a:t>
            </a:r>
          </a:p>
          <a:p>
            <a:pPr lvl="1"/>
            <a:r>
              <a:rPr lang="en-GB" sz="2000" dirty="0"/>
              <a:t>Reinforcement structures: rewards, career path, institutional structure. </a:t>
            </a:r>
          </a:p>
        </p:txBody>
      </p:sp>
    </p:spTree>
    <p:extLst>
      <p:ext uri="{BB962C8B-B14F-4D97-AF65-F5344CB8AC3E}">
        <p14:creationId xmlns:p14="http://schemas.microsoft.com/office/powerpoint/2010/main" val="437218046"/>
      </p:ext>
    </p:extLst>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8C915-2E41-F058-BD84-7956F7E26D42}"/>
              </a:ext>
            </a:extLst>
          </p:cNvPr>
          <p:cNvSpPr>
            <a:spLocks noGrp="1"/>
          </p:cNvSpPr>
          <p:nvPr>
            <p:ph type="title"/>
          </p:nvPr>
        </p:nvSpPr>
        <p:spPr>
          <a:xfrm>
            <a:off x="1775520" y="260648"/>
            <a:ext cx="8375650" cy="822027"/>
          </a:xfrm>
        </p:spPr>
        <p:txBody>
          <a:bodyPr>
            <a:normAutofit fontScale="90000"/>
          </a:bodyPr>
          <a:lstStyle/>
          <a:p>
            <a:r>
              <a:rPr lang="en-GB" dirty="0"/>
              <a:t>Commercial Real Estate Mythologies</a:t>
            </a:r>
            <a:br>
              <a:rPr lang="en-GB" dirty="0"/>
            </a:br>
            <a:r>
              <a:rPr lang="en-GB" sz="2200" i="1" dirty="0"/>
              <a:t>Things Believed for Reasons Other Than “Truth”</a:t>
            </a:r>
            <a:endParaRPr lang="en-GB" i="1" dirty="0"/>
          </a:p>
        </p:txBody>
      </p:sp>
      <p:sp>
        <p:nvSpPr>
          <p:cNvPr id="3" name="Content Placeholder 2">
            <a:extLst>
              <a:ext uri="{FF2B5EF4-FFF2-40B4-BE49-F238E27FC236}">
                <a16:creationId xmlns:a16="http://schemas.microsoft.com/office/drawing/2014/main" id="{746BFE60-AD37-46D0-0C3C-D22F39C60291}"/>
              </a:ext>
            </a:extLst>
          </p:cNvPr>
          <p:cNvSpPr>
            <a:spLocks noGrp="1"/>
          </p:cNvSpPr>
          <p:nvPr>
            <p:ph idx="1"/>
          </p:nvPr>
        </p:nvSpPr>
        <p:spPr>
          <a:xfrm>
            <a:off x="872359" y="1208689"/>
            <a:ext cx="9869213" cy="5150069"/>
          </a:xfrm>
        </p:spPr>
        <p:txBody>
          <a:bodyPr>
            <a:noAutofit/>
          </a:bodyPr>
          <a:lstStyle/>
          <a:p>
            <a:pPr>
              <a:lnSpc>
                <a:spcPct val="100000"/>
              </a:lnSpc>
            </a:pPr>
            <a:r>
              <a:rPr lang="en-GB" sz="2400" dirty="0"/>
              <a:t>Tenets of (say) Investment with Limited Empirical Support</a:t>
            </a:r>
          </a:p>
          <a:p>
            <a:pPr lvl="1">
              <a:lnSpc>
                <a:spcPct val="100000"/>
              </a:lnSpc>
              <a:buFont typeface="Wingdings" panose="05000000000000000000" pitchFamily="2" charset="2"/>
              <a:buChar char="§"/>
            </a:pPr>
            <a:r>
              <a:rPr lang="en-GB" sz="2000" i="1" dirty="0">
                <a:solidFill>
                  <a:srgbClr val="000000"/>
                </a:solidFill>
              </a:rPr>
              <a:t>Real estate is an inflation hedge …</a:t>
            </a:r>
          </a:p>
          <a:p>
            <a:pPr lvl="1">
              <a:lnSpc>
                <a:spcPct val="100000"/>
              </a:lnSpc>
              <a:buFont typeface="Wingdings" panose="05000000000000000000" pitchFamily="2" charset="2"/>
              <a:buChar char="§"/>
            </a:pPr>
            <a:r>
              <a:rPr lang="en-GB" sz="2000" i="1" dirty="0">
                <a:solidFill>
                  <a:srgbClr val="000000"/>
                </a:solidFill>
              </a:rPr>
              <a:t>Office rents capture economic growth, deliver real growth …</a:t>
            </a:r>
          </a:p>
          <a:p>
            <a:pPr lvl="1">
              <a:lnSpc>
                <a:spcPct val="100000"/>
              </a:lnSpc>
              <a:buFont typeface="Wingdings" panose="05000000000000000000" pitchFamily="2" charset="2"/>
              <a:buChar char="§"/>
            </a:pPr>
            <a:r>
              <a:rPr lang="en-GB" sz="2000" i="1" dirty="0">
                <a:solidFill>
                  <a:srgbClr val="000000"/>
                </a:solidFill>
              </a:rPr>
              <a:t>Major global cities offer better risk-adjusted returns …</a:t>
            </a:r>
          </a:p>
          <a:p>
            <a:pPr lvl="1">
              <a:lnSpc>
                <a:spcPct val="100000"/>
              </a:lnSpc>
              <a:buFont typeface="Wingdings" panose="05000000000000000000" pitchFamily="2" charset="2"/>
              <a:buChar char="§"/>
            </a:pPr>
            <a:r>
              <a:rPr lang="en-GB" sz="2000" i="1" dirty="0">
                <a:solidFill>
                  <a:srgbClr val="000000"/>
                </a:solidFill>
              </a:rPr>
              <a:t>Yield / cap rate is a reliable measure of risk …</a:t>
            </a:r>
          </a:p>
          <a:p>
            <a:pPr lvl="1">
              <a:lnSpc>
                <a:spcPct val="100000"/>
              </a:lnSpc>
              <a:buFont typeface="Wingdings" panose="05000000000000000000" pitchFamily="2" charset="2"/>
              <a:buChar char="§"/>
            </a:pPr>
            <a:r>
              <a:rPr lang="en-GB" sz="2000" i="1" dirty="0">
                <a:solidFill>
                  <a:srgbClr val="000000"/>
                </a:solidFill>
              </a:rPr>
              <a:t>Managers time leverage to enhance returns … </a:t>
            </a:r>
          </a:p>
          <a:p>
            <a:pPr lvl="1">
              <a:buFont typeface="Wingdings" panose="05000000000000000000" pitchFamily="2" charset="2"/>
              <a:buChar char="§"/>
            </a:pPr>
            <a:r>
              <a:rPr lang="en-GB" sz="2000" i="1" dirty="0">
                <a:solidFill>
                  <a:srgbClr val="000000"/>
                </a:solidFill>
              </a:rPr>
              <a:t>The best managers generate consistent alpha …</a:t>
            </a:r>
          </a:p>
          <a:p>
            <a:pPr>
              <a:lnSpc>
                <a:spcPct val="100000"/>
              </a:lnSpc>
            </a:pPr>
            <a:r>
              <a:rPr lang="en-GB" sz="2400" dirty="0"/>
              <a:t>Inconsistent / “Irrational” Positions Maintained? </a:t>
            </a:r>
          </a:p>
          <a:p>
            <a:pPr lvl="1">
              <a:lnSpc>
                <a:spcPct val="100000"/>
              </a:lnSpc>
              <a:buFont typeface="Wingdings" panose="05000000000000000000" pitchFamily="2" charset="2"/>
              <a:buChar char="§"/>
            </a:pPr>
            <a:r>
              <a:rPr lang="en-GB" sz="2000" i="1" dirty="0">
                <a:solidFill>
                  <a:srgbClr val="000000"/>
                </a:solidFill>
              </a:rPr>
              <a:t>Valuation of over-rented properties</a:t>
            </a:r>
          </a:p>
          <a:p>
            <a:pPr lvl="1">
              <a:lnSpc>
                <a:spcPct val="100000"/>
              </a:lnSpc>
              <a:buFont typeface="Wingdings" panose="05000000000000000000" pitchFamily="2" charset="2"/>
              <a:buChar char="§"/>
            </a:pPr>
            <a:r>
              <a:rPr lang="en-GB" sz="2000" i="1" dirty="0">
                <a:solidFill>
                  <a:srgbClr val="000000"/>
                </a:solidFill>
              </a:rPr>
              <a:t>Valuation of break clauses</a:t>
            </a:r>
          </a:p>
          <a:p>
            <a:pPr lvl="1">
              <a:lnSpc>
                <a:spcPct val="100000"/>
              </a:lnSpc>
              <a:buFont typeface="Wingdings" panose="05000000000000000000" pitchFamily="2" charset="2"/>
              <a:buChar char="§"/>
            </a:pPr>
            <a:r>
              <a:rPr lang="en-GB" sz="2000" i="1" dirty="0">
                <a:solidFill>
                  <a:srgbClr val="000000"/>
                </a:solidFill>
              </a:rPr>
              <a:t>Bubble/herd pricing of sub-sectors ignoring supply adjustment</a:t>
            </a:r>
          </a:p>
        </p:txBody>
      </p:sp>
    </p:spTree>
    <p:extLst>
      <p:ext uri="{BB962C8B-B14F-4D97-AF65-F5344CB8AC3E}">
        <p14:creationId xmlns:p14="http://schemas.microsoft.com/office/powerpoint/2010/main" val="3356111723"/>
      </p:ext>
    </p:extLst>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78891-860A-4368-3942-E72E4240B3F3}"/>
              </a:ext>
            </a:extLst>
          </p:cNvPr>
          <p:cNvSpPr>
            <a:spLocks noGrp="1"/>
          </p:cNvSpPr>
          <p:nvPr>
            <p:ph type="title"/>
          </p:nvPr>
        </p:nvSpPr>
        <p:spPr>
          <a:xfrm>
            <a:off x="1775520" y="417394"/>
            <a:ext cx="9036496" cy="838636"/>
          </a:xfrm>
        </p:spPr>
        <p:txBody>
          <a:bodyPr>
            <a:normAutofit fontScale="90000"/>
          </a:bodyPr>
          <a:lstStyle/>
          <a:p>
            <a:r>
              <a:rPr lang="en-GB" sz="3100" dirty="0"/>
              <a:t>“Offices Deliver Real Capital and Rental Value Growth”</a:t>
            </a:r>
            <a:br>
              <a:rPr lang="en-GB" dirty="0"/>
            </a:br>
            <a:r>
              <a:rPr lang="en-GB" sz="2000" i="1" dirty="0"/>
              <a:t>UK office market performance over last 35 years</a:t>
            </a:r>
            <a:endParaRPr lang="en-GB" i="1" dirty="0"/>
          </a:p>
        </p:txBody>
      </p:sp>
      <p:graphicFrame>
        <p:nvGraphicFramePr>
          <p:cNvPr id="5" name="Content Placeholder 4">
            <a:extLst>
              <a:ext uri="{FF2B5EF4-FFF2-40B4-BE49-F238E27FC236}">
                <a16:creationId xmlns:a16="http://schemas.microsoft.com/office/drawing/2014/main" id="{CF404379-8BD4-E2AF-54E2-84769B3C48FA}"/>
              </a:ext>
            </a:extLst>
          </p:cNvPr>
          <p:cNvGraphicFramePr>
            <a:graphicFrameLocks noGrp="1"/>
          </p:cNvGraphicFramePr>
          <p:nvPr>
            <p:ph idx="1"/>
          </p:nvPr>
        </p:nvGraphicFramePr>
        <p:xfrm>
          <a:off x="1908176" y="1412776"/>
          <a:ext cx="8374063"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ACD5E854-3231-60B8-F7AE-04372B6A846E}"/>
              </a:ext>
            </a:extLst>
          </p:cNvPr>
          <p:cNvSpPr txBox="1"/>
          <p:nvPr/>
        </p:nvSpPr>
        <p:spPr>
          <a:xfrm>
            <a:off x="911415" y="6334780"/>
            <a:ext cx="5410374" cy="523220"/>
          </a:xfrm>
          <a:prstGeom prst="rect">
            <a:avLst/>
          </a:prstGeom>
          <a:noFill/>
        </p:spPr>
        <p:txBody>
          <a:bodyPr wrap="square" rtlCol="0">
            <a:spAutoFit/>
          </a:bodyPr>
          <a:lstStyle/>
          <a:p>
            <a:r>
              <a:rPr lang="en-GB" sz="1400" i="1" dirty="0"/>
              <a:t>MSCI/IPD &amp; ONS, author, using RPI for inflation </a:t>
            </a:r>
          </a:p>
          <a:p>
            <a:r>
              <a:rPr lang="en-GB" sz="1400" i="1" dirty="0"/>
              <a:t>Annualised real value falls of 1.8% rent, 2.4% capital </a:t>
            </a:r>
          </a:p>
        </p:txBody>
      </p:sp>
    </p:spTree>
    <p:extLst>
      <p:ext uri="{BB962C8B-B14F-4D97-AF65-F5344CB8AC3E}">
        <p14:creationId xmlns:p14="http://schemas.microsoft.com/office/powerpoint/2010/main" val="2769994858"/>
      </p:ext>
    </p:extLst>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E43CE-FBC4-5090-9C59-8FDE8E243A00}"/>
              </a:ext>
            </a:extLst>
          </p:cNvPr>
          <p:cNvSpPr>
            <a:spLocks noGrp="1"/>
          </p:cNvSpPr>
          <p:nvPr>
            <p:ph type="title"/>
          </p:nvPr>
        </p:nvSpPr>
        <p:spPr>
          <a:xfrm>
            <a:off x="1908175" y="230106"/>
            <a:ext cx="8375650" cy="726281"/>
          </a:xfrm>
        </p:spPr>
        <p:txBody>
          <a:bodyPr>
            <a:normAutofit fontScale="90000"/>
          </a:bodyPr>
          <a:lstStyle/>
          <a:p>
            <a:r>
              <a:rPr lang="en-GB" dirty="0"/>
              <a:t>Gurus</a:t>
            </a:r>
            <a:r>
              <a:rPr lang="en-GB" sz="1800" i="1" baseline="30000" dirty="0">
                <a:solidFill>
                  <a:srgbClr val="FF0000"/>
                </a:solidFill>
              </a:rPr>
              <a:t>*</a:t>
            </a:r>
            <a:br>
              <a:rPr lang="en-GB" dirty="0"/>
            </a:br>
            <a:r>
              <a:rPr lang="en-GB" sz="2200" i="1" dirty="0"/>
              <a:t>Agency, Information and the Role of Individuals</a:t>
            </a:r>
            <a:endParaRPr lang="en-GB" i="1" dirty="0"/>
          </a:p>
        </p:txBody>
      </p:sp>
      <p:sp>
        <p:nvSpPr>
          <p:cNvPr id="3" name="Content Placeholder 2">
            <a:extLst>
              <a:ext uri="{FF2B5EF4-FFF2-40B4-BE49-F238E27FC236}">
                <a16:creationId xmlns:a16="http://schemas.microsoft.com/office/drawing/2014/main" id="{2998CBF9-E966-EB93-1010-B43F84446277}"/>
              </a:ext>
            </a:extLst>
          </p:cNvPr>
          <p:cNvSpPr>
            <a:spLocks noGrp="1"/>
          </p:cNvSpPr>
          <p:nvPr>
            <p:ph idx="1"/>
          </p:nvPr>
        </p:nvSpPr>
        <p:spPr>
          <a:xfrm>
            <a:off x="1271387" y="1120737"/>
            <a:ext cx="9649225" cy="5188918"/>
          </a:xfrm>
        </p:spPr>
        <p:txBody>
          <a:bodyPr>
            <a:noAutofit/>
          </a:bodyPr>
          <a:lstStyle/>
          <a:p>
            <a:r>
              <a:rPr lang="en-GB" dirty="0"/>
              <a:t>Decisions Relatively Infrequent, But Significant</a:t>
            </a:r>
          </a:p>
          <a:p>
            <a:pPr>
              <a:lnSpc>
                <a:spcPct val="100000"/>
              </a:lnSpc>
            </a:pPr>
            <a:r>
              <a:rPr lang="en-GB" dirty="0"/>
              <a:t>Significant Scope for Strong Individuals to Drive Those Decisions</a:t>
            </a:r>
          </a:p>
          <a:p>
            <a:pPr lvl="1">
              <a:lnSpc>
                <a:spcPct val="100000"/>
              </a:lnSpc>
              <a:buFont typeface="Wingdings" panose="05000000000000000000" pitchFamily="2" charset="2"/>
              <a:buChar char="§"/>
            </a:pPr>
            <a:r>
              <a:rPr lang="en-GB" i="1" dirty="0">
                <a:solidFill>
                  <a:srgbClr val="000000"/>
                </a:solidFill>
              </a:rPr>
              <a:t>May override model recommendations</a:t>
            </a:r>
          </a:p>
          <a:p>
            <a:pPr lvl="1">
              <a:lnSpc>
                <a:spcPct val="100000"/>
              </a:lnSpc>
              <a:buFont typeface="Wingdings" panose="05000000000000000000" pitchFamily="2" charset="2"/>
              <a:buChar char="§"/>
            </a:pPr>
            <a:r>
              <a:rPr lang="en-GB" i="1" dirty="0">
                <a:solidFill>
                  <a:srgbClr val="000000"/>
                </a:solidFill>
              </a:rPr>
              <a:t>Evidence from hurdle rate project</a:t>
            </a:r>
          </a:p>
          <a:p>
            <a:pPr lvl="1">
              <a:lnSpc>
                <a:spcPct val="100000"/>
              </a:lnSpc>
              <a:buFont typeface="Wingdings" panose="05000000000000000000" pitchFamily="2" charset="2"/>
              <a:buChar char="§"/>
            </a:pPr>
            <a:r>
              <a:rPr lang="en-GB" i="1" dirty="0">
                <a:solidFill>
                  <a:srgbClr val="000000"/>
                </a:solidFill>
              </a:rPr>
              <a:t>Evidence from client influence studies</a:t>
            </a:r>
          </a:p>
          <a:p>
            <a:pPr lvl="1">
              <a:lnSpc>
                <a:spcPct val="100000"/>
              </a:lnSpc>
              <a:buFont typeface="Wingdings" panose="05000000000000000000" pitchFamily="2" charset="2"/>
              <a:buChar char="§"/>
            </a:pPr>
            <a:r>
              <a:rPr lang="en-GB" i="1" dirty="0">
                <a:solidFill>
                  <a:srgbClr val="000000"/>
                </a:solidFill>
              </a:rPr>
              <a:t>Dominance of heuristics in decision-making</a:t>
            </a:r>
          </a:p>
          <a:p>
            <a:r>
              <a:rPr lang="en-GB" dirty="0"/>
              <a:t>Limited Tradition of Back-Testing</a:t>
            </a:r>
          </a:p>
          <a:p>
            <a:pPr lvl="1">
              <a:buFont typeface="Wingdings" panose="05000000000000000000" pitchFamily="2" charset="2"/>
              <a:buChar char="§"/>
            </a:pPr>
            <a:r>
              <a:rPr lang="en-GB" i="1" dirty="0">
                <a:solidFill>
                  <a:srgbClr val="000000"/>
                </a:solidFill>
              </a:rPr>
              <a:t>And the complexities of testing in a private market</a:t>
            </a:r>
          </a:p>
          <a:p>
            <a:r>
              <a:rPr lang="en-GB" dirty="0"/>
              <a:t>Reinforcement Mechanisms</a:t>
            </a:r>
          </a:p>
          <a:p>
            <a:pPr lvl="1">
              <a:buFont typeface="Wingdings" panose="05000000000000000000" pitchFamily="2" charset="2"/>
              <a:buChar char="§"/>
            </a:pPr>
            <a:r>
              <a:rPr lang="en-GB" i="1" dirty="0">
                <a:solidFill>
                  <a:srgbClr val="000000"/>
                </a:solidFill>
              </a:rPr>
              <a:t>The market guru myth / belief</a:t>
            </a:r>
          </a:p>
          <a:p>
            <a:pPr lvl="1">
              <a:buFont typeface="Wingdings" panose="05000000000000000000" pitchFamily="2" charset="2"/>
              <a:buChar char="§"/>
            </a:pPr>
            <a:r>
              <a:rPr lang="en-GB" i="1" dirty="0">
                <a:solidFill>
                  <a:srgbClr val="000000"/>
                </a:solidFill>
              </a:rPr>
              <a:t>Rewards and promotion structures, funding</a:t>
            </a:r>
          </a:p>
          <a:p>
            <a:pPr lvl="1">
              <a:buFont typeface="Wingdings" panose="05000000000000000000" pitchFamily="2" charset="2"/>
              <a:buChar char="§"/>
            </a:pPr>
            <a:r>
              <a:rPr lang="en-GB" i="1" dirty="0">
                <a:solidFill>
                  <a:srgbClr val="000000"/>
                </a:solidFill>
              </a:rPr>
              <a:t>Recruitment and positioning</a:t>
            </a:r>
          </a:p>
          <a:p>
            <a:pPr lvl="1">
              <a:buFont typeface="Wingdings" panose="05000000000000000000" pitchFamily="2" charset="2"/>
              <a:buChar char="§"/>
            </a:pPr>
            <a:r>
              <a:rPr lang="en-GB" i="1" dirty="0">
                <a:solidFill>
                  <a:srgbClr val="000000"/>
                </a:solidFill>
              </a:rPr>
              <a:t>Information sources and echo chambers</a:t>
            </a:r>
          </a:p>
        </p:txBody>
      </p:sp>
      <p:sp>
        <p:nvSpPr>
          <p:cNvPr id="4" name="TextBox 3">
            <a:extLst>
              <a:ext uri="{FF2B5EF4-FFF2-40B4-BE49-F238E27FC236}">
                <a16:creationId xmlns:a16="http://schemas.microsoft.com/office/drawing/2014/main" id="{234698E0-EEBF-C05F-79B8-59EC9B3852DB}"/>
              </a:ext>
            </a:extLst>
          </p:cNvPr>
          <p:cNvSpPr txBox="1"/>
          <p:nvPr/>
        </p:nvSpPr>
        <p:spPr>
          <a:xfrm>
            <a:off x="312126" y="6474005"/>
            <a:ext cx="3985450" cy="307777"/>
          </a:xfrm>
          <a:prstGeom prst="rect">
            <a:avLst/>
          </a:prstGeom>
          <a:noFill/>
        </p:spPr>
        <p:txBody>
          <a:bodyPr wrap="none" rtlCol="0">
            <a:spAutoFit/>
          </a:bodyPr>
          <a:lstStyle/>
          <a:p>
            <a:r>
              <a:rPr lang="en-GB" sz="1400" i="1" dirty="0"/>
              <a:t>* Apologies if you consider this cultural appropriation. </a:t>
            </a:r>
          </a:p>
        </p:txBody>
      </p:sp>
    </p:spTree>
    <p:extLst>
      <p:ext uri="{BB962C8B-B14F-4D97-AF65-F5344CB8AC3E}">
        <p14:creationId xmlns:p14="http://schemas.microsoft.com/office/powerpoint/2010/main" val="2590589771"/>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BD1C1-FC65-5F1E-A31A-CA28F4568C6F}"/>
              </a:ext>
            </a:extLst>
          </p:cNvPr>
          <p:cNvSpPr>
            <a:spLocks noGrp="1"/>
          </p:cNvSpPr>
          <p:nvPr>
            <p:ph type="title"/>
          </p:nvPr>
        </p:nvSpPr>
        <p:spPr>
          <a:xfrm>
            <a:off x="913775" y="618517"/>
            <a:ext cx="10364451" cy="915993"/>
          </a:xfrm>
        </p:spPr>
        <p:txBody>
          <a:bodyPr/>
          <a:lstStyle/>
          <a:p>
            <a:r>
              <a:rPr lang="en-GB" dirty="0"/>
              <a:t>Updating Your Probabilities</a:t>
            </a:r>
          </a:p>
        </p:txBody>
      </p:sp>
      <p:sp>
        <p:nvSpPr>
          <p:cNvPr id="3" name="Content Placeholder 2">
            <a:extLst>
              <a:ext uri="{FF2B5EF4-FFF2-40B4-BE49-F238E27FC236}">
                <a16:creationId xmlns:a16="http://schemas.microsoft.com/office/drawing/2014/main" id="{E327840A-6683-B7A9-A7F9-CDB8342E7A53}"/>
              </a:ext>
            </a:extLst>
          </p:cNvPr>
          <p:cNvSpPr>
            <a:spLocks noGrp="1"/>
          </p:cNvSpPr>
          <p:nvPr>
            <p:ph sz="quarter" idx="13"/>
          </p:nvPr>
        </p:nvSpPr>
        <p:spPr>
          <a:xfrm>
            <a:off x="914400" y="1547284"/>
            <a:ext cx="10363826" cy="4296468"/>
          </a:xfrm>
        </p:spPr>
        <p:txBody>
          <a:bodyPr>
            <a:normAutofit fontScale="85000" lnSpcReduction="20000"/>
          </a:bodyPr>
          <a:lstStyle/>
          <a:p>
            <a:r>
              <a:rPr lang="en-GB" sz="2800" dirty="0"/>
              <a:t>Start with an initial “belief” or probability – your “prior”</a:t>
            </a:r>
          </a:p>
          <a:p>
            <a:r>
              <a:rPr lang="en-GB" sz="2800" dirty="0"/>
              <a:t>New information arrives – update your probability</a:t>
            </a:r>
          </a:p>
          <a:p>
            <a:r>
              <a:rPr lang="en-GB" sz="2800" dirty="0"/>
              <a:t>Under rational utility, fully process new information and adjust probability such that “bets” remain fair given new information set</a:t>
            </a:r>
          </a:p>
          <a:p>
            <a:r>
              <a:rPr lang="en-GB" sz="2800" dirty="0"/>
              <a:t>Your friends are organising an event –a  picnic: will it go ahead or not? P(E)</a:t>
            </a:r>
          </a:p>
          <a:p>
            <a:pPr lvl="1"/>
            <a:r>
              <a:rPr lang="en-GB" sz="2200" dirty="0"/>
              <a:t>The picnic going ahead depends on the weather: priors are P(</a:t>
            </a:r>
            <a:r>
              <a:rPr lang="en-GB" sz="2200" dirty="0" err="1"/>
              <a:t>E|W</a:t>
            </a:r>
            <a:r>
              <a:rPr lang="en-GB" sz="2200" dirty="0"/>
              <a:t>)</a:t>
            </a:r>
          </a:p>
          <a:p>
            <a:pPr lvl="1"/>
            <a:r>
              <a:rPr lang="en-GB" sz="2200" dirty="0"/>
              <a:t>Your Priors depend on beliefs about friends’ reliability and the weather</a:t>
            </a:r>
          </a:p>
          <a:p>
            <a:pPr lvl="1"/>
            <a:r>
              <a:rPr lang="en-GB" sz="2200" dirty="0"/>
              <a:t>These are based on past experience etc. =&gt; </a:t>
            </a:r>
            <a:r>
              <a:rPr lang="en-GB" sz="2200" dirty="0">
                <a:sym typeface="Symbol" panose="05050102010706020507" pitchFamily="18" charset="2"/>
              </a:rPr>
              <a:t></a:t>
            </a:r>
            <a:r>
              <a:rPr lang="en-GB" sz="2200" baseline="-25000" dirty="0">
                <a:sym typeface="Symbol" panose="05050102010706020507" pitchFamily="18" charset="2"/>
              </a:rPr>
              <a:t>1</a:t>
            </a:r>
          </a:p>
          <a:p>
            <a:pPr lvl="1"/>
            <a:r>
              <a:rPr lang="en-GB" sz="2200" dirty="0"/>
              <a:t>Nearer the time, you check the weather forecast and update P(</a:t>
            </a:r>
            <a:r>
              <a:rPr lang="en-GB" sz="2200" dirty="0" err="1"/>
              <a:t>E|W</a:t>
            </a:r>
            <a:r>
              <a:rPr lang="en-GB" sz="2200" dirty="0"/>
              <a:t>)</a:t>
            </a:r>
          </a:p>
          <a:p>
            <a:pPr lvl="1"/>
            <a:r>
              <a:rPr lang="en-GB" sz="2200" dirty="0"/>
              <a:t>The extent of the update depends on your confidence in accuracy of the weather forecast … </a:t>
            </a:r>
          </a:p>
          <a:p>
            <a:endParaRPr lang="en-GB" sz="2400" dirty="0"/>
          </a:p>
        </p:txBody>
      </p:sp>
    </p:spTree>
    <p:extLst>
      <p:ext uri="{BB962C8B-B14F-4D97-AF65-F5344CB8AC3E}">
        <p14:creationId xmlns:p14="http://schemas.microsoft.com/office/powerpoint/2010/main" val="8015259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FFA6D-4931-F0CC-FB6B-F85AD5E91356}"/>
              </a:ext>
            </a:extLst>
          </p:cNvPr>
          <p:cNvSpPr>
            <a:spLocks noGrp="1"/>
          </p:cNvSpPr>
          <p:nvPr>
            <p:ph type="title"/>
          </p:nvPr>
        </p:nvSpPr>
        <p:spPr>
          <a:xfrm>
            <a:off x="787651" y="618518"/>
            <a:ext cx="10364451" cy="705786"/>
          </a:xfrm>
        </p:spPr>
        <p:txBody>
          <a:bodyPr/>
          <a:lstStyle/>
          <a:p>
            <a:r>
              <a:rPr lang="en-GB" dirty="0"/>
              <a:t>Summing Up</a:t>
            </a:r>
          </a:p>
        </p:txBody>
      </p:sp>
      <p:sp>
        <p:nvSpPr>
          <p:cNvPr id="3" name="Content Placeholder 2">
            <a:extLst>
              <a:ext uri="{FF2B5EF4-FFF2-40B4-BE49-F238E27FC236}">
                <a16:creationId xmlns:a16="http://schemas.microsoft.com/office/drawing/2014/main" id="{CAC6CF6F-1A12-8752-7335-3DB177591EE7}"/>
              </a:ext>
            </a:extLst>
          </p:cNvPr>
          <p:cNvSpPr>
            <a:spLocks noGrp="1"/>
          </p:cNvSpPr>
          <p:nvPr>
            <p:ph idx="1"/>
          </p:nvPr>
        </p:nvSpPr>
        <p:spPr>
          <a:xfrm>
            <a:off x="913775" y="1545021"/>
            <a:ext cx="10364452" cy="4508938"/>
          </a:xfrm>
        </p:spPr>
        <p:txBody>
          <a:bodyPr>
            <a:normAutofit fontScale="92500" lnSpcReduction="10000"/>
          </a:bodyPr>
          <a:lstStyle/>
          <a:p>
            <a:r>
              <a:rPr lang="en-GB" sz="2400" dirty="0"/>
              <a:t>Individuals make decisions in face of uncertainty</a:t>
            </a:r>
          </a:p>
          <a:p>
            <a:r>
              <a:rPr lang="en-GB" sz="2400" dirty="0"/>
              <a:t>Rational utility models suggest they assign utility maximising probabilities (on average)</a:t>
            </a:r>
          </a:p>
          <a:p>
            <a:r>
              <a:rPr lang="en-GB" sz="2400" dirty="0"/>
              <a:t>Evidence increasingly suggests this is not the case …</a:t>
            </a:r>
          </a:p>
          <a:p>
            <a:r>
              <a:rPr lang="en-GB" sz="2400" dirty="0"/>
              <a:t>Driven by incomplete and possibly biased information sources</a:t>
            </a:r>
          </a:p>
          <a:p>
            <a:r>
              <a:rPr lang="en-GB" sz="2400" dirty="0"/>
              <a:t>Driven by signals from (possibly misinformed) other actors</a:t>
            </a:r>
          </a:p>
          <a:p>
            <a:r>
              <a:rPr lang="en-GB" sz="2400" dirty="0"/>
              <a:t>This can lead to </a:t>
            </a:r>
            <a:r>
              <a:rPr lang="en-GB" sz="2400" b="1" dirty="0"/>
              <a:t>herd behaviour</a:t>
            </a:r>
          </a:p>
          <a:p>
            <a:r>
              <a:rPr lang="en-GB" sz="2400" dirty="0"/>
              <a:t>This can lead to “excessive” role of </a:t>
            </a:r>
            <a:r>
              <a:rPr lang="en-GB" sz="2400" b="1" dirty="0"/>
              <a:t>sentiment</a:t>
            </a:r>
          </a:p>
          <a:p>
            <a:r>
              <a:rPr lang="en-GB" sz="2400" dirty="0"/>
              <a:t>A question to ponder: what, if anything, might we do, knowing this? </a:t>
            </a:r>
          </a:p>
        </p:txBody>
      </p:sp>
    </p:spTree>
    <p:extLst>
      <p:ext uri="{BB962C8B-B14F-4D97-AF65-F5344CB8AC3E}">
        <p14:creationId xmlns:p14="http://schemas.microsoft.com/office/powerpoint/2010/main" val="22654757"/>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228DA-E219-E9C3-9322-E00B223643B9}"/>
              </a:ext>
            </a:extLst>
          </p:cNvPr>
          <p:cNvSpPr>
            <a:spLocks noGrp="1"/>
          </p:cNvSpPr>
          <p:nvPr>
            <p:ph type="title"/>
          </p:nvPr>
        </p:nvSpPr>
        <p:spPr>
          <a:xfrm>
            <a:off x="913775" y="860256"/>
            <a:ext cx="10364451" cy="884461"/>
          </a:xfrm>
        </p:spPr>
        <p:txBody>
          <a:bodyPr/>
          <a:lstStyle/>
          <a:p>
            <a:r>
              <a:rPr lang="en-GB" dirty="0"/>
              <a:t>Uncertainty, Information and Noise</a:t>
            </a:r>
          </a:p>
        </p:txBody>
      </p:sp>
      <p:sp>
        <p:nvSpPr>
          <p:cNvPr id="3" name="Content Placeholder 2">
            <a:extLst>
              <a:ext uri="{FF2B5EF4-FFF2-40B4-BE49-F238E27FC236}">
                <a16:creationId xmlns:a16="http://schemas.microsoft.com/office/drawing/2014/main" id="{9ECF4563-C197-CC0D-DABE-0F43305F7462}"/>
              </a:ext>
            </a:extLst>
          </p:cNvPr>
          <p:cNvSpPr>
            <a:spLocks noGrp="1"/>
          </p:cNvSpPr>
          <p:nvPr>
            <p:ph sz="quarter" idx="13"/>
          </p:nvPr>
        </p:nvSpPr>
        <p:spPr>
          <a:xfrm>
            <a:off x="914400" y="1656971"/>
            <a:ext cx="10363826" cy="4340773"/>
          </a:xfrm>
        </p:spPr>
        <p:txBody>
          <a:bodyPr>
            <a:normAutofit lnSpcReduction="10000"/>
          </a:bodyPr>
          <a:lstStyle/>
          <a:p>
            <a:r>
              <a:rPr lang="en-GB" sz="2400" dirty="0"/>
              <a:t>Information Set is “Noisy” </a:t>
            </a:r>
          </a:p>
          <a:p>
            <a:pPr lvl="1"/>
            <a:r>
              <a:rPr lang="en-GB" dirty="0"/>
              <a:t>Incomplete, partial</a:t>
            </a:r>
          </a:p>
          <a:p>
            <a:pPr lvl="1"/>
            <a:r>
              <a:rPr lang="en-GB" dirty="0"/>
              <a:t>False signals (errors, outliers, randomness)</a:t>
            </a:r>
          </a:p>
          <a:p>
            <a:pPr lvl="1"/>
            <a:r>
              <a:rPr lang="en-GB" dirty="0"/>
              <a:t>Hard to interpret?</a:t>
            </a:r>
          </a:p>
          <a:p>
            <a:pPr lvl="1"/>
            <a:r>
              <a:rPr lang="en-GB" dirty="0"/>
              <a:t>Historic, dated</a:t>
            </a:r>
          </a:p>
          <a:p>
            <a:r>
              <a:rPr lang="en-GB" sz="2400" dirty="0"/>
              <a:t>What is Source of Information? </a:t>
            </a:r>
          </a:p>
          <a:p>
            <a:pPr lvl="1"/>
            <a:r>
              <a:rPr lang="en-GB" dirty="0"/>
              <a:t>How reliable or partial is the source of information?</a:t>
            </a:r>
          </a:p>
          <a:p>
            <a:r>
              <a:rPr lang="en-GB" sz="2400" dirty="0"/>
              <a:t>Information is Social</a:t>
            </a:r>
          </a:p>
          <a:p>
            <a:pPr lvl="1"/>
            <a:r>
              <a:rPr lang="en-GB" dirty="0"/>
              <a:t>Others are making decisions too </a:t>
            </a:r>
          </a:p>
          <a:p>
            <a:pPr lvl="1"/>
            <a:r>
              <a:rPr lang="en-GB" dirty="0"/>
              <a:t>We can observe their decisions/actions and/or hear their views</a:t>
            </a:r>
          </a:p>
        </p:txBody>
      </p:sp>
    </p:spTree>
    <p:extLst>
      <p:ext uri="{BB962C8B-B14F-4D97-AF65-F5344CB8AC3E}">
        <p14:creationId xmlns:p14="http://schemas.microsoft.com/office/powerpoint/2010/main" val="845487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16F48-4E9D-6728-09D3-800DCB37A166}"/>
              </a:ext>
            </a:extLst>
          </p:cNvPr>
          <p:cNvSpPr>
            <a:spLocks noGrp="1"/>
          </p:cNvSpPr>
          <p:nvPr>
            <p:ph type="title"/>
          </p:nvPr>
        </p:nvSpPr>
        <p:spPr>
          <a:xfrm>
            <a:off x="913775" y="618517"/>
            <a:ext cx="10364451" cy="1031607"/>
          </a:xfrm>
        </p:spPr>
        <p:txBody>
          <a:bodyPr/>
          <a:lstStyle/>
          <a:p>
            <a:r>
              <a:rPr lang="en-GB" dirty="0"/>
              <a:t>An Example: Valuing Housing</a:t>
            </a:r>
          </a:p>
        </p:txBody>
      </p:sp>
      <p:sp>
        <p:nvSpPr>
          <p:cNvPr id="3" name="Content Placeholder 2">
            <a:extLst>
              <a:ext uri="{FF2B5EF4-FFF2-40B4-BE49-F238E27FC236}">
                <a16:creationId xmlns:a16="http://schemas.microsoft.com/office/drawing/2014/main" id="{A3BBAAEE-C02D-4CDE-2F0B-74CDB1B62F9C}"/>
              </a:ext>
            </a:extLst>
          </p:cNvPr>
          <p:cNvSpPr>
            <a:spLocks noGrp="1"/>
          </p:cNvSpPr>
          <p:nvPr>
            <p:ph sz="quarter" idx="13"/>
          </p:nvPr>
        </p:nvSpPr>
        <p:spPr>
          <a:xfrm>
            <a:off x="913774" y="1566041"/>
            <a:ext cx="10679135" cy="4382815"/>
          </a:xfrm>
        </p:spPr>
        <p:txBody>
          <a:bodyPr>
            <a:normAutofit fontScale="85000" lnSpcReduction="10000"/>
          </a:bodyPr>
          <a:lstStyle/>
          <a:p>
            <a:r>
              <a:rPr lang="en-GB" sz="2800" dirty="0"/>
              <a:t>Quan &amp; Quigley (1991) Price Formation and the Appraisal Function in Real Estate Markets, J. Real Estate Finance &amp; Economics, 4(2) 127-146. </a:t>
            </a:r>
          </a:p>
          <a:p>
            <a:pPr lvl="1"/>
            <a:r>
              <a:rPr lang="en-GB" sz="2400" dirty="0"/>
              <a:t>Appraiser’s task is to estimate likely selling price of property in the market: she makes an initial valuation</a:t>
            </a:r>
          </a:p>
          <a:p>
            <a:pPr lvl="1"/>
            <a:r>
              <a:rPr lang="en-GB" sz="2400" dirty="0"/>
              <a:t>She observes sales of other properties in that market, and should update her valuation</a:t>
            </a:r>
          </a:p>
          <a:p>
            <a:pPr lvl="1"/>
            <a:r>
              <a:rPr lang="en-GB" sz="2400" dirty="0"/>
              <a:t>But sales information is incomplete and noisy: she does not have full information … </a:t>
            </a:r>
          </a:p>
          <a:p>
            <a:pPr lvl="1"/>
            <a:r>
              <a:rPr lang="en-GB" sz="2400" dirty="0"/>
              <a:t>Rationally she does not </a:t>
            </a:r>
            <a:r>
              <a:rPr lang="en-GB" sz="2400" i="1" dirty="0"/>
              <a:t>fully</a:t>
            </a:r>
            <a:r>
              <a:rPr lang="en-GB" sz="2400" dirty="0"/>
              <a:t> adjust her initial valuation, but blends the new information with her prior valuation V</a:t>
            </a:r>
            <a:r>
              <a:rPr lang="en-GB" sz="2400" baseline="-25000" dirty="0"/>
              <a:t>t</a:t>
            </a:r>
            <a:r>
              <a:rPr lang="en-GB" sz="2400" dirty="0"/>
              <a:t> = </a:t>
            </a:r>
            <a:r>
              <a:rPr lang="en-GB" sz="2400" dirty="0">
                <a:sym typeface="Symbol" panose="05050102010706020507" pitchFamily="18" charset="2"/>
              </a:rPr>
              <a:t>V</a:t>
            </a:r>
            <a:r>
              <a:rPr lang="en-GB" sz="2400" baseline="-25000" dirty="0">
                <a:sym typeface="Symbol" panose="05050102010706020507" pitchFamily="18" charset="2"/>
              </a:rPr>
              <a:t>t-1</a:t>
            </a:r>
            <a:r>
              <a:rPr lang="en-GB" sz="2400" dirty="0">
                <a:sym typeface="Symbol" panose="05050102010706020507" pitchFamily="18" charset="2"/>
              </a:rPr>
              <a:t> + (1- )(V</a:t>
            </a:r>
            <a:r>
              <a:rPr lang="en-GB" sz="2400" baseline="-25000" dirty="0">
                <a:sym typeface="Symbol" panose="05050102010706020507" pitchFamily="18" charset="2"/>
              </a:rPr>
              <a:t>t</a:t>
            </a:r>
            <a:r>
              <a:rPr lang="en-GB" sz="2400" dirty="0">
                <a:sym typeface="Symbol" panose="05050102010706020507" pitchFamily="18" charset="2"/>
              </a:rPr>
              <a:t>|) =&gt; “valuation smoothing”</a:t>
            </a:r>
          </a:p>
          <a:p>
            <a:pPr lvl="1"/>
            <a:r>
              <a:rPr lang="en-GB" sz="2400" dirty="0"/>
              <a:t>However, this is not a “conscious” act and we do not know what </a:t>
            </a:r>
            <a:r>
              <a:rPr lang="en-GB" sz="2400" dirty="0">
                <a:sym typeface="Symbol" panose="05050102010706020507" pitchFamily="18" charset="2"/>
              </a:rPr>
              <a:t> </a:t>
            </a:r>
            <a:r>
              <a:rPr lang="en-GB" sz="2400" dirty="0"/>
              <a:t>should be.</a:t>
            </a:r>
          </a:p>
          <a:p>
            <a:pPr lvl="1"/>
            <a:r>
              <a:rPr lang="en-GB" sz="2400" dirty="0"/>
              <a:t>Appraisers (and buyers/sellers) may fail to “rationally” update their priors</a:t>
            </a:r>
          </a:p>
        </p:txBody>
      </p:sp>
    </p:spTree>
    <p:extLst>
      <p:ext uri="{BB962C8B-B14F-4D97-AF65-F5344CB8AC3E}">
        <p14:creationId xmlns:p14="http://schemas.microsoft.com/office/powerpoint/2010/main" val="3949820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65B22-A461-884F-AFF0-F70CF9F7DA2A}"/>
              </a:ext>
            </a:extLst>
          </p:cNvPr>
          <p:cNvSpPr>
            <a:spLocks noGrp="1"/>
          </p:cNvSpPr>
          <p:nvPr>
            <p:ph type="title"/>
          </p:nvPr>
        </p:nvSpPr>
        <p:spPr>
          <a:xfrm>
            <a:off x="913775" y="618518"/>
            <a:ext cx="10364451" cy="821322"/>
          </a:xfrm>
        </p:spPr>
        <p:txBody>
          <a:bodyPr/>
          <a:lstStyle/>
          <a:p>
            <a:r>
              <a:rPr lang="en-US" altLang="zh-CN" dirty="0"/>
              <a:t>Herding and Information</a:t>
            </a:r>
            <a:endParaRPr lang="en-US" dirty="0"/>
          </a:p>
        </p:txBody>
      </p:sp>
      <p:sp>
        <p:nvSpPr>
          <p:cNvPr id="8" name="Content Placeholder 2">
            <a:extLst>
              <a:ext uri="{FF2B5EF4-FFF2-40B4-BE49-F238E27FC236}">
                <a16:creationId xmlns:a16="http://schemas.microsoft.com/office/drawing/2014/main" id="{EDA2EDF4-6A6D-4546-A57B-851879A701CA}"/>
              </a:ext>
            </a:extLst>
          </p:cNvPr>
          <p:cNvSpPr>
            <a:spLocks noGrp="1"/>
          </p:cNvSpPr>
          <p:nvPr>
            <p:ph sz="quarter" idx="13"/>
          </p:nvPr>
        </p:nvSpPr>
        <p:spPr>
          <a:xfrm>
            <a:off x="913773" y="1439840"/>
            <a:ext cx="10837959" cy="4983538"/>
          </a:xfrm>
        </p:spPr>
        <p:txBody>
          <a:bodyPr>
            <a:normAutofit/>
          </a:bodyPr>
          <a:lstStyle/>
          <a:p>
            <a:r>
              <a:rPr lang="en-US" altLang="zh-CN" sz="2400" dirty="0"/>
              <a:t>The actions of others provide a signal to an individual</a:t>
            </a:r>
          </a:p>
          <a:p>
            <a:r>
              <a:rPr lang="en-US" altLang="zh-CN" sz="2400" dirty="0"/>
              <a:t>Herding:</a:t>
            </a:r>
            <a:r>
              <a:rPr lang="zh-CN" altLang="en-US" sz="2400" dirty="0"/>
              <a:t> </a:t>
            </a:r>
            <a:r>
              <a:rPr lang="en-GB" altLang="zh-CN" sz="2400" dirty="0"/>
              <a:t>everyone doing what everyone else is doing, even when their private</a:t>
            </a:r>
            <a:r>
              <a:rPr lang="zh-CN" altLang="en-US" sz="2400" dirty="0"/>
              <a:t> </a:t>
            </a:r>
            <a:r>
              <a:rPr lang="en-GB" altLang="zh-CN" sz="2400" dirty="0"/>
              <a:t>information may suggest doing something quite different</a:t>
            </a:r>
            <a:endParaRPr lang="en-US" altLang="zh-CN" sz="2400" dirty="0"/>
          </a:p>
          <a:p>
            <a:pPr lvl="1"/>
            <a:r>
              <a:rPr lang="en-GB" altLang="zh-CN" sz="2200" dirty="0"/>
              <a:t>Banerjee, A. V. (1992). "A Simple Model of Herd </a:t>
            </a:r>
            <a:r>
              <a:rPr lang="en-GB" altLang="zh-CN" sz="2200" dirty="0" err="1"/>
              <a:t>Behavior</a:t>
            </a:r>
            <a:r>
              <a:rPr lang="en-GB" altLang="zh-CN" sz="2200" dirty="0"/>
              <a:t>." </a:t>
            </a:r>
            <a:r>
              <a:rPr lang="en-GB" altLang="zh-CN" sz="2200" i="1" u="sng" dirty="0"/>
              <a:t>Quarterly Journal of Economics</a:t>
            </a:r>
            <a:r>
              <a:rPr lang="en-GB" altLang="zh-CN" sz="2200" dirty="0"/>
              <a:t> 107(3): 797-817.</a:t>
            </a:r>
          </a:p>
          <a:p>
            <a:pPr lvl="1"/>
            <a:r>
              <a:rPr lang="en-GB" altLang="zh-CN" sz="2200" dirty="0"/>
              <a:t>Bikhchandani, S., et al. (1998). "Learning from the </a:t>
            </a:r>
            <a:r>
              <a:rPr lang="en-GB" altLang="zh-CN" sz="2200" dirty="0" err="1"/>
              <a:t>behavior</a:t>
            </a:r>
            <a:r>
              <a:rPr lang="en-GB" altLang="zh-CN" sz="2200" dirty="0"/>
              <a:t> of others: Conformity, fads, and informational cascades." </a:t>
            </a:r>
            <a:r>
              <a:rPr lang="en-GB" altLang="zh-CN" sz="2200" i="1" u="sng" dirty="0"/>
              <a:t>Journal of Economic Perspectives</a:t>
            </a:r>
            <a:r>
              <a:rPr lang="en-GB" altLang="zh-CN" sz="2200" dirty="0"/>
              <a:t> 12(3): 151-170.</a:t>
            </a:r>
          </a:p>
        </p:txBody>
      </p:sp>
      <p:sp>
        <p:nvSpPr>
          <p:cNvPr id="9" name="Slide Number Placeholder 5">
            <a:extLst>
              <a:ext uri="{FF2B5EF4-FFF2-40B4-BE49-F238E27FC236}">
                <a16:creationId xmlns:a16="http://schemas.microsoft.com/office/drawing/2014/main" id="{E96BBCA4-70CF-9C4A-BB54-38B822E504C5}"/>
              </a:ext>
            </a:extLst>
          </p:cNvPr>
          <p:cNvSpPr txBox="1">
            <a:spLocks/>
          </p:cNvSpPr>
          <p:nvPr/>
        </p:nvSpPr>
        <p:spPr>
          <a:xfrm>
            <a:off x="10987518" y="6295014"/>
            <a:ext cx="76421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463939-5E93-40A3-BEC8-146BCD35AA99}" type="slidenum">
              <a:rPr lang="en-US" altLang="zh-TW" smtClean="0"/>
              <a:pPr/>
              <a:t>7</a:t>
            </a:fld>
            <a:endParaRPr lang="en-US" altLang="zh-TW" dirty="0"/>
          </a:p>
        </p:txBody>
      </p:sp>
    </p:spTree>
    <p:extLst>
      <p:ext uri="{BB962C8B-B14F-4D97-AF65-F5344CB8AC3E}">
        <p14:creationId xmlns:p14="http://schemas.microsoft.com/office/powerpoint/2010/main" val="2847029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65B22-A461-884F-AFF0-F70CF9F7DA2A}"/>
              </a:ext>
            </a:extLst>
          </p:cNvPr>
          <p:cNvSpPr>
            <a:spLocks noGrp="1"/>
          </p:cNvSpPr>
          <p:nvPr>
            <p:ph type="title"/>
          </p:nvPr>
        </p:nvSpPr>
        <p:spPr>
          <a:xfrm>
            <a:off x="913775" y="618518"/>
            <a:ext cx="10364451" cy="821322"/>
          </a:xfrm>
        </p:spPr>
        <p:txBody>
          <a:bodyPr/>
          <a:lstStyle/>
          <a:p>
            <a:r>
              <a:rPr lang="en-US" altLang="zh-CN" dirty="0"/>
              <a:t>Herding</a:t>
            </a:r>
            <a:endParaRPr lang="en-US" dirty="0"/>
          </a:p>
        </p:txBody>
      </p:sp>
      <p:sp>
        <p:nvSpPr>
          <p:cNvPr id="8" name="Content Placeholder 2">
            <a:extLst>
              <a:ext uri="{FF2B5EF4-FFF2-40B4-BE49-F238E27FC236}">
                <a16:creationId xmlns:a16="http://schemas.microsoft.com/office/drawing/2014/main" id="{EDA2EDF4-6A6D-4546-A57B-851879A701CA}"/>
              </a:ext>
            </a:extLst>
          </p:cNvPr>
          <p:cNvSpPr>
            <a:spLocks noGrp="1"/>
          </p:cNvSpPr>
          <p:nvPr>
            <p:ph sz="quarter" idx="13"/>
          </p:nvPr>
        </p:nvSpPr>
        <p:spPr>
          <a:xfrm>
            <a:off x="913773" y="1439840"/>
            <a:ext cx="10837959" cy="5023590"/>
          </a:xfrm>
        </p:spPr>
        <p:txBody>
          <a:bodyPr>
            <a:normAutofit/>
          </a:bodyPr>
          <a:lstStyle/>
          <a:p>
            <a:r>
              <a:rPr lang="en-US" altLang="zh-CN" sz="2400" dirty="0"/>
              <a:t>Information</a:t>
            </a:r>
            <a:r>
              <a:rPr lang="zh-CN" altLang="en-US" sz="2400" dirty="0"/>
              <a:t> </a:t>
            </a:r>
            <a:r>
              <a:rPr lang="en-US" altLang="zh-CN" sz="2400" dirty="0"/>
              <a:t>Cascades</a:t>
            </a:r>
          </a:p>
          <a:p>
            <a:pPr lvl="1"/>
            <a:r>
              <a:rPr lang="en-GB" altLang="zh-CN" sz="2200" dirty="0"/>
              <a:t>Bikhchandani, S., et al. (1998). "Learning from the </a:t>
            </a:r>
            <a:r>
              <a:rPr lang="en-GB" altLang="zh-CN" sz="2200" dirty="0" err="1"/>
              <a:t>behavior</a:t>
            </a:r>
            <a:r>
              <a:rPr lang="en-GB" altLang="zh-CN" sz="2200" dirty="0"/>
              <a:t> of others: Conformity, fads, and informational cascades." </a:t>
            </a:r>
            <a:r>
              <a:rPr lang="en-GB" altLang="zh-CN" sz="2200" i="1" u="sng" dirty="0"/>
              <a:t>Journal of Economic Perspectives</a:t>
            </a:r>
            <a:r>
              <a:rPr lang="en-GB" altLang="zh-CN" sz="2200" dirty="0"/>
              <a:t> 12(3): 151-170.</a:t>
            </a:r>
          </a:p>
          <a:p>
            <a:pPr lvl="1"/>
            <a:r>
              <a:rPr lang="en-GB" sz="2200" dirty="0"/>
              <a:t>Information Cascades happens when optimal action does not depend on private information, and no further information accumulate</a:t>
            </a:r>
          </a:p>
          <a:p>
            <a:pPr lvl="1"/>
            <a:r>
              <a:rPr lang="en-GB" sz="2200" dirty="0"/>
              <a:t>Assumptions: </a:t>
            </a:r>
          </a:p>
          <a:p>
            <a:pPr lvl="2"/>
            <a:r>
              <a:rPr lang="en-GB" sz="2000" dirty="0"/>
              <a:t>All previous actions can be observed (not just the immediate predecessor)</a:t>
            </a:r>
          </a:p>
          <a:p>
            <a:pPr lvl="2"/>
            <a:r>
              <a:rPr lang="en-GB" sz="2000" dirty="0"/>
              <a:t>Public information pool is updated by adding private information in each step</a:t>
            </a:r>
          </a:p>
          <a:p>
            <a:pPr lvl="2"/>
            <a:r>
              <a:rPr lang="en-GB" sz="2000" dirty="0"/>
              <a:t>Signal is inferred from actions taken by all predecessors</a:t>
            </a:r>
          </a:p>
          <a:p>
            <a:pPr lvl="2"/>
            <a:r>
              <a:rPr lang="en-US" sz="2000" dirty="0"/>
              <a:t>When private information is absent or canceled out, flip a coin (instead of following the predecessor) </a:t>
            </a:r>
          </a:p>
        </p:txBody>
      </p:sp>
      <p:sp>
        <p:nvSpPr>
          <p:cNvPr id="9" name="Slide Number Placeholder 5">
            <a:extLst>
              <a:ext uri="{FF2B5EF4-FFF2-40B4-BE49-F238E27FC236}">
                <a16:creationId xmlns:a16="http://schemas.microsoft.com/office/drawing/2014/main" id="{E96BBCA4-70CF-9C4A-BB54-38B822E504C5}"/>
              </a:ext>
            </a:extLst>
          </p:cNvPr>
          <p:cNvSpPr txBox="1">
            <a:spLocks/>
          </p:cNvSpPr>
          <p:nvPr/>
        </p:nvSpPr>
        <p:spPr>
          <a:xfrm>
            <a:off x="10987518" y="6295014"/>
            <a:ext cx="76421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463939-5E93-40A3-BEC8-146BCD35AA99}" type="slidenum">
              <a:rPr lang="en-US" altLang="zh-TW" smtClean="0"/>
              <a:pPr/>
              <a:t>8</a:t>
            </a:fld>
            <a:endParaRPr lang="en-US" altLang="zh-TW" dirty="0"/>
          </a:p>
        </p:txBody>
      </p:sp>
    </p:spTree>
    <p:extLst>
      <p:ext uri="{BB962C8B-B14F-4D97-AF65-F5344CB8AC3E}">
        <p14:creationId xmlns:p14="http://schemas.microsoft.com/office/powerpoint/2010/main" val="633700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D3DB035-3C60-894C-943B-9417D56ADF16}"/>
              </a:ext>
            </a:extLst>
          </p:cNvPr>
          <p:cNvSpPr>
            <a:spLocks noGrp="1"/>
          </p:cNvSpPr>
          <p:nvPr>
            <p:ph sz="quarter" idx="13"/>
          </p:nvPr>
        </p:nvSpPr>
        <p:spPr>
          <a:xfrm>
            <a:off x="998754" y="1110766"/>
            <a:ext cx="10073745" cy="5220299"/>
          </a:xfrm>
        </p:spPr>
        <p:txBody>
          <a:bodyPr>
            <a:normAutofit fontScale="92500"/>
          </a:bodyPr>
          <a:lstStyle/>
          <a:p>
            <a:r>
              <a:rPr lang="en-GB" altLang="zh-CN" sz="2400" dirty="0"/>
              <a:t>If signal = A then adopt, if signal = B reject</a:t>
            </a:r>
          </a:p>
          <a:p>
            <a:endParaRPr lang="en-GB" sz="2400" dirty="0"/>
          </a:p>
          <a:p>
            <a:endParaRPr lang="en-GB" sz="2400" dirty="0"/>
          </a:p>
          <a:p>
            <a:endParaRPr lang="en-GB" sz="2400" dirty="0"/>
          </a:p>
          <a:p>
            <a:endParaRPr lang="en-GB" sz="1500" dirty="0"/>
          </a:p>
          <a:p>
            <a:endParaRPr lang="en-GB" sz="2400" dirty="0"/>
          </a:p>
          <a:p>
            <a:endParaRPr lang="en-GB" sz="2400" dirty="0"/>
          </a:p>
          <a:p>
            <a:endParaRPr lang="en-GB" sz="2400" dirty="0"/>
          </a:p>
          <a:p>
            <a:r>
              <a:rPr lang="en-GB" sz="2400" dirty="0"/>
              <a:t>An information cascade starts from Clarence  when public information stops accumulating, or private information stops entering the public information pool</a:t>
            </a:r>
            <a:endParaRPr lang="en-US" sz="2000" dirty="0"/>
          </a:p>
        </p:txBody>
      </p:sp>
      <p:sp>
        <p:nvSpPr>
          <p:cNvPr id="2" name="Title 1">
            <a:extLst>
              <a:ext uri="{FF2B5EF4-FFF2-40B4-BE49-F238E27FC236}">
                <a16:creationId xmlns:a16="http://schemas.microsoft.com/office/drawing/2014/main" id="{75765B22-A461-884F-AFF0-F70CF9F7DA2A}"/>
              </a:ext>
            </a:extLst>
          </p:cNvPr>
          <p:cNvSpPr>
            <a:spLocks noGrp="1"/>
          </p:cNvSpPr>
          <p:nvPr>
            <p:ph type="title"/>
          </p:nvPr>
        </p:nvSpPr>
        <p:spPr>
          <a:xfrm>
            <a:off x="1005174" y="325494"/>
            <a:ext cx="10364451" cy="821322"/>
          </a:xfrm>
        </p:spPr>
        <p:txBody>
          <a:bodyPr>
            <a:normAutofit/>
          </a:bodyPr>
          <a:lstStyle/>
          <a:p>
            <a:r>
              <a:rPr lang="en-US" altLang="zh-CN" dirty="0"/>
              <a:t>Information Cascade</a:t>
            </a:r>
          </a:p>
        </p:txBody>
      </p:sp>
      <p:sp>
        <p:nvSpPr>
          <p:cNvPr id="9" name="Slide Number Placeholder 5">
            <a:extLst>
              <a:ext uri="{FF2B5EF4-FFF2-40B4-BE49-F238E27FC236}">
                <a16:creationId xmlns:a16="http://schemas.microsoft.com/office/drawing/2014/main" id="{E96BBCA4-70CF-9C4A-BB54-38B822E504C5}"/>
              </a:ext>
            </a:extLst>
          </p:cNvPr>
          <p:cNvSpPr txBox="1">
            <a:spLocks/>
          </p:cNvSpPr>
          <p:nvPr/>
        </p:nvSpPr>
        <p:spPr>
          <a:xfrm>
            <a:off x="10987518" y="6295014"/>
            <a:ext cx="764215"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463939-5E93-40A3-BEC8-146BCD35AA99}" type="slidenum">
              <a:rPr lang="en-US" altLang="zh-TW" smtClean="0"/>
              <a:pPr/>
              <a:t>9</a:t>
            </a:fld>
            <a:endParaRPr lang="en-US" altLang="zh-TW" dirty="0"/>
          </a:p>
        </p:txBody>
      </p:sp>
      <p:graphicFrame>
        <p:nvGraphicFramePr>
          <p:cNvPr id="5" name="Table 5">
            <a:extLst>
              <a:ext uri="{FF2B5EF4-FFF2-40B4-BE49-F238E27FC236}">
                <a16:creationId xmlns:a16="http://schemas.microsoft.com/office/drawing/2014/main" id="{6449D77E-A1CF-654E-A113-A25D9C9CDA71}"/>
              </a:ext>
            </a:extLst>
          </p:cNvPr>
          <p:cNvGraphicFramePr>
            <a:graphicFrameLocks noGrp="1"/>
          </p:cNvGraphicFramePr>
          <p:nvPr>
            <p:extLst>
              <p:ext uri="{D42A27DB-BD31-4B8C-83A1-F6EECF244321}">
                <p14:modId xmlns:p14="http://schemas.microsoft.com/office/powerpoint/2010/main" val="210046704"/>
              </p:ext>
            </p:extLst>
          </p:nvPr>
        </p:nvGraphicFramePr>
        <p:xfrm>
          <a:off x="1126998" y="1639838"/>
          <a:ext cx="10120802" cy="3578323"/>
        </p:xfrm>
        <a:graphic>
          <a:graphicData uri="http://schemas.openxmlformats.org/drawingml/2006/table">
            <a:tbl>
              <a:tblPr firstRow="1" bandRow="1">
                <a:tableStyleId>{5C22544A-7EE6-4342-B048-85BDC9FD1C3A}</a:tableStyleId>
              </a:tblPr>
              <a:tblGrid>
                <a:gridCol w="2224536">
                  <a:extLst>
                    <a:ext uri="{9D8B030D-6E8A-4147-A177-3AD203B41FA5}">
                      <a16:colId xmlns:a16="http://schemas.microsoft.com/office/drawing/2014/main" val="3253463078"/>
                    </a:ext>
                  </a:extLst>
                </a:gridCol>
                <a:gridCol w="2099733">
                  <a:extLst>
                    <a:ext uri="{9D8B030D-6E8A-4147-A177-3AD203B41FA5}">
                      <a16:colId xmlns:a16="http://schemas.microsoft.com/office/drawing/2014/main" val="4165958932"/>
                    </a:ext>
                  </a:extLst>
                </a:gridCol>
                <a:gridCol w="2517423">
                  <a:extLst>
                    <a:ext uri="{9D8B030D-6E8A-4147-A177-3AD203B41FA5}">
                      <a16:colId xmlns:a16="http://schemas.microsoft.com/office/drawing/2014/main" val="514776388"/>
                    </a:ext>
                  </a:extLst>
                </a:gridCol>
                <a:gridCol w="3279110">
                  <a:extLst>
                    <a:ext uri="{9D8B030D-6E8A-4147-A177-3AD203B41FA5}">
                      <a16:colId xmlns:a16="http://schemas.microsoft.com/office/drawing/2014/main" val="1547417369"/>
                    </a:ext>
                  </a:extLst>
                </a:gridCol>
              </a:tblGrid>
              <a:tr h="494838">
                <a:tc>
                  <a:txBody>
                    <a:bodyPr/>
                    <a:lstStyle/>
                    <a:p>
                      <a:pPr algn="ctr"/>
                      <a:r>
                        <a:rPr lang="en-US" sz="2400" b="0" dirty="0">
                          <a:solidFill>
                            <a:schemeClr val="tx1"/>
                          </a:solidFill>
                          <a:latin typeface="Cambria" panose="02040503050406030204" pitchFamily="18" charset="0"/>
                        </a:rPr>
                        <a:t>Decision maker</a:t>
                      </a:r>
                    </a:p>
                  </a:txBody>
                  <a:tcPr/>
                </a:tc>
                <a:tc>
                  <a:txBody>
                    <a:bodyPr/>
                    <a:lstStyle/>
                    <a:p>
                      <a:pPr algn="ctr"/>
                      <a:r>
                        <a:rPr lang="en-US" sz="2400" b="0" dirty="0">
                          <a:solidFill>
                            <a:schemeClr val="tx1"/>
                          </a:solidFill>
                          <a:latin typeface="Cambria" panose="02040503050406030204" pitchFamily="18" charset="0"/>
                        </a:rPr>
                        <a:t>Private signal</a:t>
                      </a:r>
                    </a:p>
                  </a:txBody>
                  <a:tcPr/>
                </a:tc>
                <a:tc>
                  <a:txBody>
                    <a:bodyPr/>
                    <a:lstStyle/>
                    <a:p>
                      <a:pPr algn="ctr"/>
                      <a:r>
                        <a:rPr lang="en-US" sz="2400" b="0" dirty="0">
                          <a:solidFill>
                            <a:schemeClr val="tx1"/>
                          </a:solidFill>
                          <a:latin typeface="Cambria" panose="02040503050406030204" pitchFamily="18" charset="0"/>
                        </a:rPr>
                        <a:t>Action</a:t>
                      </a:r>
                    </a:p>
                  </a:txBody>
                  <a:tcPr/>
                </a:tc>
                <a:tc>
                  <a:txBody>
                    <a:bodyPr/>
                    <a:lstStyle/>
                    <a:p>
                      <a:pPr algn="ctr"/>
                      <a:r>
                        <a:rPr lang="en-US" sz="2400" b="0" dirty="0">
                          <a:solidFill>
                            <a:schemeClr val="tx1"/>
                          </a:solidFill>
                          <a:latin typeface="Cambria" panose="02040503050406030204" pitchFamily="18" charset="0"/>
                        </a:rPr>
                        <a:t>Public signal</a:t>
                      </a:r>
                    </a:p>
                  </a:txBody>
                  <a:tcPr/>
                </a:tc>
                <a:extLst>
                  <a:ext uri="{0D108BD9-81ED-4DB2-BD59-A6C34878D82A}">
                    <a16:rowId xmlns:a16="http://schemas.microsoft.com/office/drawing/2014/main" val="1973117"/>
                  </a:ext>
                </a:extLst>
              </a:tr>
              <a:tr h="541404">
                <a:tc>
                  <a:txBody>
                    <a:bodyPr/>
                    <a:lstStyle/>
                    <a:p>
                      <a:pPr algn="ctr"/>
                      <a:r>
                        <a:rPr lang="en-US" sz="2400" b="0" dirty="0">
                          <a:solidFill>
                            <a:schemeClr val="tx1"/>
                          </a:solidFill>
                          <a:latin typeface="Cambria" panose="02040503050406030204" pitchFamily="18" charset="0"/>
                        </a:rPr>
                        <a:t>Aaron</a:t>
                      </a:r>
                    </a:p>
                  </a:txBody>
                  <a:tcPr/>
                </a:tc>
                <a:tc>
                  <a:txBody>
                    <a:bodyPr/>
                    <a:lstStyle/>
                    <a:p>
                      <a:pPr algn="ctr"/>
                      <a:r>
                        <a:rPr lang="en-US" sz="2400" b="0" dirty="0">
                          <a:solidFill>
                            <a:schemeClr val="tx1"/>
                          </a:solidFill>
                          <a:latin typeface="Cambria" panose="02040503050406030204" pitchFamily="18" charset="0"/>
                        </a:rPr>
                        <a:t>A</a:t>
                      </a:r>
                    </a:p>
                  </a:txBody>
                  <a:tcPr/>
                </a:tc>
                <a:tc>
                  <a:txBody>
                    <a:bodyPr/>
                    <a:lstStyle/>
                    <a:p>
                      <a:pPr algn="ctr"/>
                      <a:r>
                        <a:rPr lang="en-US" sz="2400" b="0" dirty="0">
                          <a:solidFill>
                            <a:schemeClr val="tx1"/>
                          </a:solidFill>
                          <a:latin typeface="Cambria" panose="02040503050406030204" pitchFamily="18" charset="0"/>
                        </a:rPr>
                        <a:t>adopt</a:t>
                      </a:r>
                    </a:p>
                  </a:txBody>
                  <a:tcPr/>
                </a:tc>
                <a:tc>
                  <a:txBody>
                    <a:bodyPr/>
                    <a:lstStyle/>
                    <a:p>
                      <a:pPr algn="ctr"/>
                      <a:r>
                        <a:rPr lang="en-US" sz="2400" b="0" dirty="0">
                          <a:solidFill>
                            <a:schemeClr val="tx1"/>
                          </a:solidFill>
                          <a:latin typeface="Cambria" panose="02040503050406030204" pitchFamily="18" charset="0"/>
                        </a:rPr>
                        <a:t>A</a:t>
                      </a:r>
                    </a:p>
                  </a:txBody>
                  <a:tcPr/>
                </a:tc>
                <a:extLst>
                  <a:ext uri="{0D108BD9-81ED-4DB2-BD59-A6C34878D82A}">
                    <a16:rowId xmlns:a16="http://schemas.microsoft.com/office/drawing/2014/main" val="2561907592"/>
                  </a:ext>
                </a:extLst>
              </a:tr>
              <a:tr h="922743">
                <a:tc>
                  <a:txBody>
                    <a:bodyPr/>
                    <a:lstStyle/>
                    <a:p>
                      <a:pPr algn="ctr"/>
                      <a:r>
                        <a:rPr lang="en-US" sz="2400" b="0" dirty="0">
                          <a:solidFill>
                            <a:schemeClr val="tx1"/>
                          </a:solidFill>
                          <a:latin typeface="Cambria" panose="02040503050406030204" pitchFamily="18" charset="0"/>
                        </a:rPr>
                        <a:t>Barbara</a:t>
                      </a:r>
                    </a:p>
                  </a:txBody>
                  <a:tcPr/>
                </a:tc>
                <a:tc>
                  <a:txBody>
                    <a:bodyPr/>
                    <a:lstStyle/>
                    <a:p>
                      <a:pPr algn="ctr"/>
                      <a:r>
                        <a:rPr lang="en-US" sz="2400" b="0" dirty="0">
                          <a:solidFill>
                            <a:schemeClr val="tx1"/>
                          </a:solidFill>
                          <a:latin typeface="Cambria" panose="02040503050406030204" pitchFamily="18" charset="0"/>
                        </a:rPr>
                        <a:t>B</a:t>
                      </a:r>
                    </a:p>
                  </a:txBody>
                  <a:tcPr/>
                </a:tc>
                <a:tc>
                  <a:txBody>
                    <a:bodyPr/>
                    <a:lstStyle/>
                    <a:p>
                      <a:pPr algn="ctr"/>
                      <a:r>
                        <a:rPr lang="en-US" sz="2400" b="0" dirty="0">
                          <a:solidFill>
                            <a:schemeClr val="tx1"/>
                          </a:solidFill>
                          <a:latin typeface="Cambria" panose="02040503050406030204" pitchFamily="18" charset="0"/>
                        </a:rPr>
                        <a:t>Flip a coin and adopt</a:t>
                      </a:r>
                    </a:p>
                  </a:txBody>
                  <a:tcPr/>
                </a:tc>
                <a:tc>
                  <a:txBody>
                    <a:bodyPr/>
                    <a:lstStyle/>
                    <a:p>
                      <a:pPr algn="ctr"/>
                      <a:r>
                        <a:rPr lang="en-US" sz="2400" b="0" dirty="0">
                          <a:solidFill>
                            <a:schemeClr val="tx1"/>
                          </a:solidFill>
                          <a:latin typeface="Cambria" panose="02040503050406030204" pitchFamily="18" charset="0"/>
                        </a:rPr>
                        <a:t>AA</a:t>
                      </a:r>
                    </a:p>
                  </a:txBody>
                  <a:tcPr/>
                </a:tc>
                <a:extLst>
                  <a:ext uri="{0D108BD9-81ED-4DB2-BD59-A6C34878D82A}">
                    <a16:rowId xmlns:a16="http://schemas.microsoft.com/office/drawing/2014/main" val="47692859"/>
                  </a:ext>
                </a:extLst>
              </a:tr>
              <a:tr h="534605">
                <a:tc>
                  <a:txBody>
                    <a:bodyPr/>
                    <a:lstStyle/>
                    <a:p>
                      <a:pPr algn="ctr"/>
                      <a:r>
                        <a:rPr lang="en-US" sz="2400" b="0" dirty="0">
                          <a:solidFill>
                            <a:schemeClr val="tx1"/>
                          </a:solidFill>
                          <a:latin typeface="Cambria" panose="02040503050406030204" pitchFamily="18" charset="0"/>
                        </a:rPr>
                        <a:t>Clarence</a:t>
                      </a:r>
                    </a:p>
                  </a:txBody>
                  <a:tcPr/>
                </a:tc>
                <a:tc>
                  <a:txBody>
                    <a:bodyPr/>
                    <a:lstStyle/>
                    <a:p>
                      <a:pPr algn="ctr"/>
                      <a:r>
                        <a:rPr lang="en-US" sz="2400" b="0" dirty="0">
                          <a:solidFill>
                            <a:schemeClr val="tx1"/>
                          </a:solidFill>
                          <a:latin typeface="Cambria" panose="02040503050406030204" pitchFamily="18" charset="0"/>
                        </a:rPr>
                        <a:t>B</a:t>
                      </a:r>
                    </a:p>
                  </a:txBody>
                  <a:tcPr/>
                </a:tc>
                <a:tc>
                  <a:txBody>
                    <a:bodyPr/>
                    <a:lstStyle/>
                    <a:p>
                      <a:pPr algn="ctr"/>
                      <a:r>
                        <a:rPr lang="en-US" sz="2400" b="0" dirty="0">
                          <a:solidFill>
                            <a:schemeClr val="tx1"/>
                          </a:solidFill>
                          <a:latin typeface="Cambria" panose="02040503050406030204" pitchFamily="18" charset="0"/>
                        </a:rPr>
                        <a:t>adopt</a:t>
                      </a:r>
                    </a:p>
                  </a:txBody>
                  <a:tcPr/>
                </a:tc>
                <a:tc>
                  <a:txBody>
                    <a:bodyPr/>
                    <a:lstStyle/>
                    <a:p>
                      <a:pPr algn="ctr"/>
                      <a:r>
                        <a:rPr lang="en-US" sz="2400" b="0" dirty="0">
                          <a:solidFill>
                            <a:schemeClr val="tx1"/>
                          </a:solidFill>
                          <a:latin typeface="Cambria" panose="02040503050406030204" pitchFamily="18" charset="0"/>
                        </a:rPr>
                        <a:t>AAA</a:t>
                      </a:r>
                    </a:p>
                  </a:txBody>
                  <a:tcPr/>
                </a:tc>
                <a:extLst>
                  <a:ext uri="{0D108BD9-81ED-4DB2-BD59-A6C34878D82A}">
                    <a16:rowId xmlns:a16="http://schemas.microsoft.com/office/drawing/2014/main" val="2887233008"/>
                  </a:ext>
                </a:extLst>
              </a:tr>
              <a:tr h="550128">
                <a:tc>
                  <a:txBody>
                    <a:bodyPr/>
                    <a:lstStyle/>
                    <a:p>
                      <a:pPr algn="ctr"/>
                      <a:r>
                        <a:rPr lang="en-US" sz="2400" b="0" dirty="0">
                          <a:solidFill>
                            <a:schemeClr val="tx1"/>
                          </a:solidFill>
                          <a:latin typeface="Cambria" panose="02040503050406030204" pitchFamily="18" charset="0"/>
                        </a:rPr>
                        <a:t>Donna</a:t>
                      </a:r>
                    </a:p>
                  </a:txBody>
                  <a:tcPr/>
                </a:tc>
                <a:tc>
                  <a:txBody>
                    <a:bodyPr/>
                    <a:lstStyle/>
                    <a:p>
                      <a:pPr algn="ctr"/>
                      <a:r>
                        <a:rPr lang="en-US" sz="2400" b="0" dirty="0">
                          <a:solidFill>
                            <a:schemeClr val="tx1"/>
                          </a:solidFill>
                          <a:latin typeface="Cambria" panose="02040503050406030204" pitchFamily="18" charset="0"/>
                        </a:rPr>
                        <a:t>B</a:t>
                      </a:r>
                    </a:p>
                  </a:txBody>
                  <a:tcPr/>
                </a:tc>
                <a:tc>
                  <a:txBody>
                    <a:bodyPr/>
                    <a:lstStyle/>
                    <a:p>
                      <a:pPr algn="ctr"/>
                      <a:r>
                        <a:rPr lang="en-US" sz="2400" b="0" dirty="0">
                          <a:solidFill>
                            <a:schemeClr val="tx1"/>
                          </a:solidFill>
                          <a:latin typeface="Cambria" panose="02040503050406030204" pitchFamily="18" charset="0"/>
                        </a:rPr>
                        <a:t>adopt</a:t>
                      </a:r>
                    </a:p>
                  </a:txBody>
                  <a:tcPr/>
                </a:tc>
                <a:tc>
                  <a:txBody>
                    <a:bodyPr/>
                    <a:lstStyle/>
                    <a:p>
                      <a:pPr algn="ctr"/>
                      <a:r>
                        <a:rPr lang="en-US" sz="2400" b="0" dirty="0">
                          <a:solidFill>
                            <a:schemeClr val="tx1"/>
                          </a:solidFill>
                          <a:latin typeface="Cambria" panose="02040503050406030204" pitchFamily="18" charset="0"/>
                        </a:rPr>
                        <a:t>AAAA</a:t>
                      </a:r>
                    </a:p>
                  </a:txBody>
                  <a:tcPr/>
                </a:tc>
                <a:extLst>
                  <a:ext uri="{0D108BD9-81ED-4DB2-BD59-A6C34878D82A}">
                    <a16:rowId xmlns:a16="http://schemas.microsoft.com/office/drawing/2014/main" val="441993741"/>
                  </a:ext>
                </a:extLst>
              </a:tr>
              <a:tr h="534605">
                <a:tc>
                  <a:txBody>
                    <a:bodyPr/>
                    <a:lstStyle/>
                    <a:p>
                      <a:pPr algn="ctr"/>
                      <a:r>
                        <a:rPr lang="en-US" sz="2400" b="0" dirty="0">
                          <a:solidFill>
                            <a:schemeClr val="tx1"/>
                          </a:solidFill>
                          <a:latin typeface="Cambria" panose="02040503050406030204" pitchFamily="18" charset="0"/>
                        </a:rPr>
                        <a:t>…</a:t>
                      </a:r>
                    </a:p>
                  </a:txBody>
                  <a:tcPr/>
                </a:tc>
                <a:tc>
                  <a:txBody>
                    <a:bodyPr/>
                    <a:lstStyle/>
                    <a:p>
                      <a:pPr algn="ctr"/>
                      <a:endParaRPr lang="en-US" sz="2400" b="0" dirty="0">
                        <a:solidFill>
                          <a:schemeClr val="tx1"/>
                        </a:solidFill>
                        <a:latin typeface="Cambria" panose="02040503050406030204" pitchFamily="18" charset="0"/>
                      </a:endParaRPr>
                    </a:p>
                  </a:txBody>
                  <a:tcPr/>
                </a:tc>
                <a:tc>
                  <a:txBody>
                    <a:bodyPr/>
                    <a:lstStyle/>
                    <a:p>
                      <a:pPr algn="ctr"/>
                      <a:endParaRPr lang="en-US" sz="2400" b="0" dirty="0">
                        <a:solidFill>
                          <a:schemeClr val="tx1"/>
                        </a:solidFill>
                        <a:latin typeface="Cambria" panose="02040503050406030204" pitchFamily="18" charset="0"/>
                      </a:endParaRPr>
                    </a:p>
                  </a:txBody>
                  <a:tcPr/>
                </a:tc>
                <a:tc>
                  <a:txBody>
                    <a:bodyPr/>
                    <a:lstStyle/>
                    <a:p>
                      <a:pPr algn="ctr"/>
                      <a:endParaRPr lang="en-US" sz="2400" b="0" dirty="0">
                        <a:solidFill>
                          <a:schemeClr val="tx1"/>
                        </a:solidFill>
                        <a:latin typeface="Cambria" panose="02040503050406030204" pitchFamily="18" charset="0"/>
                      </a:endParaRPr>
                    </a:p>
                  </a:txBody>
                  <a:tcPr/>
                </a:tc>
                <a:extLst>
                  <a:ext uri="{0D108BD9-81ED-4DB2-BD59-A6C34878D82A}">
                    <a16:rowId xmlns:a16="http://schemas.microsoft.com/office/drawing/2014/main" val="2487190196"/>
                  </a:ext>
                </a:extLst>
              </a:tr>
            </a:tbl>
          </a:graphicData>
        </a:graphic>
      </p:graphicFrame>
    </p:spTree>
    <p:extLst>
      <p:ext uri="{BB962C8B-B14F-4D97-AF65-F5344CB8AC3E}">
        <p14:creationId xmlns:p14="http://schemas.microsoft.com/office/powerpoint/2010/main" val="3928155796"/>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15763</TotalTime>
  <Words>4499</Words>
  <Application>Microsoft Office PowerPoint</Application>
  <PresentationFormat>Widescreen</PresentationFormat>
  <Paragraphs>358</Paragraphs>
  <Slides>40</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Cambria</vt:lpstr>
      <vt:lpstr>Tw Cen MT</vt:lpstr>
      <vt:lpstr>Wingdings</vt:lpstr>
      <vt:lpstr>Droplet</vt:lpstr>
      <vt:lpstr>Herding, Sentiment, and Emotion</vt:lpstr>
      <vt:lpstr>Decision-making Under Uncertainty</vt:lpstr>
      <vt:lpstr>Subjective Probability:  Rational Decision-Making?</vt:lpstr>
      <vt:lpstr>Updating Your Probabilities</vt:lpstr>
      <vt:lpstr>Uncertainty, Information and Noise</vt:lpstr>
      <vt:lpstr>An Example: Valuing Housing</vt:lpstr>
      <vt:lpstr>Herding and Information</vt:lpstr>
      <vt:lpstr>Herding</vt:lpstr>
      <vt:lpstr>Information Cascade</vt:lpstr>
      <vt:lpstr>The Restaurant Example</vt:lpstr>
      <vt:lpstr>Herding</vt:lpstr>
      <vt:lpstr>Herding</vt:lpstr>
      <vt:lpstr>Herding</vt:lpstr>
      <vt:lpstr>Herding</vt:lpstr>
      <vt:lpstr>Herding</vt:lpstr>
      <vt:lpstr>Herding in Asset Markets: Optimists and Pessimists</vt:lpstr>
      <vt:lpstr>Seasonal Affective Disorder (SAD)</vt:lpstr>
      <vt:lpstr>The SAD effect</vt:lpstr>
      <vt:lpstr>The SAD effect</vt:lpstr>
      <vt:lpstr>Measuring Market Sentiment</vt:lpstr>
      <vt:lpstr>Measuring Market Sentiment</vt:lpstr>
      <vt:lpstr>Measuring Market Sentiment</vt:lpstr>
      <vt:lpstr>PowerPoint Presentation</vt:lpstr>
      <vt:lpstr>Housing and Sentiment</vt:lpstr>
      <vt:lpstr>Measuring Market Sentiment</vt:lpstr>
      <vt:lpstr>Measuring Market Sentiment</vt:lpstr>
      <vt:lpstr>Measuring Market Sentiment</vt:lpstr>
      <vt:lpstr>Market Sentiment and Performance</vt:lpstr>
      <vt:lpstr>Measuring Market Sentiment</vt:lpstr>
      <vt:lpstr>Measuring Market Sentiment</vt:lpstr>
      <vt:lpstr>Measuring Market Sentiment</vt:lpstr>
      <vt:lpstr>Measuring Market Sentiment</vt:lpstr>
      <vt:lpstr>Measuring Market Sentiment</vt:lpstr>
      <vt:lpstr>Measuring Market Sentiment Effects</vt:lpstr>
      <vt:lpstr>Ling, Naranjo &amp; Scheick (2014)</vt:lpstr>
      <vt:lpstr>Information, Information Sources and Sentiment</vt:lpstr>
      <vt:lpstr>Commercial Real Estate Mythologies Things Believed for Reasons Other Than “Truth”</vt:lpstr>
      <vt:lpstr>“Offices Deliver Real Capital and Rental Value Growth” UK office market performance over last 35 years</vt:lpstr>
      <vt:lpstr>Gurus* Agency, Information and the Role of Individuals</vt:lpstr>
      <vt:lpstr>Summing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Housing Provident Fund and Homeownership</dc:title>
  <dc:creator>Helen Bao</dc:creator>
  <cp:lastModifiedBy>Colin Lizieri</cp:lastModifiedBy>
  <cp:revision>637</cp:revision>
  <cp:lastPrinted>2023-07-25T10:42:03Z</cp:lastPrinted>
  <dcterms:created xsi:type="dcterms:W3CDTF">2020-05-28T22:58:36Z</dcterms:created>
  <dcterms:modified xsi:type="dcterms:W3CDTF">2023-07-25T10:42:45Z</dcterms:modified>
</cp:coreProperties>
</file>