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</p:sldMasterIdLst>
  <p:notesMasterIdLst>
    <p:notesMasterId r:id="rId24"/>
  </p:notesMasterIdLst>
  <p:sldIdLst>
    <p:sldId id="256" r:id="rId2"/>
    <p:sldId id="295" r:id="rId3"/>
    <p:sldId id="303" r:id="rId4"/>
    <p:sldId id="314" r:id="rId5"/>
    <p:sldId id="316" r:id="rId6"/>
    <p:sldId id="525" r:id="rId7"/>
    <p:sldId id="313" r:id="rId8"/>
    <p:sldId id="404" r:id="rId9"/>
    <p:sldId id="406" r:id="rId10"/>
    <p:sldId id="432" r:id="rId11"/>
    <p:sldId id="434" r:id="rId12"/>
    <p:sldId id="407" r:id="rId13"/>
    <p:sldId id="436" r:id="rId14"/>
    <p:sldId id="437" r:id="rId15"/>
    <p:sldId id="440" r:id="rId16"/>
    <p:sldId id="413" r:id="rId17"/>
    <p:sldId id="411" r:id="rId18"/>
    <p:sldId id="425" r:id="rId19"/>
    <p:sldId id="412" r:id="rId20"/>
    <p:sldId id="414" r:id="rId21"/>
    <p:sldId id="426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/>
    <p:restoredTop sz="95557"/>
  </p:normalViewPr>
  <p:slideViewPr>
    <p:cSldViewPr snapToGrid="0" snapToObjects="1">
      <p:cViewPr varScale="1">
        <p:scale>
          <a:sx n="96" d="100"/>
          <a:sy n="96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A40F-75B4-A24F-BCFE-79CFC698B1B8}" type="datetimeFigureOut">
              <a:rPr lang="en-US" smtClean="0"/>
              <a:t>7/22/23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BEEA-C1C7-AE46-B028-8643DDEB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gnitive_bia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END-OF-THE-DAY</a:t>
            </a:r>
            <a:r>
              <a:rPr lang="en-GB" baseline="0" dirty="0"/>
              <a:t> EFFECT: perfect example to show the relationship among reference point, loss aversion, and risk aversion/seeking, as well as the difference between risk preference and loss aversion. </a:t>
            </a:r>
          </a:p>
          <a:p>
            <a:pPr>
              <a:spcBef>
                <a:spcPct val="0"/>
              </a:spcBef>
            </a:pPr>
            <a:endParaRPr lang="en-GB" baseline="0" dirty="0"/>
          </a:p>
          <a:p>
            <a:pPr>
              <a:spcBef>
                <a:spcPct val="0"/>
              </a:spcBef>
            </a:pPr>
            <a:r>
              <a:rPr lang="en-GB" dirty="0"/>
              <a:t>The </a:t>
            </a:r>
            <a:r>
              <a:rPr lang="en-GB" b="1" dirty="0"/>
              <a:t>end-of-the-day betting effect</a:t>
            </a:r>
            <a:r>
              <a:rPr lang="en-GB" dirty="0"/>
              <a:t> is a </a:t>
            </a:r>
            <a:r>
              <a:rPr lang="en-GB" dirty="0">
                <a:hlinkClick r:id="rId3" tooltip="Cognitive bias"/>
              </a:rPr>
              <a:t>cognitive bias</a:t>
            </a:r>
            <a:r>
              <a:rPr lang="en-GB" dirty="0"/>
              <a:t> reflected in the tendency for bettors to take gambles with higher risk and higher reward at the end of their betting session to try to make up for losses. William </a:t>
            </a:r>
            <a:r>
              <a:rPr lang="en-GB" dirty="0" err="1"/>
              <a:t>McGlothlin</a:t>
            </a:r>
            <a:r>
              <a:rPr lang="en-GB" dirty="0"/>
              <a:t> (1956) and </a:t>
            </a:r>
            <a:r>
              <a:rPr lang="en-GB" dirty="0" err="1"/>
              <a:t>Mukhtar</a:t>
            </a:r>
            <a:r>
              <a:rPr lang="en-GB" dirty="0"/>
              <a:t> Ali (1977) first discovered this effect after observing the shift in betting patterns at horserace tracks. </a:t>
            </a:r>
            <a:r>
              <a:rPr lang="en-GB" dirty="0" err="1"/>
              <a:t>Mcglothlin</a:t>
            </a:r>
            <a:r>
              <a:rPr lang="en-GB" dirty="0"/>
              <a:t> and Ali noticed that people are significantly more likely to prefer </a:t>
            </a:r>
            <a:r>
              <a:rPr lang="en-GB" dirty="0" err="1"/>
              <a:t>longshots</a:t>
            </a:r>
            <a:r>
              <a:rPr lang="en-GB" dirty="0"/>
              <a:t> to conservative bets on the last race of the day. They found that the movement towards </a:t>
            </a:r>
            <a:r>
              <a:rPr lang="en-GB" dirty="0" err="1"/>
              <a:t>longshots</a:t>
            </a:r>
            <a:r>
              <a:rPr lang="en-GB" dirty="0"/>
              <a:t>, and away from </a:t>
            </a:r>
            <a:r>
              <a:rPr lang="en-GB" dirty="0" err="1"/>
              <a:t>favorites</a:t>
            </a:r>
            <a:r>
              <a:rPr lang="en-GB" dirty="0"/>
              <a:t>, is so pronounced that some studies show that conservatively betting on the </a:t>
            </a:r>
            <a:r>
              <a:rPr lang="en-GB" dirty="0" err="1"/>
              <a:t>favorite</a:t>
            </a:r>
            <a:r>
              <a:rPr lang="en-GB" dirty="0"/>
              <a:t> to show (to finish first, second, or third) in the last race is a profitable bet despite the track’s take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A7F8F-7758-4EA4-A8E6-845EAD0F43E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     Premium  Deductible   Compensation (accident)       Rebate</a:t>
            </a:r>
          </a:p>
          <a:p>
            <a:r>
              <a:rPr lang="en-GB" baseline="0" dirty="0"/>
              <a:t>A           1</a:t>
            </a:r>
            <a:r>
              <a:rPr lang="en-US" altLang="zh-CN" baseline="0" dirty="0"/>
              <a:t>5</a:t>
            </a:r>
            <a:r>
              <a:rPr lang="en-GB" baseline="0" dirty="0"/>
              <a:t>00              0                 5000                                      0</a:t>
            </a:r>
          </a:p>
          <a:p>
            <a:r>
              <a:rPr lang="en-GB" baseline="0" dirty="0"/>
              <a:t>B           </a:t>
            </a:r>
            <a:r>
              <a:rPr lang="en-US" altLang="zh-CN" baseline="0" dirty="0"/>
              <a:t>10</a:t>
            </a:r>
            <a:r>
              <a:rPr lang="en-GB" baseline="0" dirty="0"/>
              <a:t>00            </a:t>
            </a:r>
            <a:r>
              <a:rPr lang="en-US" altLang="zh-CN" baseline="0" dirty="0"/>
              <a:t>6</a:t>
            </a:r>
            <a:r>
              <a:rPr lang="en-GB" baseline="0" dirty="0"/>
              <a:t>00               4</a:t>
            </a:r>
            <a:r>
              <a:rPr lang="en-US" altLang="zh-CN" baseline="0" dirty="0"/>
              <a:t>4</a:t>
            </a:r>
            <a:r>
              <a:rPr lang="en-GB" baseline="0" dirty="0"/>
              <a:t>00                                      0</a:t>
            </a:r>
          </a:p>
          <a:p>
            <a:r>
              <a:rPr lang="en-GB" baseline="0" dirty="0"/>
              <a:t>C           </a:t>
            </a:r>
            <a:r>
              <a:rPr lang="en-US" altLang="zh-CN" baseline="0" dirty="0"/>
              <a:t>16</a:t>
            </a:r>
            <a:r>
              <a:rPr lang="en-GB" baseline="0" dirty="0"/>
              <a:t>00            </a:t>
            </a:r>
            <a:r>
              <a:rPr lang="zh-CN" altLang="en-US" baseline="0" dirty="0"/>
              <a:t> </a:t>
            </a:r>
            <a:r>
              <a:rPr lang="en-US" altLang="zh-CN" baseline="0" dirty="0"/>
              <a:t>0</a:t>
            </a:r>
            <a:r>
              <a:rPr lang="en-GB" baseline="0" dirty="0"/>
              <a:t>             </a:t>
            </a:r>
            <a:r>
              <a:rPr lang="zh-CN" altLang="en-US" baseline="0" dirty="0"/>
              <a:t> </a:t>
            </a:r>
            <a:r>
              <a:rPr lang="en-GB" baseline="0" dirty="0"/>
              <a:t>    </a:t>
            </a:r>
            <a:r>
              <a:rPr lang="en-US" altLang="zh-CN" baseline="0" dirty="0"/>
              <a:t>50</a:t>
            </a:r>
            <a:r>
              <a:rPr lang="en-GB" baseline="0" dirty="0"/>
              <a:t>00                                    </a:t>
            </a:r>
            <a:r>
              <a:rPr lang="en-US" altLang="zh-CN" baseline="0" dirty="0"/>
              <a:t>6</a:t>
            </a:r>
            <a:r>
              <a:rPr lang="en-GB" baseline="0"/>
              <a:t>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8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6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A9FC3E-EB8F-CB4F-823B-58B36A278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7/22/23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rolific.co/studies/5c46fd093a307700017fbb6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437-1FF4-3848-A1D0-E6EE41102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94" y="1895312"/>
            <a:ext cx="11479658" cy="1064043"/>
          </a:xfrm>
        </p:spPr>
        <p:txBody>
          <a:bodyPr/>
          <a:lstStyle/>
          <a:p>
            <a:r>
              <a:rPr lang="en-GB" altLang="zh-CN" cap="none" dirty="0"/>
              <a:t>Prospect Theory - Loss Aversion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23E-90AC-8143-962F-3BF65AE2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5983156"/>
            <a:ext cx="8689976" cy="63810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International Workshop on Behavioural Sciences and Urban-Rural Development in Developing Countries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–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July</a:t>
            </a:r>
            <a:r>
              <a:rPr lang="en-GB" sz="2400" dirty="0">
                <a:solidFill>
                  <a:schemeClr val="tx1"/>
                </a:solidFill>
              </a:rPr>
              <a:t> 2023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Newnham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College,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University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Cambridge</a:t>
            </a:r>
            <a:endParaRPr lang="en-US" altLang="zh-CN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1F079-DB4D-E5C3-6AB7-82703418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0" y="236742"/>
            <a:ext cx="358590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799641"/>
          </a:xfrm>
        </p:spPr>
        <p:txBody>
          <a:bodyPr>
            <a:normAutofit lnSpcReduction="10000"/>
          </a:bodyPr>
          <a:lstStyle/>
          <a:p>
            <a:r>
              <a:rPr lang="en-GB" altLang="zh-CN" sz="2200" dirty="0"/>
              <a:t>Kahneman, D., </a:t>
            </a:r>
            <a:r>
              <a:rPr lang="en-GB" altLang="zh-CN" sz="2200" dirty="0" err="1"/>
              <a:t>Knetsch</a:t>
            </a:r>
            <a:r>
              <a:rPr lang="en-GB" altLang="zh-CN" sz="2200" dirty="0"/>
              <a:t>, J. L., and Thaler, R. H. (1990). "Experimental tests of the endowment effect and the Coase theorem." </a:t>
            </a:r>
            <a:r>
              <a:rPr lang="en-GB" altLang="zh-CN" sz="2200" i="1" u="sng" dirty="0"/>
              <a:t>Journal of Political Economy </a:t>
            </a:r>
            <a:r>
              <a:rPr lang="en-GB" altLang="zh-CN" sz="2200" dirty="0"/>
              <a:t>98(6): 1325-1348.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Studied instant endowment effect: the value that an individual assigns to objects increase substantially as soon as ownership is established (previous studies investigated goods with much longer possessions only). 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Large sample size: over 700 participants in multiple experiments. 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Consumption goods: mug, pen, binoculars and chocolate bars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Introduced learning opportunity: repeated market trials, full feedback available at the end of each trial. 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Conclusion: endowment effect and loss aversion are fundamental characteristics of preferences</a:t>
            </a:r>
          </a:p>
          <a:p>
            <a:pPr lvl="1"/>
            <a:endParaRPr lang="en-GB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7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1"/>
            <a:ext cx="10363826" cy="1274484"/>
          </a:xfrm>
        </p:spPr>
        <p:txBody>
          <a:bodyPr>
            <a:normAutofit/>
          </a:bodyPr>
          <a:lstStyle/>
          <a:p>
            <a:r>
              <a:rPr lang="en-GB" altLang="zh-CN" sz="2200" dirty="0"/>
              <a:t>Kahneman, D., </a:t>
            </a:r>
            <a:r>
              <a:rPr lang="en-GB" altLang="zh-CN" sz="2200" dirty="0" err="1"/>
              <a:t>Knetsch</a:t>
            </a:r>
            <a:r>
              <a:rPr lang="en-GB" altLang="zh-CN" sz="2200" dirty="0"/>
              <a:t>, J. L., and Thaler, R. H. (1990). "Experimental tests of the endowment effect and the Coase theorem." </a:t>
            </a:r>
            <a:r>
              <a:rPr lang="en-GB" altLang="zh-CN" sz="2200" i="1" u="sng" dirty="0"/>
              <a:t>Journal of Political Economy </a:t>
            </a:r>
            <a:r>
              <a:rPr lang="en-GB" altLang="zh-CN" sz="2200" dirty="0"/>
              <a:t>98(6): 1325-1348.</a:t>
            </a:r>
            <a:endParaRPr lang="en-GB" sz="2200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B7D80-AB6E-1346-B7B0-5A1C3FBA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91" y="2469081"/>
            <a:ext cx="8153400" cy="4152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D9B66-3F82-754E-A2B1-D6EB1D1E5335}"/>
              </a:ext>
            </a:extLst>
          </p:cNvPr>
          <p:cNvSpPr txBox="1"/>
          <p:nvPr/>
        </p:nvSpPr>
        <p:spPr>
          <a:xfrm>
            <a:off x="670666" y="3140290"/>
            <a:ext cx="2869425" cy="281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cap="none" baseline="0">
                <a:effectLst/>
                <a:latin typeface="Cambria" panose="02040503050406030204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0" indent="0">
              <a:buNone/>
            </a:pPr>
            <a:r>
              <a:rPr lang="en-US" dirty="0"/>
              <a:t>Experiment 1: </a:t>
            </a:r>
          </a:p>
          <a:p>
            <a:pPr marL="0" indent="0">
              <a:buNone/>
            </a:pPr>
            <a:r>
              <a:rPr lang="en-US" dirty="0"/>
              <a:t>44 undergraduate students in an advanced law and economics class at 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184631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 lnSpcReduction="10000"/>
          </a:bodyPr>
          <a:lstStyle/>
          <a:p>
            <a:r>
              <a:rPr lang="en-GB" altLang="zh-CN" sz="2400" dirty="0"/>
              <a:t>Field evidence: </a:t>
            </a:r>
            <a:endParaRPr lang="en-US" altLang="zh-CN" sz="2400" dirty="0"/>
          </a:p>
          <a:p>
            <a:pPr lvl="1"/>
            <a:r>
              <a:rPr lang="en-US" altLang="zh-CN" sz="2000" dirty="0">
                <a:latin typeface="Times New Roman" pitchFamily="18" charset="0"/>
              </a:rPr>
              <a:t>List, J. A. (2003). "Does market experience eliminate market anomalies?" </a:t>
            </a:r>
            <a:r>
              <a:rPr lang="en-US" altLang="zh-CN" sz="2000" i="1" u="sng" dirty="0">
                <a:latin typeface="Times New Roman" pitchFamily="18" charset="0"/>
              </a:rPr>
              <a:t>Quarterly Journal of Economics</a:t>
            </a:r>
            <a:r>
              <a:rPr lang="en-US" altLang="zh-CN" sz="2000" dirty="0">
                <a:latin typeface="Times New Roman" pitchFamily="18" charset="0"/>
              </a:rPr>
              <a:t> 118(1): 41-71.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List, J. A. (2004). "Substitutability, experience, and the value disparity: evidence from the marketplace." </a:t>
            </a:r>
            <a:r>
              <a:rPr lang="en-US" altLang="zh-CN" sz="2000" i="1" u="sng" dirty="0">
                <a:latin typeface="Times New Roman" pitchFamily="18" charset="0"/>
              </a:rPr>
              <a:t>Journal of Environmental Economics and Management </a:t>
            </a:r>
            <a:r>
              <a:rPr lang="en-US" altLang="zh-CN" sz="2000" dirty="0">
                <a:latin typeface="Times New Roman" pitchFamily="18" charset="0"/>
              </a:rPr>
              <a:t>47(3): 486-509.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List, J. A. (2011). "Does Market Experience Eliminate Market Anomalies? The Case of Exogenous Market Experience." </a:t>
            </a:r>
            <a:r>
              <a:rPr lang="en-US" altLang="zh-CN" sz="2000" i="1" u="sng" dirty="0">
                <a:latin typeface="Times New Roman" pitchFamily="18" charset="0"/>
              </a:rPr>
              <a:t>American Economic Review </a:t>
            </a:r>
            <a:r>
              <a:rPr lang="en-US" altLang="zh-CN" sz="2000" dirty="0">
                <a:latin typeface="Times New Roman" pitchFamily="18" charset="0"/>
              </a:rPr>
              <a:t>101(3): 313-317.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List (2003) and List (2004) treated market experience endogenously (i.e., participants decided on their own whether to trade repeatedly or not)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List (2011) introduced market experience exogenously (choose respondents with no experience in the first round, split them into two groups (NON-EXP and EXP), and ‘train’ the EXP group to be more experienced over future rounds). </a:t>
            </a:r>
          </a:p>
          <a:p>
            <a:pPr lvl="1"/>
            <a:endParaRPr lang="en-GB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5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 lnSpcReduction="10000"/>
          </a:bodyPr>
          <a:lstStyle/>
          <a:p>
            <a:r>
              <a:rPr lang="en-GB" altLang="zh-CN" sz="2400" dirty="0"/>
              <a:t>List (2003, 2004, and 2011): </a:t>
            </a:r>
            <a:endParaRPr lang="en-US" altLang="zh-CN" sz="2400" dirty="0"/>
          </a:p>
          <a:p>
            <a:pPr lvl="1"/>
            <a:r>
              <a:rPr lang="en-US" altLang="zh-CN" sz="2000" dirty="0">
                <a:latin typeface="Times New Roman" pitchFamily="18" charset="0"/>
              </a:rPr>
              <a:t>Two treatments: In treatment 1 a respondent is endowed with good A and has the option to trade it for good B. In treatment 2, a different respondent is endowed with good B and has the option to trade it for good A. Respondents are assigned to the two treatments randomly.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Null hypothesis: the ratio of exchange in the two treatments is 50% (no endowment effect)</a:t>
            </a:r>
          </a:p>
          <a:p>
            <a:pPr lvl="1"/>
            <a:r>
              <a:rPr lang="en-US" altLang="zh-CN" sz="2000" dirty="0">
                <a:latin typeface="Times New Roman" pitchFamily="18" charset="0"/>
              </a:rPr>
              <a:t>Alternative hypothesis: the ratio of exchange in the two treatments is less than 50% (endowment effect)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Field experiment: </a:t>
            </a:r>
            <a:r>
              <a:rPr lang="en-GB" sz="2000" dirty="0" err="1">
                <a:latin typeface="Times New Roman" pitchFamily="18" charset="0"/>
              </a:rPr>
              <a:t>Sportscard</a:t>
            </a:r>
            <a:r>
              <a:rPr lang="en-GB" sz="2000" dirty="0">
                <a:latin typeface="Times New Roman" pitchFamily="18" charset="0"/>
              </a:rPr>
              <a:t> show and Disneyland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Well-functioning marketplace: large number of active traders, transparent and updated market information, low transaction costs. 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Steps: (1) give a respondent A/B, (2) complete a survey, (3) show B/A and ask if trade, and (4) conclude the transaction and exit. </a:t>
            </a:r>
          </a:p>
          <a:p>
            <a:pPr lvl="1"/>
            <a:endParaRPr lang="en-GB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C1B70-8FAD-5D47-AD5F-56007F20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5" y="411935"/>
            <a:ext cx="5345052" cy="6289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423BF-ADB9-5043-9B1B-393574BC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35" y="149881"/>
            <a:ext cx="4917897" cy="301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4F4756-ACBF-DC47-BF39-AC38BD791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34" y="3215707"/>
            <a:ext cx="4917897" cy="36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B7D8E7-4E7B-1A4C-BBEF-5C430A07E8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Times New Roman" pitchFamily="18" charset="0"/>
              </a:rPr>
              <a:t>Bao, H. X. H. and C. M. Gong (2016). "Endowment effect and housing decisions." </a:t>
            </a:r>
            <a:r>
              <a:rPr lang="en-GB" sz="2200" i="1" u="sng" dirty="0">
                <a:latin typeface="Times New Roman" pitchFamily="18" charset="0"/>
              </a:rPr>
              <a:t>International Journal of Strategic Property Management</a:t>
            </a:r>
            <a:r>
              <a:rPr lang="en-GB" sz="2200" dirty="0">
                <a:latin typeface="Times New Roman" pitchFamily="18" charset="0"/>
              </a:rPr>
              <a:t> 20(4): 341-353.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Field experiment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Conducted in May 2013 by the Institute of Statistical Survey (ISS) of Renmin University of China. A total of 20 interviewers were recruited and trained by ISS, and the interviews were carried out at 10 local branches of </a:t>
            </a:r>
            <a:r>
              <a:rPr lang="en-GB" sz="2000" dirty="0" err="1">
                <a:latin typeface="Times New Roman" pitchFamily="18" charset="0"/>
              </a:rPr>
              <a:t>Centaline</a:t>
            </a:r>
            <a:r>
              <a:rPr lang="en-GB" sz="2000" dirty="0">
                <a:latin typeface="Times New Roman" pitchFamily="18" charset="0"/>
              </a:rPr>
              <a:t> Real Estate Brokerage across the six main districts of Beijing.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Potential home sellers and buyers only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The interview lasted about 10 minutes on average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A total of 567 complete questionnaires were collected, with a response rate of 57%</a:t>
            </a:r>
          </a:p>
          <a:p>
            <a:pPr lvl="1"/>
            <a:endParaRPr lang="en-GB" sz="2000" dirty="0">
              <a:latin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30713A-8374-7E4F-BB2C-67557781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 – evidence from housing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2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>
                <a:latin typeface="Times New Roman" pitchFamily="18" charset="0"/>
              </a:rPr>
              <a:t>Research design: based on three publications, buyer and seller versions are separated</a:t>
            </a:r>
          </a:p>
          <a:p>
            <a:pPr lvl="1">
              <a:lnSpc>
                <a:spcPct val="100000"/>
              </a:lnSpc>
            </a:pPr>
            <a:r>
              <a:rPr lang="en-US" altLang="zh-CN" dirty="0" err="1">
                <a:latin typeface="Times New Roman" pitchFamily="18" charset="0"/>
              </a:rPr>
              <a:t>Baucells</a:t>
            </a:r>
            <a:r>
              <a:rPr lang="en-US" altLang="zh-CN" dirty="0">
                <a:latin typeface="Times New Roman" pitchFamily="18" charset="0"/>
              </a:rPr>
              <a:t>, M., Weber, M., </a:t>
            </a:r>
            <a:r>
              <a:rPr lang="en-US" altLang="zh-CN" dirty="0" err="1">
                <a:latin typeface="Times New Roman" pitchFamily="18" charset="0"/>
              </a:rPr>
              <a:t>Welfens</a:t>
            </a:r>
            <a:r>
              <a:rPr lang="en-US" altLang="zh-CN" dirty="0">
                <a:latin typeface="Times New Roman" pitchFamily="18" charset="0"/>
              </a:rPr>
              <a:t>, F., (2011), Reference-Point Formation and Updating. </a:t>
            </a:r>
            <a:r>
              <a:rPr lang="en-US" altLang="zh-CN" i="1" u="sng" dirty="0">
                <a:latin typeface="Times New Roman" pitchFamily="18" charset="0"/>
              </a:rPr>
              <a:t>Management Science</a:t>
            </a:r>
            <a:r>
              <a:rPr lang="en-US" altLang="zh-CN" dirty="0">
                <a:latin typeface="Times New Roman" pitchFamily="18" charset="0"/>
              </a:rPr>
              <a:t>, 57, 506-519.</a:t>
            </a:r>
          </a:p>
          <a:p>
            <a:pPr lvl="1">
              <a:lnSpc>
                <a:spcPct val="100000"/>
              </a:lnSpc>
            </a:pPr>
            <a:r>
              <a:rPr lang="en-US" altLang="zh-CN" dirty="0" err="1">
                <a:latin typeface="Times New Roman" pitchFamily="18" charset="0"/>
              </a:rPr>
              <a:t>Paraschiv</a:t>
            </a:r>
            <a:r>
              <a:rPr lang="en-US" altLang="zh-CN" dirty="0">
                <a:latin typeface="Times New Roman" pitchFamily="18" charset="0"/>
              </a:rPr>
              <a:t>, C., &amp; </a:t>
            </a:r>
            <a:r>
              <a:rPr lang="en-US" altLang="zh-CN" dirty="0" err="1">
                <a:latin typeface="Times New Roman" pitchFamily="18" charset="0"/>
              </a:rPr>
              <a:t>Chenavaz</a:t>
            </a:r>
            <a:r>
              <a:rPr lang="en-US" altLang="zh-CN" dirty="0">
                <a:latin typeface="Times New Roman" pitchFamily="18" charset="0"/>
              </a:rPr>
              <a:t>, R. (2011). Sellers' and buyers' reference point dynamics in the housing market. </a:t>
            </a:r>
            <a:r>
              <a:rPr lang="en-US" altLang="zh-CN" i="1" u="sng" dirty="0">
                <a:latin typeface="Times New Roman" pitchFamily="18" charset="0"/>
              </a:rPr>
              <a:t>Housing Studies</a:t>
            </a:r>
            <a:r>
              <a:rPr lang="en-US" altLang="zh-CN" dirty="0">
                <a:latin typeface="Times New Roman" pitchFamily="18" charset="0"/>
              </a:rPr>
              <a:t>, 26(3), 329–352.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Times New Roman" pitchFamily="18" charset="0"/>
              </a:rPr>
              <a:t>Bao, H. X. H., &amp; Gong, C. M. (2016). Endowment effect and housing decisions. </a:t>
            </a:r>
            <a:r>
              <a:rPr lang="en-US" altLang="zh-CN" i="1" u="sng" dirty="0">
                <a:latin typeface="Times New Roman" pitchFamily="18" charset="0"/>
              </a:rPr>
              <a:t>International Journal of Strategic Property Management</a:t>
            </a:r>
            <a:r>
              <a:rPr lang="en-US" altLang="zh-CN" dirty="0">
                <a:latin typeface="Times New Roman" pitchFamily="18" charset="0"/>
              </a:rPr>
              <a:t>, 20(4), 341–353.</a:t>
            </a:r>
          </a:p>
          <a:p>
            <a:r>
              <a:rPr lang="en-US" altLang="zh-CN" sz="2400" dirty="0">
                <a:latin typeface="Times New Roman" pitchFamily="18" charset="0"/>
              </a:rPr>
              <a:t>Platform: Prolific</a:t>
            </a:r>
          </a:p>
          <a:p>
            <a:r>
              <a:rPr lang="en-US" altLang="zh-CN" sz="2400" dirty="0">
                <a:latin typeface="Times New Roman" pitchFamily="18" charset="0"/>
              </a:rPr>
              <a:t>Pre-screening filters: UK residents, home-owners, renters</a:t>
            </a:r>
          </a:p>
          <a:p>
            <a:r>
              <a:rPr lang="en-US" altLang="zh-CN" sz="2400" dirty="0">
                <a:latin typeface="Times New Roman" pitchFamily="18" charset="0"/>
              </a:rPr>
              <a:t>Sample size: 400 (197 home-buyers and 203 home-sellers)</a:t>
            </a:r>
          </a:p>
          <a:p>
            <a:r>
              <a:rPr lang="en-US" altLang="zh-CN" sz="2400" dirty="0">
                <a:latin typeface="Times New Roman" pitchFamily="18" charset="0"/>
              </a:rPr>
              <a:t>Time to collect the sample: 3 hours</a:t>
            </a:r>
          </a:p>
          <a:p>
            <a:r>
              <a:rPr lang="en-US" altLang="zh-CN" sz="2400" dirty="0">
                <a:latin typeface="Times New Roman" pitchFamily="18" charset="0"/>
              </a:rPr>
              <a:t>Costs:  £0.80 for the buyer questionnaire and £0.93 for the seller questionnaire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E48E11-EC65-D203-14ED-C06E2936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 – evidence from housing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5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A972C27E-EF4B-CA49-8B65-ADCC46E8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7397"/>
            <a:ext cx="6649750" cy="5005137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E8CDF91-2976-8B41-9180-7BE3D81B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007" y="1010649"/>
            <a:ext cx="5244239" cy="46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CE82F-5401-1048-8F71-EB7270DD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1189973"/>
            <a:ext cx="5057921" cy="4108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9684-2487-4343-89A9-78B22BFEF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333" y="463463"/>
            <a:ext cx="6242879" cy="59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979040-3E40-D646-A593-48D64D27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83" y="0"/>
            <a:ext cx="750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16164" y="1330325"/>
            <a:ext cx="7343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04881" y="1440739"/>
            <a:ext cx="734377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Nature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– We hate to loss more than we love to win</a:t>
            </a:r>
          </a:p>
          <a:p>
            <a:pPr>
              <a:spcAft>
                <a:spcPts val="1200"/>
              </a:spcAft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Neuroeconomic foundation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gains: ventral and dorsal striatum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losses: insula, amygdala</a:t>
            </a:r>
          </a:p>
          <a:p>
            <a:pPr>
              <a:spcAft>
                <a:spcPts val="1200"/>
              </a:spcAft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Empirical evidence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effect size: &gt; 2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asymmetric price elasticities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asymmetric WTA and WTP (endowment effect)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	- disposition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E4953-FB36-6844-AF83-07E7ED68F0E9}"/>
              </a:ext>
            </a:extLst>
          </p:cNvPr>
          <p:cNvSpPr txBox="1"/>
          <p:nvPr/>
        </p:nvSpPr>
        <p:spPr>
          <a:xfrm>
            <a:off x="1805050" y="397221"/>
            <a:ext cx="75596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3600" cap="none" baseline="0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Prospect Theory – Loss Aversion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5ECF8-4963-2344-A305-FF8BD36C309D}"/>
                  </a:ext>
                </a:extLst>
              </p:cNvPr>
              <p:cNvSpPr/>
              <p:nvPr/>
            </p:nvSpPr>
            <p:spPr>
              <a:xfrm>
                <a:off x="8052934" y="1644570"/>
                <a:ext cx="3689023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</m:sSup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eqAr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5ECF8-4963-2344-A305-FF8BD36C3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934" y="1644570"/>
                <a:ext cx="3689023" cy="811761"/>
              </a:xfrm>
              <a:prstGeom prst="rect">
                <a:avLst/>
              </a:prstGeom>
              <a:blipFill>
                <a:blip r:embed="rId3"/>
                <a:stretch>
                  <a:fillRect l="-13058" t="-193846" b="-2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F68A72-C475-B7CB-2089-8B9344A9EEA7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2</a:t>
            </a:fld>
            <a:endParaRPr lang="en-US" altLang="zh-TW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6438" y="2959946"/>
            <a:ext cx="9528385" cy="3217746"/>
          </a:xfrm>
        </p:spPr>
        <p:txBody>
          <a:bodyPr>
            <a:normAutofit fontScale="92500" lnSpcReduction="10000"/>
          </a:bodyPr>
          <a:lstStyle/>
          <a:p>
            <a:r>
              <a:rPr lang="en-GB" altLang="zh-CN" dirty="0">
                <a:latin typeface="Times New Roman" pitchFamily="18" charset="0"/>
              </a:rPr>
              <a:t>PRICE: Reported WTP/WTA</a:t>
            </a:r>
          </a:p>
          <a:p>
            <a:r>
              <a:rPr lang="en-GB" dirty="0">
                <a:latin typeface="Times New Roman" pitchFamily="18" charset="0"/>
              </a:rPr>
              <a:t>SELLER: = 1 if seller</a:t>
            </a:r>
          </a:p>
          <a:p>
            <a:r>
              <a:rPr lang="en-GB" dirty="0">
                <a:latin typeface="Times New Roman" pitchFamily="18" charset="0"/>
              </a:rPr>
              <a:t>BUST: = 1 if down market</a:t>
            </a:r>
          </a:p>
          <a:p>
            <a:r>
              <a:rPr lang="en-GB" dirty="0">
                <a:latin typeface="Times New Roman" pitchFamily="18" charset="0"/>
              </a:rPr>
              <a:t>SBUST = SELLER * BUST</a:t>
            </a:r>
          </a:p>
          <a:p>
            <a:r>
              <a:rPr lang="en-GB" dirty="0">
                <a:latin typeface="Times New Roman" pitchFamily="18" charset="0"/>
              </a:rPr>
              <a:t>INI: Initial purchase price</a:t>
            </a:r>
          </a:p>
          <a:p>
            <a:r>
              <a:rPr lang="en-GB" dirty="0">
                <a:latin typeface="Times New Roman" pitchFamily="18" charset="0"/>
              </a:rPr>
              <a:t>INTER: Intermediate price</a:t>
            </a:r>
          </a:p>
          <a:p>
            <a:r>
              <a:rPr lang="en-GB" dirty="0">
                <a:latin typeface="Times New Roman" pitchFamily="18" charset="0"/>
              </a:rPr>
              <a:t>AO: Alternative offer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06F86D-968A-E04D-8668-6F2C8A9E4F9F}"/>
                  </a:ext>
                </a:extLst>
              </p:cNvPr>
              <p:cNvSpPr/>
              <p:nvPr/>
            </p:nvSpPr>
            <p:spPr>
              <a:xfrm>
                <a:off x="603184" y="1381502"/>
                <a:ext cx="79921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algn="just"/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𝑃𝑅𝐼𝐶𝐸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𝑆𝐸𝐿𝐿𝐸𝑅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𝑆𝐵𝑈𝑆𝑇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𝐼𝑁𝐼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𝐼𝑁𝑇𝐸𝑅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𝐵𝑈𝐷𝑇</m:t>
                    </m:r>
                  </m:oMath>
                </a14:m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228600" algn="just"/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𝐴𝐺𝐸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𝐴𝐺𝐸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𝐴𝐺𝐸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𝐴𝐺𝐸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𝑀𝐴𝐿𝐸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𝐸𝐷𝑈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𝐸𝐷𝑈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GB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286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𝐸𝐷𝑈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𝐸𝐷𝑈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𝐼𝑁𝐶𝑂𝑀𝐸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𝐼𝑁𝐶𝑂𝑀𝐸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𝐼𝑁𝐶𝑂𝑀𝐸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𝐼𝑁𝐶𝑂𝑀𝐸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4+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𝐻𝐸𝑋𝑃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1+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𝐻𝐸𝑋𝑃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2+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𝐻𝐸𝑋𝑃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06F86D-968A-E04D-8668-6F2C8A9E4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4" y="1381502"/>
                <a:ext cx="7992176" cy="1077218"/>
              </a:xfrm>
              <a:prstGeom prst="rect">
                <a:avLst/>
              </a:prstGeom>
              <a:blipFill>
                <a:blip r:embed="rId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D0B720-62BB-6B40-99EA-B8F5A258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442" y="2352485"/>
            <a:ext cx="5045558" cy="43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4450" cy="5093695"/>
          </a:xfrm>
        </p:spPr>
        <p:txBody>
          <a:bodyPr>
            <a:normAutofit/>
          </a:bodyPr>
          <a:lstStyle/>
          <a:p>
            <a:r>
              <a:rPr lang="en-GB" altLang="zh-CN" dirty="0">
                <a:latin typeface="Times New Roman" pitchFamily="18" charset="0"/>
              </a:rPr>
              <a:t>Is there endowment effect in the UK housing market?</a:t>
            </a:r>
          </a:p>
          <a:p>
            <a:pPr lvl="1"/>
            <a:r>
              <a:rPr lang="en-GB" altLang="zh-CN" dirty="0">
                <a:latin typeface="Times New Roman" pitchFamily="18" charset="0"/>
              </a:rPr>
              <a:t>If we look at the coefficient estimate of SELLER only, the answer is no</a:t>
            </a:r>
          </a:p>
          <a:p>
            <a:pPr lvl="1"/>
            <a:r>
              <a:rPr lang="en-GB" altLang="zh-CN" dirty="0">
                <a:latin typeface="Times New Roman" pitchFamily="18" charset="0"/>
              </a:rPr>
              <a:t>However, this is not the complete picture, as the coefficient estimate of </a:t>
            </a:r>
            <a:r>
              <a:rPr lang="en-US" altLang="zh-CN" dirty="0">
                <a:latin typeface="Times New Roman" pitchFamily="18" charset="0"/>
              </a:rPr>
              <a:t>SBUST</a:t>
            </a:r>
            <a:r>
              <a:rPr lang="en-GB" altLang="zh-CN" dirty="0">
                <a:latin typeface="Times New Roman" pitchFamily="18" charset="0"/>
              </a:rPr>
              <a:t> is significant</a:t>
            </a:r>
          </a:p>
          <a:p>
            <a:r>
              <a:rPr lang="en-GB" dirty="0"/>
              <a:t>Does endowment effect change with market condition? </a:t>
            </a:r>
          </a:p>
          <a:p>
            <a:pPr lvl="1"/>
            <a:r>
              <a:rPr lang="en-US" altLang="zh-CN" dirty="0">
                <a:latin typeface="Times New Roman" pitchFamily="18" charset="0"/>
              </a:rPr>
              <a:t>The</a:t>
            </a:r>
            <a:r>
              <a:rPr lang="zh-CN" altLang="en-US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coefficient</a:t>
            </a:r>
            <a:r>
              <a:rPr lang="zh-CN" altLang="en-US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estimate</a:t>
            </a:r>
            <a:r>
              <a:rPr lang="zh-CN" altLang="en-US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of</a:t>
            </a:r>
            <a:r>
              <a:rPr lang="zh-CN" altLang="en-US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SBUST</a:t>
            </a:r>
            <a:r>
              <a:rPr lang="en-GB" altLang="zh-CN" dirty="0">
                <a:latin typeface="Times New Roman" pitchFamily="18" charset="0"/>
              </a:rPr>
              <a:t> &gt; 0 in all models</a:t>
            </a:r>
          </a:p>
          <a:p>
            <a:pPr lvl="1"/>
            <a:r>
              <a:rPr lang="en-GB" altLang="zh-CN" dirty="0">
                <a:latin typeface="Times New Roman" pitchFamily="18" charset="0"/>
              </a:rPr>
              <a:t>SBUST=1 only when both BUST= 1 and SELLER=1</a:t>
            </a:r>
          </a:p>
          <a:p>
            <a:pPr lvl="1"/>
            <a:r>
              <a:rPr lang="en-GB" altLang="zh-CN" dirty="0">
                <a:latin typeface="Times New Roman" pitchFamily="18" charset="0"/>
              </a:rPr>
              <a:t>Seller’s WTA is 5% or £18,488 higher than buyer’s WTP in a down market</a:t>
            </a:r>
            <a:r>
              <a:rPr lang="zh-CN" altLang="en-US" dirty="0">
                <a:latin typeface="Times New Roman" pitchFamily="18" charset="0"/>
              </a:rPr>
              <a:t> </a:t>
            </a:r>
            <a:endParaRPr lang="en-GB" altLang="zh-CN" dirty="0">
              <a:latin typeface="Times New Roman" pitchFamily="18" charset="0"/>
            </a:endParaRPr>
          </a:p>
          <a:p>
            <a:pPr lvl="1"/>
            <a:r>
              <a:rPr lang="en-GB" dirty="0">
                <a:latin typeface="Times New Roman" pitchFamily="18" charset="0"/>
              </a:rPr>
              <a:t>Endowment effect is caused by loss aversion</a:t>
            </a:r>
          </a:p>
          <a:p>
            <a:pPr lvl="1"/>
            <a:r>
              <a:rPr lang="en-GB" dirty="0">
                <a:latin typeface="Times New Roman" pitchFamily="18" charset="0"/>
              </a:rPr>
              <a:t>When the market is booming, or being in the gain domain, sellers are able to overcome this psychological bias</a:t>
            </a:r>
          </a:p>
        </p:txBody>
      </p:sp>
    </p:spTree>
    <p:extLst>
      <p:ext uri="{BB962C8B-B14F-4D97-AF65-F5344CB8AC3E}">
        <p14:creationId xmlns:p14="http://schemas.microsoft.com/office/powerpoint/2010/main" val="328355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2557-5544-4248-825F-2424AA3D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205"/>
          </a:xfrm>
        </p:spPr>
        <p:txBody>
          <a:bodyPr/>
          <a:lstStyle/>
          <a:p>
            <a:pPr algn="ctr"/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5D73-B2AE-664D-A5EE-5CEC4C4E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4535" cy="4667250"/>
          </a:xfrm>
        </p:spPr>
        <p:txBody>
          <a:bodyPr>
            <a:norm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GB" altLang="zh-CN" dirty="0" err="1"/>
              <a:t>Paraschiv</a:t>
            </a:r>
            <a:r>
              <a:rPr lang="en-GB" altLang="zh-CN" dirty="0"/>
              <a:t>, C., &amp; </a:t>
            </a:r>
            <a:r>
              <a:rPr lang="en-GB" altLang="zh-CN" dirty="0" err="1"/>
              <a:t>Chenavaz</a:t>
            </a:r>
            <a:r>
              <a:rPr lang="en-GB" altLang="zh-CN" dirty="0"/>
              <a:t>, R. (2011)</a:t>
            </a:r>
          </a:p>
          <a:p>
            <a:r>
              <a:rPr lang="en-GB" altLang="zh-CN" dirty="0"/>
              <a:t>Endowment effect is identified in down market among UK homeowners</a:t>
            </a:r>
          </a:p>
          <a:p>
            <a:r>
              <a:rPr lang="en-GB" altLang="zh-CN" dirty="0"/>
              <a:t>Results are consistent with evidences collected by conventional online survey and field experiment (i.e., </a:t>
            </a:r>
            <a:r>
              <a:rPr lang="en-GB" altLang="zh-CN" dirty="0" err="1"/>
              <a:t>Baucells</a:t>
            </a:r>
            <a:r>
              <a:rPr lang="en-GB" altLang="zh-CN" dirty="0"/>
              <a:t>, M., Weber, M., </a:t>
            </a:r>
            <a:r>
              <a:rPr lang="en-GB" altLang="zh-CN" dirty="0" err="1"/>
              <a:t>Welfens</a:t>
            </a:r>
            <a:r>
              <a:rPr lang="en-GB" altLang="zh-CN" dirty="0"/>
              <a:t>, F., (2011), </a:t>
            </a:r>
            <a:r>
              <a:rPr lang="en-GB" altLang="zh-CN" dirty="0" err="1"/>
              <a:t>Paraschiv</a:t>
            </a:r>
            <a:r>
              <a:rPr lang="en-GB" altLang="zh-CN" dirty="0"/>
              <a:t>, C., &amp; </a:t>
            </a:r>
            <a:r>
              <a:rPr lang="en-GB" altLang="zh-CN" dirty="0" err="1"/>
              <a:t>Chenavaz</a:t>
            </a:r>
            <a:r>
              <a:rPr lang="en-GB" altLang="zh-CN" dirty="0"/>
              <a:t>, R. (2011), and Bao, H. X. H., &amp; Gong, C. M. (2016)</a:t>
            </a:r>
          </a:p>
          <a:p>
            <a:r>
              <a:rPr lang="en-GB" altLang="zh-CN" dirty="0"/>
              <a:t>Prolific is a reliable and efficient platform to collect data</a:t>
            </a:r>
          </a:p>
          <a:p>
            <a:r>
              <a:rPr lang="en-US" altLang="zh-CN" dirty="0">
                <a:ea typeface="DejaVu Sans" charset="0"/>
                <a:cs typeface="DejaVu Sans" charset="0"/>
              </a:rPr>
              <a:t>Helen X. H. Bao and Rufus Saunders (2021). Reference Dependence in the UK Housing Market. </a:t>
            </a:r>
            <a:r>
              <a:rPr lang="en-US" altLang="zh-CN" i="1" u="sng" dirty="0">
                <a:ea typeface="DejaVu Sans" charset="0"/>
                <a:cs typeface="DejaVu Sans" charset="0"/>
              </a:rPr>
              <a:t>Housing Studies</a:t>
            </a:r>
            <a:r>
              <a:rPr lang="en-US" altLang="zh-CN" dirty="0">
                <a:ea typeface="DejaVu Sans" charset="0"/>
                <a:cs typeface="DejaVu Sans" charset="0"/>
              </a:rPr>
              <a:t>, https://</a:t>
            </a:r>
            <a:r>
              <a:rPr lang="en-US" altLang="zh-CN" dirty="0" err="1">
                <a:ea typeface="DejaVu Sans" charset="0"/>
                <a:cs typeface="DejaVu Sans" charset="0"/>
              </a:rPr>
              <a:t>doi.org</a:t>
            </a:r>
            <a:r>
              <a:rPr lang="en-US" altLang="zh-CN" dirty="0">
                <a:ea typeface="DejaVu Sans" charset="0"/>
                <a:cs typeface="DejaVu Sans" charset="0"/>
              </a:rPr>
              <a:t>/10.1080/02673037.2021.1935767.</a:t>
            </a:r>
          </a:p>
        </p:txBody>
      </p:sp>
    </p:spTree>
    <p:extLst>
      <p:ext uri="{BB962C8B-B14F-4D97-AF65-F5344CB8AC3E}">
        <p14:creationId xmlns:p14="http://schemas.microsoft.com/office/powerpoint/2010/main" val="20517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420" y="548680"/>
            <a:ext cx="92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Mental Accounting – Framing and Editing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1545" y="1505396"/>
            <a:ext cx="995875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Applications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of Prospect Theory</a:t>
            </a:r>
          </a:p>
          <a:p>
            <a:pPr algn="just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	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</a:b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Many transactions are complex, involving several components, simultaneous or sequential; hence:</a:t>
            </a:r>
          </a:p>
          <a:p>
            <a: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Segregate gains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(because the gain function is concave due to diminishing marginal sensitivity).</a:t>
            </a:r>
          </a:p>
          <a:p>
            <a: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Integrate losses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(because the loss function is convex, due to diminishing marginal sensitivity).</a:t>
            </a:r>
          </a:p>
          <a:p>
            <a: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Integrate smaller losses with larger gains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(to offset loss aversion).</a:t>
            </a:r>
          </a:p>
          <a:p>
            <a: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Segregate small gains from larger losses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(value of a small gain may exceed that of slightly reducing a large loss, dimin. marginal sensitivity).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6C2E33C-5E40-EF52-F5E8-FB2C249F1017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3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403534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45546" y="1453713"/>
            <a:ext cx="47064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latin typeface="Cambria" panose="02040503050406030204" pitchFamily="18" charset="0"/>
                <a:ea typeface="DejaVu Sans" charset="0"/>
                <a:cs typeface="DejaVu Sans" charset="0"/>
              </a:defRPr>
            </a:lvl1pPr>
            <a:lvl2pPr marL="800100" lvl="1" indent="-342900" algn="just">
              <a:spcAft>
                <a:spcPts val="600"/>
              </a:spcAft>
              <a:buSzPct val="110000"/>
              <a:buFont typeface="Wingdings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Cambria" panose="02040503050406030204" pitchFamily="18" charset="0"/>
                <a:ea typeface="DejaVu Sans" charset="0"/>
                <a:cs typeface="DejaVu Sans" charset="0"/>
              </a:defRPr>
            </a:lvl2pPr>
            <a:lvl3pPr lvl="2">
              <a:spcAft>
                <a:spcPts val="600"/>
              </a:spcAft>
              <a:defRPr>
                <a:latin typeface="Cambria" panose="02040503050406030204" pitchFamily="18" charset="0"/>
              </a:defRPr>
            </a:lvl3pPr>
          </a:lstStyle>
          <a:p>
            <a:r>
              <a:rPr lang="en-GB" dirty="0"/>
              <a:t>Segregate gains</a:t>
            </a:r>
          </a:p>
          <a:p>
            <a:pPr lvl="1"/>
            <a:r>
              <a:rPr lang="en-GB" dirty="0"/>
              <a:t>Gain function is concave due to diminishing marginal sensitivity</a:t>
            </a:r>
          </a:p>
          <a:p>
            <a:pPr lvl="2"/>
            <a:r>
              <a:rPr lang="en-GB" dirty="0"/>
              <a:t>V(2X) &lt; 2 V(X)</a:t>
            </a:r>
          </a:p>
          <a:p>
            <a:pPr lvl="1"/>
            <a:r>
              <a:rPr lang="en-GB" dirty="0"/>
              <a:t>Example: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V(200) &lt; 2 V(100)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win two lotteries that pay $50 and $25 respectively, vs. win a single lottery paying $75</a:t>
            </a:r>
          </a:p>
          <a:p>
            <a:pPr lvl="1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D077B6-87B5-8C47-AC63-FDE662DF65BA}"/>
              </a:ext>
            </a:extLst>
          </p:cNvPr>
          <p:cNvGrpSpPr/>
          <p:nvPr/>
        </p:nvGrpSpPr>
        <p:grpSpPr>
          <a:xfrm>
            <a:off x="6572526" y="1714952"/>
            <a:ext cx="4199735" cy="4176464"/>
            <a:chOff x="6240017" y="1916832"/>
            <a:chExt cx="4199735" cy="4176464"/>
          </a:xfrm>
        </p:grpSpPr>
        <p:sp>
          <p:nvSpPr>
            <p:cNvPr id="12" name="Rectangle 11"/>
            <p:cNvSpPr/>
            <p:nvPr/>
          </p:nvSpPr>
          <p:spPr>
            <a:xfrm>
              <a:off x="6256687" y="1916832"/>
              <a:ext cx="4176464" cy="417646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088" y="2492896"/>
              <a:ext cx="3384376" cy="34304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44073" y="2132856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V(X)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28448" y="55892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0017" y="328498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V(200)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2598" y="3717032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V(100)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F826C9-D722-0E4D-A29A-090A2DD7E059}"/>
              </a:ext>
            </a:extLst>
          </p:cNvPr>
          <p:cNvSpPr txBox="1"/>
          <p:nvPr/>
        </p:nvSpPr>
        <p:spPr>
          <a:xfrm>
            <a:off x="1364420" y="548680"/>
            <a:ext cx="92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Mental Accounting – Framing and Editing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CBD84D86-812A-3CA2-527A-692C1C80FF97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4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55270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3138" y="1340769"/>
            <a:ext cx="55608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spcAft>
                <a:spcPts val="8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latin typeface="Cambria" panose="02040503050406030204" pitchFamily="18" charset="0"/>
                <a:ea typeface="DejaVu Sans" charset="0"/>
                <a:cs typeface="DejaVu Sans" charset="0"/>
              </a:defRPr>
            </a:lvl1pPr>
            <a:lvl2pPr marL="800100" lvl="1" indent="-342900" algn="just">
              <a:spcAft>
                <a:spcPts val="800"/>
              </a:spcAft>
              <a:buSzPct val="110000"/>
              <a:buFont typeface="Wingdings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Cambria" panose="02040503050406030204" pitchFamily="18" charset="0"/>
                <a:ea typeface="DejaVu Sans" charset="0"/>
                <a:cs typeface="DejaVu Sans" charset="0"/>
              </a:defRPr>
            </a:lvl2pPr>
          </a:lstStyle>
          <a:p>
            <a:pPr>
              <a:spcAft>
                <a:spcPts val="600"/>
              </a:spcAft>
            </a:pPr>
            <a:r>
              <a:rPr lang="en-GB" dirty="0"/>
              <a:t>Integrate losses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Loss function is convex, due to diminishing marginal sensitivity</a:t>
            </a:r>
          </a:p>
          <a:p>
            <a:pPr lvl="2">
              <a:spcAft>
                <a:spcPts val="600"/>
              </a:spcAft>
            </a:pPr>
            <a:r>
              <a:rPr lang="en-GB" dirty="0">
                <a:latin typeface="Cambria" panose="02040503050406030204" pitchFamily="18" charset="0"/>
              </a:rPr>
              <a:t>V(2X) &gt; 2 V(X)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Example: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</a:rPr>
              <a:t>V(-200) &gt; 2 V(-100)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</a:rPr>
              <a:t>A parking ticket of $200 vs. two parking tickets of $100 each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DEB36E-3F40-DC45-9A84-E6747852F0BD}"/>
              </a:ext>
            </a:extLst>
          </p:cNvPr>
          <p:cNvGrpSpPr/>
          <p:nvPr/>
        </p:nvGrpSpPr>
        <p:grpSpPr>
          <a:xfrm>
            <a:off x="6844901" y="1873767"/>
            <a:ext cx="4248732" cy="4176464"/>
            <a:chOff x="6168008" y="1916832"/>
            <a:chExt cx="4248732" cy="4176464"/>
          </a:xfrm>
        </p:grpSpPr>
        <p:sp>
          <p:nvSpPr>
            <p:cNvPr id="12" name="Rectangle 11"/>
            <p:cNvSpPr/>
            <p:nvPr/>
          </p:nvSpPr>
          <p:spPr>
            <a:xfrm>
              <a:off x="6168008" y="1916832"/>
              <a:ext cx="4176464" cy="417646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2024" y="2132856"/>
              <a:ext cx="3312368" cy="37792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8919" y="566124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V(X)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08919" y="5373216"/>
              <a:ext cx="907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V(-200)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08919" y="501317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V(-100)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12024" y="22048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C3187E-85A4-1541-8596-0E6151EB6412}"/>
              </a:ext>
            </a:extLst>
          </p:cNvPr>
          <p:cNvSpPr txBox="1"/>
          <p:nvPr/>
        </p:nvSpPr>
        <p:spPr>
          <a:xfrm>
            <a:off x="1364420" y="548680"/>
            <a:ext cx="92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Mental Accounting – Framing and Editing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C5B8BFB-72AA-8FE9-7B5E-7A820A3EEBDA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5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2978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390" y="1484786"/>
            <a:ext cx="5561610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latin typeface="Cambria" panose="02040503050406030204" pitchFamily="18" charset="0"/>
                <a:ea typeface="DejaVu Sans" charset="0"/>
                <a:cs typeface="DejaVu Sans" charset="0"/>
              </a:defRPr>
            </a:lvl1pPr>
            <a:lvl2pPr marL="800100" lvl="1" indent="-342900" algn="just">
              <a:spcAft>
                <a:spcPts val="600"/>
              </a:spcAft>
              <a:buSzPct val="110000"/>
              <a:buFont typeface="Wingdings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Cambria" panose="02040503050406030204" pitchFamily="18" charset="0"/>
                <a:ea typeface="DejaVu Sans" charset="0"/>
                <a:cs typeface="DejaVu Sans" charset="0"/>
              </a:defRPr>
            </a:lvl2pPr>
            <a:lvl3pPr lvl="2">
              <a:spcAft>
                <a:spcPts val="600"/>
              </a:spcAft>
              <a:defRPr>
                <a:latin typeface="Cambria" panose="02040503050406030204" pitchFamily="18" charset="0"/>
              </a:defRPr>
            </a:lvl3pPr>
          </a:lstStyle>
          <a:p>
            <a:r>
              <a:rPr lang="en-GB" dirty="0"/>
              <a:t>Integrate smaller losses with larger gains</a:t>
            </a:r>
          </a:p>
          <a:p>
            <a:pPr lvl="1"/>
            <a:r>
              <a:rPr lang="en-GB" dirty="0"/>
              <a:t>to offset loss aversion </a:t>
            </a:r>
          </a:p>
          <a:p>
            <a:pPr lvl="2"/>
            <a:r>
              <a:rPr lang="en-GB" dirty="0"/>
              <a:t>V(X) &gt;  V(X - Y) – V( - Y)</a:t>
            </a:r>
          </a:p>
          <a:p>
            <a:pPr lvl="2"/>
            <a:r>
              <a:rPr lang="en-GB" dirty="0"/>
              <a:t>V(X – Y) &gt; V(X) + V (– Y)</a:t>
            </a:r>
          </a:p>
          <a:p>
            <a:pPr lvl="1"/>
            <a:r>
              <a:rPr lang="en-GB" dirty="0"/>
              <a:t>Example:</a:t>
            </a:r>
          </a:p>
          <a:p>
            <a:pPr lvl="2"/>
            <a:r>
              <a:rPr lang="en-GB" dirty="0"/>
              <a:t>V(80) &gt; V(100) + V(-20)</a:t>
            </a:r>
          </a:p>
          <a:p>
            <a:pPr lvl="1"/>
            <a:r>
              <a:rPr lang="en-GB" dirty="0"/>
              <a:t>Example:</a:t>
            </a:r>
          </a:p>
          <a:p>
            <a:pPr lvl="2"/>
            <a:r>
              <a:rPr lang="en-GB" dirty="0"/>
              <a:t>Win a $100,000 lottery and pay 20% income tax afterwards vs. Win a $80,000 lottery but tax free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D3A8566-4F34-5D4E-AAD0-E54297CB2DB6}"/>
              </a:ext>
            </a:extLst>
          </p:cNvPr>
          <p:cNvGrpSpPr/>
          <p:nvPr/>
        </p:nvGrpSpPr>
        <p:grpSpPr>
          <a:xfrm>
            <a:off x="6916153" y="1694619"/>
            <a:ext cx="4176464" cy="4176464"/>
            <a:chOff x="6168008" y="1916832"/>
            <a:chExt cx="4176464" cy="4176464"/>
          </a:xfrm>
        </p:grpSpPr>
        <p:sp>
          <p:nvSpPr>
            <p:cNvPr id="8" name="Rectangle 7"/>
            <p:cNvSpPr/>
            <p:nvPr/>
          </p:nvSpPr>
          <p:spPr>
            <a:xfrm>
              <a:off x="6168008" y="1916832"/>
              <a:ext cx="4176464" cy="417646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2024" y="1988840"/>
              <a:ext cx="3919810" cy="40324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51737" y="393305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4631" y="4854892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V(-20)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47723" y="2533794"/>
              <a:ext cx="623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V(100)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184232" y="3789040"/>
              <a:ext cx="144016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328248" y="2780928"/>
              <a:ext cx="1008112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336360" y="2780928"/>
              <a:ext cx="0" cy="1152128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8155038" y="3933056"/>
              <a:ext cx="29195" cy="108012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184232" y="5013176"/>
              <a:ext cx="144016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328248" y="2852936"/>
              <a:ext cx="720080" cy="14932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20336" y="2852936"/>
              <a:ext cx="0" cy="108012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52185" y="2719954"/>
              <a:ext cx="538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V(80)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73856" y="3626857"/>
              <a:ext cx="1199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V(100) + V(-20)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12780" y="2479290"/>
              <a:ext cx="1152128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b="1" dirty="0">
                <a:solidFill>
                  <a:srgbClr val="FF0000"/>
                </a:solidFill>
              </a:endParaRPr>
            </a:p>
            <a:p>
              <a:r>
                <a:rPr lang="en-US" sz="1100" b="1" dirty="0">
                  <a:solidFill>
                    <a:srgbClr val="FF0000"/>
                  </a:solidFill>
                </a:rPr>
                <a:t>Integration</a:t>
              </a:r>
            </a:p>
            <a:p>
              <a:endParaRPr lang="en-US" sz="1000" b="1" dirty="0">
                <a:solidFill>
                  <a:srgbClr val="FF0000"/>
                </a:solidFill>
              </a:endParaRPr>
            </a:p>
            <a:p>
              <a:endParaRPr lang="en-US" sz="1000" b="1" dirty="0">
                <a:solidFill>
                  <a:srgbClr val="FF0000"/>
                </a:solidFill>
              </a:endParaRPr>
            </a:p>
            <a:p>
              <a:endParaRPr lang="en-US" sz="1100" b="1" dirty="0">
                <a:solidFill>
                  <a:srgbClr val="FF0000"/>
                </a:solidFill>
              </a:endParaRPr>
            </a:p>
            <a:p>
              <a:endParaRPr lang="en-US" sz="1100" b="1" dirty="0">
                <a:solidFill>
                  <a:srgbClr val="FF0000"/>
                </a:solidFill>
              </a:endParaRPr>
            </a:p>
            <a:p>
              <a:endParaRPr lang="en-US" sz="1100" b="1" dirty="0">
                <a:solidFill>
                  <a:srgbClr val="FF0000"/>
                </a:solidFill>
              </a:endParaRPr>
            </a:p>
            <a:p>
              <a:r>
                <a:rPr lang="en-US" sz="1100" b="1" dirty="0">
                  <a:solidFill>
                    <a:srgbClr val="FF0000"/>
                  </a:solidFill>
                </a:rPr>
                <a:t>Segregation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66985E-543F-2C4C-B56C-475FE597A8A8}"/>
              </a:ext>
            </a:extLst>
          </p:cNvPr>
          <p:cNvSpPr txBox="1"/>
          <p:nvPr/>
        </p:nvSpPr>
        <p:spPr>
          <a:xfrm>
            <a:off x="1364420" y="548680"/>
            <a:ext cx="92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Mental Accounting – Framing and Editing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C078582B-CB0B-6E9C-720A-7BD08F0E3179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6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61747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93503D4-F564-C847-BC46-576B2C7EB6A9}"/>
              </a:ext>
            </a:extLst>
          </p:cNvPr>
          <p:cNvGrpSpPr/>
          <p:nvPr/>
        </p:nvGrpSpPr>
        <p:grpSpPr>
          <a:xfrm>
            <a:off x="7082406" y="2508060"/>
            <a:ext cx="4377281" cy="4176464"/>
            <a:chOff x="7082406" y="2508060"/>
            <a:chExt cx="4377281" cy="41764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20328C-3174-4446-B196-31CAB958BB57}"/>
                </a:ext>
              </a:extLst>
            </p:cNvPr>
            <p:cNvSpPr/>
            <p:nvPr/>
          </p:nvSpPr>
          <p:spPr>
            <a:xfrm>
              <a:off x="7082406" y="2508060"/>
              <a:ext cx="4377281" cy="417646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3741"/>
            <a:stretch/>
          </p:blipFill>
          <p:spPr>
            <a:xfrm>
              <a:off x="7192311" y="2658394"/>
              <a:ext cx="4155495" cy="3875796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150" y="1484786"/>
            <a:ext cx="656937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latin typeface="Cambria" panose="02040503050406030204" pitchFamily="18" charset="0"/>
                <a:ea typeface="DejaVu Sans" charset="0"/>
                <a:cs typeface="DejaVu Sans" charset="0"/>
              </a:defRPr>
            </a:lvl1pPr>
            <a:lvl2pPr marL="800100" lvl="1" indent="-342900" algn="just">
              <a:spcAft>
                <a:spcPts val="600"/>
              </a:spcAft>
              <a:buSzPct val="110000"/>
              <a:buFont typeface="Wingdings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Cambria" panose="02040503050406030204" pitchFamily="18" charset="0"/>
                <a:ea typeface="DejaVu Sans" charset="0"/>
                <a:cs typeface="DejaVu Sans" charset="0"/>
              </a:defRPr>
            </a:lvl2pPr>
            <a:lvl3pPr lvl="2">
              <a:spcAft>
                <a:spcPts val="600"/>
              </a:spcAft>
              <a:defRPr>
                <a:latin typeface="Cambria" panose="02040503050406030204" pitchFamily="18" charset="0"/>
              </a:defRPr>
            </a:lvl3pPr>
          </a:lstStyle>
          <a:p>
            <a:r>
              <a:rPr lang="en-GB" dirty="0"/>
              <a:t>Segregate small gains from larger losses</a:t>
            </a:r>
          </a:p>
          <a:p>
            <a:pPr lvl="1"/>
            <a:r>
              <a:rPr lang="en-GB" dirty="0"/>
              <a:t>Value of a small gain may exceed that of slightly reducing a large loss, dimin. marginal sensitivity</a:t>
            </a:r>
          </a:p>
          <a:p>
            <a:pPr lvl="2"/>
            <a:r>
              <a:rPr lang="en-GB" dirty="0"/>
              <a:t>V(X) &gt;  V(X - Y) – V( - Y)</a:t>
            </a:r>
          </a:p>
          <a:p>
            <a:pPr lvl="2"/>
            <a:r>
              <a:rPr lang="en-GB" dirty="0"/>
              <a:t>V(X) + V( - Y) &gt; V (X - Y)</a:t>
            </a:r>
          </a:p>
          <a:p>
            <a:pPr lvl="1"/>
            <a:r>
              <a:rPr lang="en-GB" dirty="0"/>
              <a:t>Example: </a:t>
            </a:r>
          </a:p>
          <a:p>
            <a:pPr lvl="2"/>
            <a:r>
              <a:rPr lang="en-GB" dirty="0"/>
              <a:t>V(20) + V(-100) &gt; V(-80) 	</a:t>
            </a:r>
          </a:p>
          <a:p>
            <a:pPr lvl="1"/>
            <a:r>
              <a:rPr lang="en-GB" dirty="0"/>
              <a:t>Example: </a:t>
            </a:r>
          </a:p>
          <a:p>
            <a:pPr lvl="2"/>
            <a:r>
              <a:rPr lang="en-GB" dirty="0"/>
              <a:t>A $1000 necklace with a $100 coupon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0622" y="564156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Segregation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C16C8-C0F7-B149-8F41-490AA6C3BC58}"/>
              </a:ext>
            </a:extLst>
          </p:cNvPr>
          <p:cNvSpPr txBox="1"/>
          <p:nvPr/>
        </p:nvSpPr>
        <p:spPr>
          <a:xfrm>
            <a:off x="1364420" y="548680"/>
            <a:ext cx="92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Mental Accounting – Framing and Editing</a:t>
            </a:r>
          </a:p>
        </p:txBody>
      </p:sp>
    </p:spTree>
    <p:extLst>
      <p:ext uri="{BB962C8B-B14F-4D97-AF65-F5344CB8AC3E}">
        <p14:creationId xmlns:p14="http://schemas.microsoft.com/office/powerpoint/2010/main" val="423946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/>
          </a:bodyPr>
          <a:lstStyle/>
          <a:p>
            <a:r>
              <a:rPr lang="en-GB" altLang="zh-CN" sz="2400" dirty="0"/>
              <a:t>Definition: Endowment effect is the difference between an individual’s minimum willing-to-accept (WTA) to sell a product that he/she owns and the maximum willing-to-pay (WTP) to purchase the product. It is also call</a:t>
            </a:r>
            <a:r>
              <a:rPr lang="en-US" altLang="zh-CN" sz="2400" dirty="0"/>
              <a:t>ed</a:t>
            </a:r>
            <a:r>
              <a:rPr lang="en-GB" altLang="zh-CN" sz="2400" dirty="0"/>
              <a:t> the WTA-WTP gap. </a:t>
            </a:r>
          </a:p>
          <a:p>
            <a:pPr lvl="1"/>
            <a:r>
              <a:rPr lang="en-GB" altLang="zh-CN" sz="2200" dirty="0"/>
              <a:t>Richard Thaler coined this term in his 1980 paper: Thaler, R. (1980). "Toward a positive theory of consumer choice." </a:t>
            </a:r>
            <a:r>
              <a:rPr lang="en-GB" altLang="zh-CN" sz="2200" i="1" u="sng" dirty="0"/>
              <a:t>Journal of Economic </a:t>
            </a:r>
            <a:r>
              <a:rPr lang="en-GB" altLang="zh-CN" sz="2200" i="1" u="sng" dirty="0" err="1"/>
              <a:t>Behavior</a:t>
            </a:r>
            <a:r>
              <a:rPr lang="en-GB" altLang="zh-CN" sz="2200" i="1" u="sng" dirty="0"/>
              <a:t> &amp; Organization</a:t>
            </a:r>
            <a:r>
              <a:rPr lang="en-GB" altLang="zh-CN" sz="2200" dirty="0"/>
              <a:t> 1(1): 39-60.</a:t>
            </a:r>
          </a:p>
          <a:p>
            <a:pPr lvl="1"/>
            <a:r>
              <a:rPr lang="en-GB" altLang="zh-CN" sz="2200" dirty="0"/>
              <a:t>Comprehensively tested in Kahneman, D., et al. (1990). "Experimental tests of the endowment effect and the Coase theorem." </a:t>
            </a:r>
            <a:r>
              <a:rPr lang="en-GB" altLang="zh-CN" sz="2200" i="1" u="sng" dirty="0"/>
              <a:t>Journal of Political Economy </a:t>
            </a:r>
            <a:r>
              <a:rPr lang="en-GB" altLang="zh-CN" sz="2200" dirty="0"/>
              <a:t>98(6): 1325-1348.</a:t>
            </a:r>
            <a:endParaRPr lang="en-GB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3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6509"/>
            <a:ext cx="10364451" cy="720291"/>
          </a:xfrm>
        </p:spPr>
        <p:txBody>
          <a:bodyPr>
            <a:normAutofit/>
          </a:bodyPr>
          <a:lstStyle/>
          <a:p>
            <a:r>
              <a:rPr lang="en-US" altLang="zh-CN" dirty="0"/>
              <a:t>Endowment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39840"/>
            <a:ext cx="10363826" cy="46847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Theory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models</a:t>
            </a:r>
            <a:endParaRPr lang="en-GB" sz="2200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5E7CA-1D7E-EB4A-AAD0-DDA979A7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066800"/>
            <a:ext cx="11557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13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12339</TotalTime>
  <Words>2070</Words>
  <Application>Microsoft Macintosh PowerPoint</Application>
  <PresentationFormat>Widescreen</PresentationFormat>
  <Paragraphs>172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Times New Roman</vt:lpstr>
      <vt:lpstr>Tw Cen MT</vt:lpstr>
      <vt:lpstr>Wingdings</vt:lpstr>
      <vt:lpstr>Droplet</vt:lpstr>
      <vt:lpstr>Prospect Theory - Loss Aversion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Endowment effect</vt:lpstr>
      <vt:lpstr>Endowment effect</vt:lpstr>
      <vt:lpstr>Endowment effect</vt:lpstr>
      <vt:lpstr>Endowment effect</vt:lpstr>
      <vt:lpstr>Endowment effect</vt:lpstr>
      <vt:lpstr>Endowment effect</vt:lpstr>
      <vt:lpstr>PowerPoint Presentation</vt:lpstr>
      <vt:lpstr>Endowment effect – evidence from housing markets</vt:lpstr>
      <vt:lpstr>Endowment effect – evidence from housing markets</vt:lpstr>
      <vt:lpstr>PowerPoint Presentation</vt:lpstr>
      <vt:lpstr>PowerPoint Presentation</vt:lpstr>
      <vt:lpstr>PowerPoint Presentation</vt:lpstr>
      <vt:lpstr>Findings and conclusions</vt:lpstr>
      <vt:lpstr>Findings and conclusions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Provident Fund and Homeownership</dc:title>
  <dc:creator>Helen Bao</dc:creator>
  <cp:lastModifiedBy>Helen Bao</cp:lastModifiedBy>
  <cp:revision>448</cp:revision>
  <cp:lastPrinted>2023-07-22T21:32:02Z</cp:lastPrinted>
  <dcterms:created xsi:type="dcterms:W3CDTF">2020-05-28T22:58:36Z</dcterms:created>
  <dcterms:modified xsi:type="dcterms:W3CDTF">2023-07-22T21:32:38Z</dcterms:modified>
</cp:coreProperties>
</file>