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27"/>
  </p:notesMasterIdLst>
  <p:sldIdLst>
    <p:sldId id="256" r:id="rId2"/>
    <p:sldId id="524" r:id="rId3"/>
    <p:sldId id="441" r:id="rId4"/>
    <p:sldId id="444" r:id="rId5"/>
    <p:sldId id="443" r:id="rId6"/>
    <p:sldId id="520" r:id="rId7"/>
    <p:sldId id="401" r:id="rId8"/>
    <p:sldId id="522" r:id="rId9"/>
    <p:sldId id="562" r:id="rId10"/>
    <p:sldId id="521" r:id="rId11"/>
    <p:sldId id="537" r:id="rId12"/>
    <p:sldId id="538" r:id="rId13"/>
    <p:sldId id="539" r:id="rId14"/>
    <p:sldId id="540" r:id="rId15"/>
    <p:sldId id="541" r:id="rId16"/>
    <p:sldId id="542" r:id="rId17"/>
    <p:sldId id="545" r:id="rId18"/>
    <p:sldId id="543" r:id="rId19"/>
    <p:sldId id="536" r:id="rId20"/>
    <p:sldId id="523" r:id="rId21"/>
    <p:sldId id="568" r:id="rId22"/>
    <p:sldId id="525" r:id="rId23"/>
    <p:sldId id="527" r:id="rId24"/>
    <p:sldId id="528" r:id="rId25"/>
    <p:sldId id="56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84"/>
    <p:restoredTop sz="91626"/>
  </p:normalViewPr>
  <p:slideViewPr>
    <p:cSldViewPr snapToGrid="0" snapToObjects="1">
      <p:cViewPr varScale="1">
        <p:scale>
          <a:sx n="85" d="100"/>
          <a:sy n="85" d="100"/>
        </p:scale>
        <p:origin x="18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0AC89-64D3-E144-ADDA-4435EE711982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D7F09-3375-2740-A058-BD771BC2A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2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D7F09-3375-2740-A058-BD771BC2AE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0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03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1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7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3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1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63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types of construction materials: masonry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semi-masonry, and wooden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Mansion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kiosque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Cadastral surveying is 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sub-field of cadastre and surveying that specialises in the establishment and re-establishment of real property boundaries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6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three houses with identical features but different door numbers 25, 50, and 100. Their estimated (or, average) value appraisals are denoted by V (25),V (50),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(100). So we find a stronger but commensurate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incidental anchoring bias in terms of effect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92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48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3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D7F09-3375-2740-A058-BD771BC2AE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05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42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42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09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22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97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70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81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47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2BEEA-C1C7-AE46-B028-8643DDEB72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0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0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5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00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997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12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17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46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76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16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2FFBE-7E82-4AA9-A882-790D1BAA764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669555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75" y="618517"/>
            <a:ext cx="10364451" cy="1007083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3774" y="1788160"/>
            <a:ext cx="10363826" cy="4451323"/>
          </a:xfrm>
        </p:spPr>
        <p:txBody>
          <a:bodyPr/>
          <a:lstStyle>
            <a:lvl1pPr marL="496888" indent="-487363">
              <a:buFont typeface="Wingdings" pitchFamily="2" charset="2"/>
              <a:buChar char="Ø"/>
              <a:tabLst/>
              <a:defRPr sz="2400" cap="none"/>
            </a:lvl1pPr>
            <a:lvl2pPr marL="852488" indent="-395288">
              <a:buFont typeface="Courier New" panose="02070309020205020404" pitchFamily="49" charset="0"/>
              <a:buChar char="o"/>
              <a:tabLst/>
              <a:defRPr sz="2000"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6401435"/>
            <a:ext cx="2743200" cy="365125"/>
          </a:xfrm>
        </p:spPr>
        <p:txBody>
          <a:bodyPr/>
          <a:lstStyle/>
          <a:p>
            <a:fld id="{82EDB8D0-98ED-4B86-9D5F-E61ADC70144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6401435"/>
            <a:ext cx="667288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6401435"/>
            <a:ext cx="764215" cy="365125"/>
          </a:xfrm>
        </p:spPr>
        <p:txBody>
          <a:bodyPr/>
          <a:lstStyle>
            <a:lvl1pPr>
              <a:defRPr b="1"/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8392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5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5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7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5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1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0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E437-1FF4-3848-A1D0-E6EE41102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694" y="1895312"/>
            <a:ext cx="11479658" cy="1064043"/>
          </a:xfrm>
        </p:spPr>
        <p:txBody>
          <a:bodyPr/>
          <a:lstStyle/>
          <a:p>
            <a:r>
              <a:rPr lang="en-US" altLang="zh-CN" cap="none" dirty="0"/>
              <a:t>Prospect</a:t>
            </a:r>
            <a:r>
              <a:rPr lang="zh-CN" altLang="en-US" cap="none" dirty="0"/>
              <a:t> </a:t>
            </a:r>
            <a:r>
              <a:rPr lang="en-US" altLang="zh-CN" cap="none" dirty="0"/>
              <a:t>Theory</a:t>
            </a:r>
            <a:r>
              <a:rPr lang="zh-CN" altLang="en-US" cap="none" dirty="0"/>
              <a:t> </a:t>
            </a:r>
            <a:r>
              <a:rPr lang="en-US" altLang="zh-CN" cap="none" dirty="0"/>
              <a:t>–</a:t>
            </a:r>
            <a:r>
              <a:rPr lang="zh-CN" altLang="en-US" cap="none" dirty="0"/>
              <a:t> </a:t>
            </a:r>
            <a:r>
              <a:rPr lang="en-US" altLang="zh-CN" cap="none" dirty="0"/>
              <a:t>Reference</a:t>
            </a:r>
            <a:r>
              <a:rPr lang="zh-CN" altLang="en-US" cap="none" dirty="0"/>
              <a:t> </a:t>
            </a:r>
            <a:r>
              <a:rPr lang="en-US" altLang="zh-CN" cap="none" dirty="0"/>
              <a:t>Dependence</a:t>
            </a:r>
            <a:endParaRPr lang="en-US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6223E-90AC-8143-962F-3BF65AE2D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1138" y="5983156"/>
            <a:ext cx="8689976" cy="638102"/>
          </a:xfrm>
        </p:spPr>
        <p:txBody>
          <a:bodyPr>
            <a:normAutofit fontScale="62500" lnSpcReduction="20000"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International Workshop on Behavioural Sciences and Urban-Rural Development in Developing Countries</a:t>
            </a:r>
            <a:r>
              <a:rPr lang="en-US" altLang="zh-CN" sz="2400" dirty="0">
                <a:solidFill>
                  <a:schemeClr val="tx1"/>
                </a:solidFill>
              </a:rPr>
              <a:t>,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24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–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26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July</a:t>
            </a:r>
            <a:r>
              <a:rPr lang="en-GB" sz="2400" dirty="0">
                <a:solidFill>
                  <a:schemeClr val="tx1"/>
                </a:solidFill>
              </a:rPr>
              <a:t> 2023</a:t>
            </a:r>
            <a:r>
              <a:rPr lang="en-US" altLang="zh-CN" sz="2400" dirty="0">
                <a:solidFill>
                  <a:schemeClr val="tx1"/>
                </a:solidFill>
              </a:rPr>
              <a:t>,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Newnham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College,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University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of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Cambridge</a:t>
            </a:r>
            <a:endParaRPr lang="en-US" altLang="zh-CN" sz="3200" cap="none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1F079-DB4D-E5C3-6AB7-827034180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920" y="236742"/>
            <a:ext cx="3585909" cy="7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7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4841"/>
          </a:xfrm>
        </p:spPr>
        <p:txBody>
          <a:bodyPr>
            <a:normAutofit/>
          </a:bodyPr>
          <a:lstStyle/>
          <a:p>
            <a:r>
              <a:rPr lang="en-US" altLang="zh-CN" dirty="0"/>
              <a:t>Anchoring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housing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lab</a:t>
            </a:r>
            <a:r>
              <a:rPr lang="zh-CN" altLang="en-US" dirty="0"/>
              <a:t> </a:t>
            </a:r>
            <a:r>
              <a:rPr lang="en-US" altLang="zh-CN" dirty="0"/>
              <a:t>experiment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75D16D-0450-B643-BCEE-D97CED318F1A}"/>
              </a:ext>
            </a:extLst>
          </p:cNvPr>
          <p:cNvSpPr txBox="1">
            <a:spLocks/>
          </p:cNvSpPr>
          <p:nvPr/>
        </p:nvSpPr>
        <p:spPr>
          <a:xfrm>
            <a:off x="914399" y="1303358"/>
            <a:ext cx="10363826" cy="50503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228600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1pPr>
            <a:lvl2pPr marL="223838" lvl="1" indent="-217488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cap="none" baseline="0">
                <a:effectLst/>
                <a:latin typeface="Cambria" panose="020405030504060302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5pPr>
            <a:lvl6pPr marL="25146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pPr lvl="1"/>
            <a:r>
              <a:rPr lang="en-GB" dirty="0"/>
              <a:t>Scott, P. J. and C. </a:t>
            </a:r>
            <a:r>
              <a:rPr lang="en-GB" dirty="0" err="1"/>
              <a:t>Lizieri</a:t>
            </a:r>
            <a:r>
              <a:rPr lang="en-GB" dirty="0"/>
              <a:t> (2012). "Consumer house price judgements: new evidence of anchoring and arbitrary coherence." </a:t>
            </a:r>
            <a:r>
              <a:rPr lang="en-GB" i="1" u="sng" dirty="0"/>
              <a:t>Journal of Property Research</a:t>
            </a:r>
            <a:r>
              <a:rPr lang="en-GB" dirty="0"/>
              <a:t> 29(1): 49-68.</a:t>
            </a:r>
          </a:p>
          <a:p>
            <a:pPr marL="760413" lvl="2" indent="-225425"/>
            <a:r>
              <a:rPr lang="en-US" altLang="zh-CN" sz="2000" dirty="0"/>
              <a:t>Experiment</a:t>
            </a:r>
            <a:r>
              <a:rPr lang="zh-CN" altLang="en-US" sz="2000" dirty="0"/>
              <a:t> </a:t>
            </a:r>
            <a:r>
              <a:rPr lang="en-US" altLang="zh-CN" sz="2000" dirty="0"/>
              <a:t>conducted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classroom,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/>
              <a:t>139</a:t>
            </a:r>
            <a:r>
              <a:rPr lang="zh-CN" altLang="en-US" sz="2000" dirty="0"/>
              <a:t> </a:t>
            </a:r>
            <a:r>
              <a:rPr lang="en-US" altLang="zh-CN" sz="2000" dirty="0"/>
              <a:t>undergraduate</a:t>
            </a:r>
            <a:r>
              <a:rPr lang="zh-CN" altLang="en-US" sz="2000" dirty="0"/>
              <a:t> </a:t>
            </a:r>
            <a:r>
              <a:rPr lang="en-US" altLang="zh-CN" sz="2000" dirty="0"/>
              <a:t>students</a:t>
            </a:r>
            <a:r>
              <a:rPr lang="zh-CN" altLang="en-US" sz="2000" dirty="0"/>
              <a:t> </a:t>
            </a:r>
            <a:r>
              <a:rPr lang="en-US" altLang="zh-CN" sz="2000" dirty="0"/>
              <a:t>(representative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first-time</a:t>
            </a:r>
            <a:r>
              <a:rPr lang="zh-CN" altLang="en-US" sz="2000" dirty="0"/>
              <a:t> </a:t>
            </a:r>
            <a:r>
              <a:rPr lang="en-US" altLang="zh-CN" sz="2000" dirty="0"/>
              <a:t>homebuyers)</a:t>
            </a:r>
            <a:endParaRPr lang="en-GB" altLang="zh-CN" sz="2000" dirty="0"/>
          </a:p>
          <a:p>
            <a:pPr marL="760413" lvl="2" indent="-225425"/>
            <a:r>
              <a:rPr lang="en-US" altLang="zh-CN" sz="2000" dirty="0"/>
              <a:t>45</a:t>
            </a:r>
            <a:r>
              <a:rPr lang="zh-CN" altLang="en-US" sz="2000" dirty="0"/>
              <a:t> </a:t>
            </a:r>
            <a:r>
              <a:rPr lang="en-US" altLang="zh-CN" sz="2000" dirty="0"/>
              <a:t>minutes</a:t>
            </a:r>
            <a:r>
              <a:rPr lang="zh-CN" altLang="en-US" sz="2000" dirty="0"/>
              <a:t> </a:t>
            </a:r>
            <a:r>
              <a:rPr lang="en-US" altLang="zh-CN" sz="2000" dirty="0"/>
              <a:t>long,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/>
              <a:t>£5</a:t>
            </a:r>
            <a:r>
              <a:rPr lang="zh-CN" altLang="en-US" sz="2000" dirty="0"/>
              <a:t> </a:t>
            </a:r>
            <a:r>
              <a:rPr lang="en-US" altLang="zh-CN" sz="2000" dirty="0"/>
              <a:t>paid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participation,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potential</a:t>
            </a:r>
            <a:r>
              <a:rPr lang="zh-CN" altLang="en-US" sz="2000" dirty="0"/>
              <a:t> </a:t>
            </a:r>
            <a:r>
              <a:rPr lang="en-US" altLang="zh-CN" sz="2000" dirty="0"/>
              <a:t>reward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£10</a:t>
            </a:r>
            <a:r>
              <a:rPr lang="zh-CN" altLang="en-US" sz="2000" dirty="0"/>
              <a:t> </a:t>
            </a:r>
            <a:r>
              <a:rPr lang="en-US" altLang="zh-CN" sz="2000" dirty="0"/>
              <a:t>or</a:t>
            </a:r>
            <a:r>
              <a:rPr lang="zh-CN" altLang="en-US" sz="2000" dirty="0"/>
              <a:t> </a:t>
            </a:r>
            <a:r>
              <a:rPr lang="en-US" altLang="zh-CN" sz="2000" dirty="0"/>
              <a:t>£20</a:t>
            </a:r>
            <a:r>
              <a:rPr lang="zh-CN" altLang="en-US" sz="2000" dirty="0"/>
              <a:t> </a:t>
            </a:r>
            <a:r>
              <a:rPr lang="en-US" altLang="zh-CN" sz="2000" dirty="0"/>
              <a:t>depending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performance</a:t>
            </a:r>
            <a:r>
              <a:rPr lang="zh-CN" altLang="en-US" sz="2000" dirty="0"/>
              <a:t> </a:t>
            </a:r>
            <a:r>
              <a:rPr lang="en-US" altLang="zh-CN" sz="2000" dirty="0"/>
              <a:t>(incentive-based</a:t>
            </a:r>
            <a:r>
              <a:rPr lang="zh-CN" altLang="en-US" sz="2000" dirty="0"/>
              <a:t> </a:t>
            </a:r>
            <a:r>
              <a:rPr lang="en-US" altLang="zh-CN" sz="2000" dirty="0"/>
              <a:t>method)</a:t>
            </a:r>
          </a:p>
          <a:p>
            <a:pPr marL="760413" lvl="2" indent="-225425"/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last</a:t>
            </a:r>
            <a:r>
              <a:rPr lang="zh-CN" altLang="en-US" sz="2000" dirty="0"/>
              <a:t> </a:t>
            </a:r>
            <a:r>
              <a:rPr lang="en-US" altLang="zh-CN" sz="2000" dirty="0"/>
              <a:t>three</a:t>
            </a:r>
            <a:r>
              <a:rPr lang="zh-CN" altLang="en-US" sz="2000" dirty="0"/>
              <a:t> </a:t>
            </a:r>
            <a:r>
              <a:rPr lang="en-US" altLang="zh-CN" sz="2000" dirty="0"/>
              <a:t>digits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mobile</a:t>
            </a:r>
            <a:r>
              <a:rPr lang="zh-CN" altLang="en-US" sz="2000" dirty="0"/>
              <a:t> </a:t>
            </a:r>
            <a:r>
              <a:rPr lang="en-US" altLang="zh-CN" sz="2000" dirty="0"/>
              <a:t>phone</a:t>
            </a:r>
            <a:r>
              <a:rPr lang="zh-CN" altLang="en-US" sz="2000" dirty="0"/>
              <a:t> </a:t>
            </a:r>
            <a:r>
              <a:rPr lang="en-US" altLang="zh-CN" sz="2000" dirty="0"/>
              <a:t>number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used</a:t>
            </a:r>
            <a:r>
              <a:rPr lang="zh-CN" altLang="en-US" sz="2000" dirty="0"/>
              <a:t> </a:t>
            </a:r>
            <a:r>
              <a:rPr lang="en-US" altLang="zh-CN" sz="2000" dirty="0"/>
              <a:t>as</a:t>
            </a:r>
            <a:r>
              <a:rPr lang="zh-CN" altLang="en-US" sz="2000" dirty="0"/>
              <a:t> </a:t>
            </a:r>
            <a:r>
              <a:rPr lang="en-US" altLang="zh-CN" sz="2000" dirty="0"/>
              <a:t>an</a:t>
            </a:r>
            <a:r>
              <a:rPr lang="zh-CN" altLang="en-US" sz="2000" dirty="0"/>
              <a:t> </a:t>
            </a:r>
            <a:r>
              <a:rPr lang="en-US" altLang="zh-CN" sz="2000" dirty="0"/>
              <a:t>arbitrary</a:t>
            </a:r>
            <a:r>
              <a:rPr lang="zh-CN" altLang="en-US" sz="2000" dirty="0"/>
              <a:t> </a:t>
            </a:r>
            <a:r>
              <a:rPr lang="en-US" altLang="zh-CN" sz="2000" dirty="0"/>
              <a:t>anchor</a:t>
            </a:r>
            <a:r>
              <a:rPr lang="zh-CN" altLang="en-US" sz="2000" dirty="0"/>
              <a:t> </a:t>
            </a:r>
            <a:r>
              <a:rPr lang="en-US" altLang="zh-CN" sz="2000" dirty="0"/>
              <a:t>(i.e.,</a:t>
            </a:r>
            <a:r>
              <a:rPr lang="zh-CN" altLang="en-US" sz="2000" dirty="0"/>
              <a:t> </a:t>
            </a:r>
            <a:r>
              <a:rPr lang="en-US" altLang="zh-CN" sz="2000" dirty="0"/>
              <a:t>“write</a:t>
            </a:r>
            <a:r>
              <a:rPr lang="zh-CN" altLang="en-US" sz="2000" dirty="0"/>
              <a:t> </a:t>
            </a:r>
            <a:r>
              <a:rPr lang="en-US" altLang="zh-CN" sz="2000" dirty="0"/>
              <a:t>down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last</a:t>
            </a:r>
            <a:r>
              <a:rPr lang="zh-CN" altLang="en-US" sz="2000" dirty="0"/>
              <a:t> </a:t>
            </a:r>
            <a:r>
              <a:rPr lang="en-US" altLang="zh-CN" sz="2000" dirty="0"/>
              <a:t>three</a:t>
            </a:r>
            <a:r>
              <a:rPr lang="zh-CN" altLang="en-US" sz="2000" dirty="0"/>
              <a:t> </a:t>
            </a:r>
            <a:r>
              <a:rPr lang="en-US" altLang="zh-CN" sz="2000" dirty="0"/>
              <a:t>digits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your</a:t>
            </a:r>
            <a:r>
              <a:rPr lang="zh-CN" altLang="en-US" sz="2000" dirty="0"/>
              <a:t> </a:t>
            </a:r>
            <a:r>
              <a:rPr lang="en-US" altLang="zh-CN" sz="2000" dirty="0"/>
              <a:t>mobile</a:t>
            </a:r>
            <a:r>
              <a:rPr lang="zh-CN" altLang="en-US" sz="2000" dirty="0"/>
              <a:t> </a:t>
            </a:r>
            <a:r>
              <a:rPr lang="en-US" altLang="zh-CN" sz="2000" dirty="0"/>
              <a:t>telephone</a:t>
            </a:r>
            <a:r>
              <a:rPr lang="zh-CN" altLang="en-US" sz="2000" dirty="0"/>
              <a:t> </a:t>
            </a:r>
            <a:r>
              <a:rPr lang="en-US" altLang="zh-CN" sz="2000" dirty="0"/>
              <a:t>number</a:t>
            </a:r>
            <a:r>
              <a:rPr lang="zh-CN" altLang="en-US" sz="2000" dirty="0"/>
              <a:t> </a:t>
            </a:r>
            <a:r>
              <a:rPr lang="en-US" altLang="zh-CN" sz="2000" dirty="0"/>
              <a:t>as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price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thousands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pounds”)</a:t>
            </a:r>
          </a:p>
          <a:p>
            <a:pPr marL="760413" lvl="2" indent="-225425"/>
            <a:r>
              <a:rPr lang="en-US" altLang="zh-CN" sz="2000" dirty="0"/>
              <a:t>Information</a:t>
            </a:r>
            <a:r>
              <a:rPr lang="zh-CN" altLang="en-US" sz="2000" dirty="0"/>
              <a:t> </a:t>
            </a:r>
            <a:r>
              <a:rPr lang="en-US" altLang="zh-CN" sz="2000" dirty="0"/>
              <a:t>about</a:t>
            </a:r>
            <a:r>
              <a:rPr lang="zh-CN" altLang="en-US" sz="2000" dirty="0"/>
              <a:t> </a:t>
            </a:r>
            <a:r>
              <a:rPr lang="en-US" altLang="zh-CN" sz="2000" dirty="0"/>
              <a:t>four</a:t>
            </a:r>
            <a:r>
              <a:rPr lang="zh-CN" altLang="en-US" sz="2000" dirty="0"/>
              <a:t> </a:t>
            </a:r>
            <a:r>
              <a:rPr lang="en-US" altLang="zh-CN" sz="2000" dirty="0"/>
              <a:t>properties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Cambridge</a:t>
            </a:r>
            <a:r>
              <a:rPr lang="zh-CN" altLang="en-US" sz="2000" dirty="0"/>
              <a:t> </a:t>
            </a:r>
            <a:r>
              <a:rPr lang="en-US" altLang="zh-CN" sz="2000" dirty="0"/>
              <a:t>was</a:t>
            </a:r>
            <a:r>
              <a:rPr lang="zh-CN" altLang="en-US" sz="2000" dirty="0"/>
              <a:t> </a:t>
            </a:r>
            <a:r>
              <a:rPr lang="en-US" altLang="zh-CN" sz="2000" dirty="0"/>
              <a:t>provided</a:t>
            </a:r>
            <a:r>
              <a:rPr lang="zh-CN" altLang="en-US" sz="2000" dirty="0"/>
              <a:t> </a:t>
            </a:r>
            <a:r>
              <a:rPr lang="en-US" altLang="zh-CN" sz="2000" dirty="0"/>
              <a:t>next</a:t>
            </a:r>
            <a:r>
              <a:rPr lang="zh-CN" altLang="en-US" sz="2000" dirty="0"/>
              <a:t> </a:t>
            </a:r>
            <a:r>
              <a:rPr lang="en-US" altLang="zh-CN" sz="2000" dirty="0"/>
              <a:t>(a</a:t>
            </a:r>
            <a:r>
              <a:rPr lang="zh-CN" altLang="en-US" sz="2000" dirty="0"/>
              <a:t> </a:t>
            </a:r>
            <a:r>
              <a:rPr lang="en-US" altLang="zh-CN" sz="2000" dirty="0"/>
              <a:t>virtual</a:t>
            </a:r>
            <a:r>
              <a:rPr lang="zh-CN" altLang="en-US" sz="2000" dirty="0"/>
              <a:t> </a:t>
            </a:r>
            <a:r>
              <a:rPr lang="en-US" altLang="zh-CN" sz="2000" dirty="0"/>
              <a:t>tour</a:t>
            </a:r>
            <a:r>
              <a:rPr lang="zh-CN" altLang="en-US" sz="2000" dirty="0"/>
              <a:t> </a:t>
            </a:r>
            <a:r>
              <a:rPr lang="en-US" altLang="zh-CN" sz="2000" dirty="0"/>
              <a:t>including</a:t>
            </a:r>
            <a:r>
              <a:rPr lang="zh-CN" altLang="en-US" sz="2000" dirty="0"/>
              <a:t> </a:t>
            </a:r>
            <a:r>
              <a:rPr lang="en-US" altLang="zh-CN" sz="2000" dirty="0"/>
              <a:t>photographic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textual</a:t>
            </a:r>
            <a:r>
              <a:rPr lang="zh-CN" altLang="en-US" sz="2000" dirty="0"/>
              <a:t> </a:t>
            </a:r>
            <a:r>
              <a:rPr lang="en-US" altLang="zh-CN" sz="2000" dirty="0"/>
              <a:t>information)</a:t>
            </a:r>
          </a:p>
          <a:p>
            <a:pPr marL="760413" lvl="2" indent="-225425"/>
            <a:r>
              <a:rPr lang="en-US" altLang="zh-CN" sz="2000" dirty="0"/>
              <a:t>Estimated</a:t>
            </a:r>
            <a:r>
              <a:rPr lang="zh-CN" altLang="en-US" sz="2000" dirty="0"/>
              <a:t> </a:t>
            </a:r>
            <a:r>
              <a:rPr lang="en-US" altLang="zh-CN" sz="2000" dirty="0"/>
              <a:t>sale</a:t>
            </a:r>
            <a:r>
              <a:rPr lang="zh-CN" altLang="en-US" sz="2000" dirty="0"/>
              <a:t> </a:t>
            </a:r>
            <a:r>
              <a:rPr lang="en-US" altLang="zh-CN" sz="2000" dirty="0"/>
              <a:t>prices</a:t>
            </a:r>
            <a:r>
              <a:rPr lang="zh-CN" altLang="en-US" sz="2000" dirty="0"/>
              <a:t> </a:t>
            </a:r>
            <a:r>
              <a:rPr lang="en-US" altLang="zh-CN" sz="2000" dirty="0"/>
              <a:t>are</a:t>
            </a:r>
            <a:r>
              <a:rPr lang="zh-CN" altLang="en-US" sz="2000" dirty="0"/>
              <a:t> </a:t>
            </a:r>
            <a:r>
              <a:rPr lang="en-US" altLang="zh-CN" sz="2000" dirty="0"/>
              <a:t>reported.</a:t>
            </a:r>
            <a:r>
              <a:rPr lang="zh-CN" altLang="en-US" sz="2000" dirty="0"/>
              <a:t> </a:t>
            </a:r>
            <a:r>
              <a:rPr lang="en-US" altLang="zh-CN" sz="2000" dirty="0"/>
              <a:t>£20</a:t>
            </a:r>
            <a:r>
              <a:rPr lang="zh-CN" altLang="en-US" sz="2000" dirty="0"/>
              <a:t> </a:t>
            </a:r>
            <a:r>
              <a:rPr lang="en-US" altLang="zh-CN" sz="2000" dirty="0"/>
              <a:t>reward</a:t>
            </a:r>
            <a:r>
              <a:rPr lang="zh-CN" altLang="en-US" sz="2000" dirty="0"/>
              <a:t> </a:t>
            </a:r>
            <a:r>
              <a:rPr lang="en-US" altLang="zh-CN" sz="2000" dirty="0"/>
              <a:t>if</a:t>
            </a:r>
            <a:r>
              <a:rPr lang="zh-CN" altLang="en-US" sz="2000" dirty="0"/>
              <a:t> </a:t>
            </a:r>
            <a:r>
              <a:rPr lang="en-US" altLang="zh-CN" sz="2000" dirty="0"/>
              <a:t>estimation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within</a:t>
            </a:r>
            <a:r>
              <a:rPr lang="zh-CN" altLang="en-US" sz="2000" dirty="0"/>
              <a:t> </a:t>
            </a:r>
            <a:r>
              <a:rPr lang="en-US" altLang="zh-CN" sz="2000" dirty="0"/>
              <a:t>£2000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true</a:t>
            </a:r>
            <a:r>
              <a:rPr lang="zh-CN" altLang="en-US" sz="2000" dirty="0"/>
              <a:t> </a:t>
            </a:r>
            <a:r>
              <a:rPr lang="en-US" altLang="zh-CN" sz="2000" dirty="0"/>
              <a:t>sale</a:t>
            </a:r>
            <a:r>
              <a:rPr lang="zh-CN" altLang="en-US" sz="2000" dirty="0"/>
              <a:t> </a:t>
            </a:r>
            <a:r>
              <a:rPr lang="en-US" altLang="zh-CN" sz="2000" dirty="0"/>
              <a:t>price,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£10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within</a:t>
            </a:r>
            <a:r>
              <a:rPr lang="zh-CN" altLang="en-US" sz="2000" dirty="0"/>
              <a:t> </a:t>
            </a:r>
            <a:r>
              <a:rPr lang="en-US" altLang="zh-CN" sz="2000" dirty="0"/>
              <a:t>£2000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£10,000.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marL="760413" lvl="2" indent="-225425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20528-0590-8D20-331D-8BD5D95E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6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4841"/>
          </a:xfrm>
        </p:spPr>
        <p:txBody>
          <a:bodyPr>
            <a:normAutofit/>
          </a:bodyPr>
          <a:lstStyle/>
          <a:p>
            <a:r>
              <a:rPr lang="en-US" altLang="zh-CN" dirty="0"/>
              <a:t>Anchoring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housing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lab</a:t>
            </a:r>
            <a:r>
              <a:rPr lang="zh-CN" altLang="en-US" dirty="0"/>
              <a:t> </a:t>
            </a:r>
            <a:r>
              <a:rPr lang="en-US" altLang="zh-CN" dirty="0"/>
              <a:t>experiment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75D16D-0450-B643-BCEE-D97CED318F1A}"/>
              </a:ext>
            </a:extLst>
          </p:cNvPr>
          <p:cNvSpPr txBox="1">
            <a:spLocks/>
          </p:cNvSpPr>
          <p:nvPr/>
        </p:nvSpPr>
        <p:spPr>
          <a:xfrm>
            <a:off x="914399" y="1303359"/>
            <a:ext cx="10363826" cy="968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1pPr>
            <a:lvl2pPr marL="223838" lvl="1" indent="-217488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cap="none" baseline="0">
                <a:effectLst/>
                <a:latin typeface="Cambria" panose="020405030504060302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5pPr>
            <a:lvl6pPr marL="25146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pPr lvl="1"/>
            <a:r>
              <a:rPr lang="en-GB" dirty="0"/>
              <a:t>Scott, P. J. and C. </a:t>
            </a:r>
            <a:r>
              <a:rPr lang="en-GB" dirty="0" err="1"/>
              <a:t>Lizieri</a:t>
            </a:r>
            <a:r>
              <a:rPr lang="en-GB" dirty="0"/>
              <a:t> (2012). "Consumer house price judgements: new evidence of anchoring and arbitrary coherence." </a:t>
            </a:r>
            <a:r>
              <a:rPr lang="en-GB" i="1" u="sng" dirty="0"/>
              <a:t>Journal of Property Research</a:t>
            </a:r>
            <a:r>
              <a:rPr lang="en-GB" dirty="0"/>
              <a:t> 29(1): 49-68.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E08D69-6FD0-F54E-BC82-EBE8AF227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779" y="2356703"/>
            <a:ext cx="5729502" cy="42051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305997-0E37-D24E-B1C9-646E75233B69}"/>
              </a:ext>
            </a:extLst>
          </p:cNvPr>
          <p:cNvSpPr txBox="1"/>
          <p:nvPr/>
        </p:nvSpPr>
        <p:spPr>
          <a:xfrm>
            <a:off x="7484882" y="2441541"/>
            <a:ext cx="4006392" cy="389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1pPr>
            <a:lvl2pPr marL="223838" lvl="1" indent="-217488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cap="none" baseline="0">
                <a:effectLst/>
                <a:latin typeface="Cambria" panose="020405030504060302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5pPr>
            <a:lvl6pPr marL="25146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r>
              <a:rPr lang="en-US" altLang="zh-CN" sz="1800" dirty="0"/>
              <a:t>10</a:t>
            </a:r>
            <a:r>
              <a:rPr lang="zh-CN" altLang="en-US" sz="1800" dirty="0"/>
              <a:t> </a:t>
            </a:r>
            <a:r>
              <a:rPr lang="en-GB" altLang="zh-CN" sz="1800" dirty="0"/>
              <a:t>‘anchor buckets’</a:t>
            </a:r>
            <a:r>
              <a:rPr lang="zh-CN" altLang="en-US" sz="1800" dirty="0"/>
              <a:t> </a:t>
            </a:r>
            <a:r>
              <a:rPr lang="en-US" altLang="zh-CN" sz="1800" dirty="0"/>
              <a:t>based</a:t>
            </a:r>
            <a:r>
              <a:rPr lang="zh-CN" altLang="en-US" sz="1800" dirty="0"/>
              <a:t> </a:t>
            </a:r>
            <a:r>
              <a:rPr lang="en-US" altLang="zh-CN" sz="1800" dirty="0"/>
              <a:t>on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first</a:t>
            </a:r>
            <a:r>
              <a:rPr lang="zh-CN" altLang="en-US" sz="1800" dirty="0"/>
              <a:t> </a:t>
            </a:r>
            <a:r>
              <a:rPr lang="en-US" altLang="zh-CN" sz="1800" dirty="0"/>
              <a:t>digit</a:t>
            </a:r>
            <a:r>
              <a:rPr lang="zh-CN" altLang="en-US" sz="1800" dirty="0"/>
              <a:t> </a:t>
            </a:r>
            <a:r>
              <a:rPr lang="en-US" altLang="zh-CN" sz="1800" dirty="0"/>
              <a:t>of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anchor</a:t>
            </a:r>
          </a:p>
          <a:p>
            <a:r>
              <a:rPr lang="en-US" altLang="zh-CN" sz="1800" dirty="0"/>
              <a:t>0</a:t>
            </a:r>
            <a:r>
              <a:rPr lang="zh-CN" altLang="en-US" sz="1800" dirty="0"/>
              <a:t> </a:t>
            </a:r>
            <a:r>
              <a:rPr lang="en-US" altLang="zh-CN" sz="1800" dirty="0"/>
              <a:t>and</a:t>
            </a:r>
            <a:r>
              <a:rPr lang="zh-CN" altLang="en-US" sz="1800" dirty="0"/>
              <a:t> </a:t>
            </a:r>
            <a:r>
              <a:rPr lang="en-US" altLang="zh-CN" sz="1800" dirty="0"/>
              <a:t>9</a:t>
            </a:r>
            <a:r>
              <a:rPr lang="zh-CN" altLang="en-US" sz="1800" dirty="0"/>
              <a:t> </a:t>
            </a:r>
            <a:r>
              <a:rPr lang="en-US" altLang="zh-CN" sz="1800" dirty="0"/>
              <a:t>are</a:t>
            </a:r>
            <a:r>
              <a:rPr lang="zh-CN" altLang="en-US" sz="1800" dirty="0"/>
              <a:t> </a:t>
            </a:r>
            <a:r>
              <a:rPr lang="en-US" altLang="zh-CN" sz="1800" dirty="0"/>
              <a:t>omitted</a:t>
            </a:r>
            <a:r>
              <a:rPr lang="zh-CN" altLang="en-US" sz="1800" dirty="0"/>
              <a:t> </a:t>
            </a:r>
            <a:r>
              <a:rPr lang="en-US" altLang="zh-CN" sz="1800" dirty="0"/>
              <a:t>because</a:t>
            </a:r>
            <a:r>
              <a:rPr lang="zh-CN" altLang="en-US" sz="1800" dirty="0"/>
              <a:t> </a:t>
            </a:r>
            <a:r>
              <a:rPr lang="en-US" altLang="zh-CN" sz="1800" dirty="0"/>
              <a:t>they</a:t>
            </a:r>
            <a:r>
              <a:rPr lang="zh-CN" altLang="en-US" sz="1800" dirty="0"/>
              <a:t> </a:t>
            </a:r>
            <a:r>
              <a:rPr lang="en-US" altLang="zh-CN" sz="1800" dirty="0"/>
              <a:t>‘do</a:t>
            </a:r>
            <a:r>
              <a:rPr lang="zh-CN" altLang="en-US" sz="1800" dirty="0"/>
              <a:t> </a:t>
            </a:r>
            <a:r>
              <a:rPr lang="en-US" altLang="zh-CN" sz="1800" dirty="0"/>
              <a:t>not</a:t>
            </a:r>
            <a:r>
              <a:rPr lang="zh-CN" altLang="en-US" sz="1800" dirty="0"/>
              <a:t> </a:t>
            </a:r>
            <a:r>
              <a:rPr lang="en-US" altLang="zh-CN" sz="1800" dirty="0"/>
              <a:t>provide</a:t>
            </a:r>
            <a:r>
              <a:rPr lang="zh-CN" altLang="en-US" sz="1800" dirty="0"/>
              <a:t> </a:t>
            </a:r>
            <a:r>
              <a:rPr lang="en-US" altLang="zh-CN" sz="1800" dirty="0"/>
              <a:t>reasonable</a:t>
            </a:r>
            <a:r>
              <a:rPr lang="zh-CN" altLang="en-US" sz="1800" dirty="0"/>
              <a:t> </a:t>
            </a:r>
            <a:r>
              <a:rPr lang="en-US" altLang="zh-CN" sz="1800" dirty="0"/>
              <a:t>anchors’</a:t>
            </a:r>
          </a:p>
          <a:p>
            <a:r>
              <a:rPr lang="en-US" altLang="zh-CN" sz="1800" dirty="0"/>
              <a:t>Buckets</a:t>
            </a:r>
            <a:r>
              <a:rPr lang="zh-CN" altLang="en-US" sz="1800" dirty="0"/>
              <a:t> </a:t>
            </a:r>
            <a:r>
              <a:rPr lang="en-US" altLang="zh-CN" sz="1800" dirty="0"/>
              <a:t>are</a:t>
            </a:r>
            <a:r>
              <a:rPr lang="zh-CN" altLang="en-US" sz="1800" dirty="0"/>
              <a:t> </a:t>
            </a:r>
            <a:r>
              <a:rPr lang="en-US" altLang="zh-CN" sz="1800" dirty="0"/>
              <a:t>grouped</a:t>
            </a:r>
            <a:r>
              <a:rPr lang="zh-CN" altLang="en-US" sz="1800" dirty="0"/>
              <a:t> </a:t>
            </a:r>
            <a:r>
              <a:rPr lang="en-US" altLang="zh-CN" sz="1800" dirty="0"/>
              <a:t>so</a:t>
            </a:r>
            <a:r>
              <a:rPr lang="zh-CN" altLang="en-US" sz="1800" dirty="0"/>
              <a:t> </a:t>
            </a:r>
            <a:r>
              <a:rPr lang="en-US" altLang="zh-CN" sz="1800" dirty="0"/>
              <a:t>that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data</a:t>
            </a:r>
            <a:r>
              <a:rPr lang="zh-CN" altLang="en-US" sz="1800" dirty="0"/>
              <a:t> </a:t>
            </a:r>
            <a:r>
              <a:rPr lang="en-US" altLang="zh-CN" sz="1800" dirty="0"/>
              <a:t>are</a:t>
            </a:r>
            <a:r>
              <a:rPr lang="zh-CN" altLang="en-US" sz="1800" dirty="0"/>
              <a:t> </a:t>
            </a:r>
            <a:r>
              <a:rPr lang="en-US" altLang="zh-CN" sz="1800" dirty="0"/>
              <a:t>effectively</a:t>
            </a:r>
            <a:r>
              <a:rPr lang="zh-CN" altLang="en-US" sz="1800" dirty="0"/>
              <a:t> </a:t>
            </a:r>
            <a:r>
              <a:rPr lang="en-US" altLang="zh-CN" sz="1800" dirty="0"/>
              <a:t>split</a:t>
            </a:r>
            <a:r>
              <a:rPr lang="zh-CN" altLang="en-US" sz="1800" dirty="0"/>
              <a:t> </a:t>
            </a:r>
            <a:r>
              <a:rPr lang="en-US" altLang="zh-CN" sz="1800" dirty="0"/>
              <a:t>into</a:t>
            </a:r>
            <a:r>
              <a:rPr lang="zh-CN" altLang="en-US" sz="1800" dirty="0"/>
              <a:t> </a:t>
            </a:r>
            <a:r>
              <a:rPr lang="en-US" altLang="zh-CN" sz="1800" dirty="0"/>
              <a:t>quartile</a:t>
            </a:r>
            <a:r>
              <a:rPr lang="zh-CN" altLang="en-US" sz="1800" dirty="0"/>
              <a:t> </a:t>
            </a:r>
            <a:r>
              <a:rPr lang="en-US" altLang="zh-CN" sz="1800" dirty="0"/>
              <a:t>by</a:t>
            </a:r>
            <a:r>
              <a:rPr lang="zh-CN" altLang="en-US" sz="1800" dirty="0"/>
              <a:t> </a:t>
            </a:r>
            <a:r>
              <a:rPr lang="en-US" altLang="zh-CN" sz="1800" dirty="0"/>
              <a:t>anchors</a:t>
            </a:r>
          </a:p>
          <a:p>
            <a:r>
              <a:rPr lang="en-US" altLang="zh-CN" sz="1800" dirty="0"/>
              <a:t>Data</a:t>
            </a:r>
            <a:r>
              <a:rPr lang="zh-CN" altLang="en-US" sz="1800" dirty="0"/>
              <a:t> </a:t>
            </a:r>
            <a:r>
              <a:rPr lang="en-US" altLang="zh-CN" sz="1800" dirty="0"/>
              <a:t>are</a:t>
            </a:r>
            <a:r>
              <a:rPr lang="zh-CN" altLang="en-US" sz="1800" dirty="0"/>
              <a:t> </a:t>
            </a:r>
            <a:r>
              <a:rPr lang="en-US" altLang="zh-CN" sz="1800" dirty="0"/>
              <a:t>‘</a:t>
            </a:r>
            <a:r>
              <a:rPr lang="en-US" altLang="zh-CN" sz="1800" dirty="0" err="1"/>
              <a:t>Winsorized</a:t>
            </a:r>
            <a:r>
              <a:rPr lang="en-US" altLang="zh-CN" sz="1800" dirty="0"/>
              <a:t>’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remove</a:t>
            </a:r>
            <a:r>
              <a:rPr lang="zh-CN" altLang="en-US" sz="1800" dirty="0"/>
              <a:t> </a:t>
            </a:r>
            <a:r>
              <a:rPr lang="en-US" altLang="zh-CN" sz="1800" dirty="0"/>
              <a:t>extremely</a:t>
            </a:r>
            <a:r>
              <a:rPr lang="zh-CN" altLang="en-US" sz="1800" dirty="0"/>
              <a:t> </a:t>
            </a:r>
            <a:r>
              <a:rPr lang="en-US" altLang="zh-CN" sz="1800" dirty="0"/>
              <a:t>inaccurate</a:t>
            </a:r>
            <a:r>
              <a:rPr lang="zh-CN" altLang="en-US" sz="1800" dirty="0"/>
              <a:t> </a:t>
            </a:r>
            <a:r>
              <a:rPr lang="en-US" altLang="zh-CN" sz="1800" dirty="0"/>
              <a:t>answers</a:t>
            </a:r>
          </a:p>
          <a:p>
            <a:r>
              <a:rPr lang="en-US" sz="1800" dirty="0"/>
              <a:t>F = 1.142, p-value = 0.336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DDCAE-42C0-B740-A2F2-0AE94CB0CDAE}"/>
              </a:ext>
            </a:extLst>
          </p:cNvPr>
          <p:cNvSpPr txBox="1"/>
          <p:nvPr/>
        </p:nvSpPr>
        <p:spPr>
          <a:xfrm>
            <a:off x="2318994" y="4509704"/>
            <a:ext cx="716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£246,100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D7D882-5A7F-0747-8910-8408E9C962C7}"/>
              </a:ext>
            </a:extLst>
          </p:cNvPr>
          <p:cNvSpPr txBox="1"/>
          <p:nvPr/>
        </p:nvSpPr>
        <p:spPr>
          <a:xfrm>
            <a:off x="5737781" y="2569354"/>
            <a:ext cx="716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£268,200</a:t>
            </a:r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3EEC6-414C-FE08-5296-EFF8160A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27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4841"/>
          </a:xfrm>
        </p:spPr>
        <p:txBody>
          <a:bodyPr>
            <a:normAutofit/>
          </a:bodyPr>
          <a:lstStyle/>
          <a:p>
            <a:r>
              <a:rPr lang="en-US" altLang="zh-CN" dirty="0"/>
              <a:t>Anchoring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housing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lab</a:t>
            </a:r>
            <a:r>
              <a:rPr lang="zh-CN" altLang="en-US" dirty="0"/>
              <a:t> </a:t>
            </a:r>
            <a:r>
              <a:rPr lang="en-US" altLang="zh-CN" dirty="0"/>
              <a:t>experiment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75D16D-0450-B643-BCEE-D97CED318F1A}"/>
              </a:ext>
            </a:extLst>
          </p:cNvPr>
          <p:cNvSpPr txBox="1">
            <a:spLocks/>
          </p:cNvSpPr>
          <p:nvPr/>
        </p:nvSpPr>
        <p:spPr>
          <a:xfrm>
            <a:off x="914399" y="1303359"/>
            <a:ext cx="10363826" cy="968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1pPr>
            <a:lvl2pPr marL="223838" lvl="1" indent="-217488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cap="none" baseline="0">
                <a:effectLst/>
                <a:latin typeface="Cambria" panose="020405030504060302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5pPr>
            <a:lvl6pPr marL="25146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pPr lvl="1"/>
            <a:r>
              <a:rPr lang="en-GB" dirty="0"/>
              <a:t>Scott, P. J. and C. </a:t>
            </a:r>
            <a:r>
              <a:rPr lang="en-GB" dirty="0" err="1"/>
              <a:t>Lizieri</a:t>
            </a:r>
            <a:r>
              <a:rPr lang="en-GB" dirty="0"/>
              <a:t> (2012). "Consumer house price judgements: new evidence of anchoring and arbitrary coherence." </a:t>
            </a:r>
            <a:r>
              <a:rPr lang="en-GB" i="1" u="sng" dirty="0"/>
              <a:t>Journal of Property Research</a:t>
            </a:r>
            <a:r>
              <a:rPr lang="en-GB" dirty="0"/>
              <a:t> 29(1): 49-68.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F1E3B-E431-BD48-81D5-F79898FF3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2745542"/>
            <a:ext cx="8343900" cy="393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BC7560-8F2F-6C4A-9DA3-93D2E24C4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550" y="2122275"/>
            <a:ext cx="4152900" cy="5207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28EBF6-F450-744C-3210-1F30F3D1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40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4841"/>
          </a:xfrm>
        </p:spPr>
        <p:txBody>
          <a:bodyPr>
            <a:normAutofit/>
          </a:bodyPr>
          <a:lstStyle/>
          <a:p>
            <a:r>
              <a:rPr lang="en-US" altLang="zh-CN" dirty="0"/>
              <a:t>Anchoring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housing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lab</a:t>
            </a:r>
            <a:r>
              <a:rPr lang="zh-CN" altLang="en-US" dirty="0"/>
              <a:t> </a:t>
            </a:r>
            <a:r>
              <a:rPr lang="en-US" altLang="zh-CN" dirty="0"/>
              <a:t>experiment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75D16D-0450-B643-BCEE-D97CED318F1A}"/>
              </a:ext>
            </a:extLst>
          </p:cNvPr>
          <p:cNvSpPr txBox="1">
            <a:spLocks/>
          </p:cNvSpPr>
          <p:nvPr/>
        </p:nvSpPr>
        <p:spPr>
          <a:xfrm>
            <a:off x="914399" y="1303359"/>
            <a:ext cx="10363826" cy="968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1pPr>
            <a:lvl2pPr marL="223838" lvl="1" indent="-217488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cap="none" baseline="0">
                <a:effectLst/>
                <a:latin typeface="Cambria" panose="020405030504060302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5pPr>
            <a:lvl6pPr marL="25146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pPr lvl="1"/>
            <a:r>
              <a:rPr lang="en-GB" dirty="0"/>
              <a:t>Scott, P. J. and C. </a:t>
            </a:r>
            <a:r>
              <a:rPr lang="en-GB" dirty="0" err="1"/>
              <a:t>Lizieri</a:t>
            </a:r>
            <a:r>
              <a:rPr lang="en-GB" dirty="0"/>
              <a:t> (2012). "Consumer house price judgements: new evidence of anchoring and arbitrary coherence." </a:t>
            </a:r>
            <a:r>
              <a:rPr lang="en-GB" i="1" u="sng" dirty="0"/>
              <a:t>Journal of Property Research</a:t>
            </a:r>
            <a:r>
              <a:rPr lang="en-GB" dirty="0"/>
              <a:t> 29(1): 49-68.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6B206-614D-B94F-B17E-56BF96E16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03" y="2853007"/>
            <a:ext cx="8331200" cy="3721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0B734D-19E4-244E-8C43-52C4AE55A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453" y="2168996"/>
            <a:ext cx="4152900" cy="520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71BDCD-EDA3-5547-8371-0773BD87F805}"/>
              </a:ext>
            </a:extLst>
          </p:cNvPr>
          <p:cNvSpPr txBox="1"/>
          <p:nvPr/>
        </p:nvSpPr>
        <p:spPr>
          <a:xfrm>
            <a:off x="2912884" y="2225826"/>
            <a:ext cx="15742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endParaRPr lang="en-US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34334-4C06-62CA-E122-194A82BD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38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4841"/>
          </a:xfrm>
        </p:spPr>
        <p:txBody>
          <a:bodyPr>
            <a:normAutofit/>
          </a:bodyPr>
          <a:lstStyle/>
          <a:p>
            <a:r>
              <a:rPr lang="en-US" altLang="zh-CN" dirty="0"/>
              <a:t>Anchoring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housing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r>
              <a:rPr lang="zh-CN" altLang="en-US" dirty="0"/>
              <a:t> </a:t>
            </a:r>
            <a:r>
              <a:rPr lang="en-US" altLang="zh-CN" dirty="0"/>
              <a:t>experiment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75D16D-0450-B643-BCEE-D97CED318F1A}"/>
              </a:ext>
            </a:extLst>
          </p:cNvPr>
          <p:cNvSpPr txBox="1">
            <a:spLocks/>
          </p:cNvSpPr>
          <p:nvPr/>
        </p:nvSpPr>
        <p:spPr>
          <a:xfrm>
            <a:off x="914399" y="1303358"/>
            <a:ext cx="10363826" cy="5003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1pPr>
            <a:lvl2pPr marL="223838" lvl="1" indent="-217488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cap="none" baseline="0">
                <a:effectLst/>
                <a:latin typeface="Cambria" panose="020405030504060302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5pPr>
            <a:lvl6pPr marL="25146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pPr lvl="1"/>
            <a:r>
              <a:rPr lang="en-GB" dirty="0"/>
              <a:t>Seiler, M. J., V. L. Seiler, et al. (2012). "Mental Accounting and False Reference Points in Real Estate Investment Decision Making." </a:t>
            </a:r>
            <a:r>
              <a:rPr lang="en-GB" i="1" u="sng" dirty="0"/>
              <a:t>Journal of </a:t>
            </a:r>
            <a:r>
              <a:rPr lang="en-GB" i="1" u="sng" dirty="0" err="1"/>
              <a:t>Behavioral</a:t>
            </a:r>
            <a:r>
              <a:rPr lang="en-GB" i="1" u="sng" dirty="0"/>
              <a:t> Finance </a:t>
            </a:r>
            <a:r>
              <a:rPr lang="en-GB" dirty="0"/>
              <a:t>13(1): 17-26.</a:t>
            </a:r>
          </a:p>
          <a:p>
            <a:pPr marL="666750" lvl="2" indent="-215900"/>
            <a:r>
              <a:rPr lang="en-GB" sz="2000" dirty="0"/>
              <a:t>Field experiment</a:t>
            </a:r>
          </a:p>
          <a:p>
            <a:pPr marL="666750" lvl="2" indent="-215900"/>
            <a:r>
              <a:rPr lang="en-GB" sz="2000" dirty="0"/>
              <a:t>Actual owners of investment real estate properties</a:t>
            </a:r>
          </a:p>
          <a:p>
            <a:pPr marL="666750" lvl="2" indent="-215900"/>
            <a:r>
              <a:rPr lang="en-GB" sz="2000" dirty="0"/>
              <a:t>Two experiments: in isolation and as part of an overall portfolio</a:t>
            </a:r>
          </a:p>
          <a:p>
            <a:pPr marL="666750" lvl="2" indent="-215900"/>
            <a:r>
              <a:rPr lang="en-GB" sz="2000" dirty="0"/>
              <a:t>Internet-based survey in 2009</a:t>
            </a:r>
          </a:p>
          <a:p>
            <a:pPr marL="666750" lvl="2" indent="-215900"/>
            <a:r>
              <a:rPr lang="en-GB" sz="2000" dirty="0"/>
              <a:t>533 usable responses</a:t>
            </a:r>
          </a:p>
          <a:p>
            <a:pPr marL="666750" lvl="2" indent="-215900"/>
            <a:r>
              <a:rPr lang="en-GB" sz="2000" dirty="0"/>
              <a:t>Safety check throughout the survey, 7 questions in total</a:t>
            </a:r>
          </a:p>
          <a:p>
            <a:pPr marL="666750" lvl="2" indent="-215900"/>
            <a:r>
              <a:rPr lang="en-GB" sz="2000" dirty="0"/>
              <a:t>Testable hypothesis: </a:t>
            </a:r>
          </a:p>
          <a:p>
            <a:pPr marL="1123950" lvl="3" indent="-215900"/>
            <a:r>
              <a:rPr lang="en-GB" sz="1800" dirty="0"/>
              <a:t>WTS is constant in all five scenarios (no disposition effect)</a:t>
            </a:r>
          </a:p>
          <a:p>
            <a:pPr marL="1123950" lvl="3" indent="-215900"/>
            <a:r>
              <a:rPr lang="en-GB" sz="1800" dirty="0"/>
              <a:t>WTS is the same in experiment 1 and experiment 2 (no mental accounting)</a:t>
            </a:r>
            <a:endParaRPr lang="en-GB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E31EFB-D084-FF8B-FA9E-0E67D7A6D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57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4841"/>
          </a:xfrm>
        </p:spPr>
        <p:txBody>
          <a:bodyPr>
            <a:normAutofit/>
          </a:bodyPr>
          <a:lstStyle/>
          <a:p>
            <a:r>
              <a:rPr lang="en-US" altLang="zh-CN" dirty="0"/>
              <a:t>Anchoring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housing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r>
              <a:rPr lang="zh-CN" altLang="en-US" dirty="0"/>
              <a:t> </a:t>
            </a:r>
            <a:r>
              <a:rPr lang="en-US" altLang="zh-CN" dirty="0"/>
              <a:t>experiment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75D16D-0450-B643-BCEE-D97CED318F1A}"/>
              </a:ext>
            </a:extLst>
          </p:cNvPr>
          <p:cNvSpPr txBox="1">
            <a:spLocks/>
          </p:cNvSpPr>
          <p:nvPr/>
        </p:nvSpPr>
        <p:spPr>
          <a:xfrm>
            <a:off x="914399" y="1303359"/>
            <a:ext cx="10363826" cy="82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1pPr>
            <a:lvl2pPr marL="223838" lvl="1" indent="-217488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cap="none" baseline="0">
                <a:effectLst/>
                <a:latin typeface="Cambria" panose="020405030504060302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5pPr>
            <a:lvl6pPr marL="25146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pPr lvl="1"/>
            <a:r>
              <a:rPr lang="en-GB" dirty="0"/>
              <a:t>Seiler, M. J., V. L. Seiler, et al. (2012). "Mental Accounting and False Reference Points in Real Estate Investment Decision Making." </a:t>
            </a:r>
            <a:r>
              <a:rPr lang="en-GB" i="1" u="sng" dirty="0"/>
              <a:t>Journal of </a:t>
            </a:r>
            <a:r>
              <a:rPr lang="en-GB" i="1" u="sng" dirty="0" err="1"/>
              <a:t>Behavioral</a:t>
            </a:r>
            <a:r>
              <a:rPr lang="en-GB" i="1" u="sng" dirty="0"/>
              <a:t> Finance </a:t>
            </a:r>
            <a:r>
              <a:rPr lang="en-GB" dirty="0"/>
              <a:t>13(1): 17-26.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EED5C-AE09-F343-8210-CC280D9EC0B6}"/>
              </a:ext>
            </a:extLst>
          </p:cNvPr>
          <p:cNvSpPr txBox="1"/>
          <p:nvPr/>
        </p:nvSpPr>
        <p:spPr>
          <a:xfrm>
            <a:off x="587479" y="2350715"/>
            <a:ext cx="4248472" cy="4154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396875">
              <a:buFont typeface="Arial" pitchFamily="34" charset="0"/>
              <a:buChar char="•"/>
              <a:defRPr/>
            </a:pPr>
            <a:r>
              <a:rPr lang="en-GB" sz="2000" b="0" dirty="0">
                <a:latin typeface="Cambria" pitchFamily="18" charset="0"/>
              </a:rPr>
              <a:t>Disposition effect: people are more willing to sell an investment at a gain than they are to sell investments at a loss, ceteris paribus</a:t>
            </a:r>
          </a:p>
          <a:p>
            <a:pPr marL="742950" indent="-396875">
              <a:buFont typeface="Arial" pitchFamily="34" charset="0"/>
              <a:buChar char="•"/>
              <a:defRPr/>
            </a:pPr>
            <a:r>
              <a:rPr lang="en-GB" sz="2000" b="0" dirty="0">
                <a:latin typeface="Cambria" pitchFamily="18" charset="0"/>
              </a:rPr>
              <a:t>Willingness-to-sell curve: concave for returns above zero and convex below. </a:t>
            </a:r>
          </a:p>
          <a:p>
            <a:pPr marL="742950" indent="-396875">
              <a:buFont typeface="Arial" pitchFamily="34" charset="0"/>
              <a:buChar char="•"/>
              <a:defRPr/>
            </a:pPr>
            <a:r>
              <a:rPr lang="en-GB" sz="2000" b="0" dirty="0">
                <a:latin typeface="Cambria" pitchFamily="18" charset="0"/>
              </a:rPr>
              <a:t>False reference point: the breaking even, or a zero return, in the willingness-to-sell curve.</a:t>
            </a:r>
          </a:p>
          <a:p>
            <a:pPr marL="1657350" lvl="2" indent="-742950">
              <a:buFont typeface="Arial" pitchFamily="34" charset="0"/>
              <a:buChar char="•"/>
              <a:defRPr/>
            </a:pPr>
            <a:endParaRPr lang="en-GB" sz="2400" dirty="0">
              <a:latin typeface="Cambria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2D5DB-5E15-8E4A-9B30-EE17D67E07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7" t="10358" r="19295" b="8907"/>
          <a:stretch/>
        </p:blipFill>
        <p:spPr>
          <a:xfrm>
            <a:off x="5831786" y="2420095"/>
            <a:ext cx="4400996" cy="3613066"/>
          </a:xfrm>
          <a:prstGeom prst="rect">
            <a:avLst/>
          </a:prstGeom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7898DBB6-AC51-9642-9BFF-740FC1D1E091}"/>
              </a:ext>
            </a:extLst>
          </p:cNvPr>
          <p:cNvSpPr/>
          <p:nvPr/>
        </p:nvSpPr>
        <p:spPr>
          <a:xfrm>
            <a:off x="5903794" y="2924151"/>
            <a:ext cx="1872208" cy="504056"/>
          </a:xfrm>
          <a:prstGeom prst="borderCallout2">
            <a:avLst>
              <a:gd name="adj1" fmla="val 105436"/>
              <a:gd name="adj2" fmla="val 50017"/>
              <a:gd name="adj3" fmla="val 178578"/>
              <a:gd name="adj4" fmla="val 81798"/>
              <a:gd name="adj5" fmla="val 239819"/>
              <a:gd name="adj6" fmla="val 105700"/>
            </a:avLst>
          </a:prstGeom>
          <a:noFill/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dirty="0">
                <a:solidFill>
                  <a:schemeClr val="tx1"/>
                </a:solidFill>
                <a:latin typeface="Times New Roman"/>
                <a:cs typeface="Times New Roman"/>
              </a:rPr>
              <a:t>Reflection point / false reference point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3655B3-FDF3-01BD-8170-3ADFB59B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59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4841"/>
          </a:xfrm>
        </p:spPr>
        <p:txBody>
          <a:bodyPr>
            <a:normAutofit/>
          </a:bodyPr>
          <a:lstStyle/>
          <a:p>
            <a:r>
              <a:rPr lang="en-US" altLang="zh-CN" dirty="0"/>
              <a:t>Anchoring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housing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r>
              <a:rPr lang="zh-CN" altLang="en-US" dirty="0"/>
              <a:t> </a:t>
            </a:r>
            <a:r>
              <a:rPr lang="en-US" altLang="zh-CN" dirty="0"/>
              <a:t>experiment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75D16D-0450-B643-BCEE-D97CED318F1A}"/>
              </a:ext>
            </a:extLst>
          </p:cNvPr>
          <p:cNvSpPr txBox="1">
            <a:spLocks/>
          </p:cNvSpPr>
          <p:nvPr/>
        </p:nvSpPr>
        <p:spPr>
          <a:xfrm>
            <a:off x="914399" y="1303359"/>
            <a:ext cx="10363826" cy="82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1pPr>
            <a:lvl2pPr marL="223838" lvl="1" indent="-217488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cap="none" baseline="0">
                <a:effectLst/>
                <a:latin typeface="Cambria" panose="020405030504060302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5pPr>
            <a:lvl6pPr marL="25146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pPr lvl="1"/>
            <a:r>
              <a:rPr lang="en-GB" dirty="0"/>
              <a:t>Seiler, M. J., V. L. Seiler, et al. (2012). "Mental Accounting and False Reference Points in Real Estate Investment Decision Making." </a:t>
            </a:r>
            <a:r>
              <a:rPr lang="en-GB" i="1" u="sng" dirty="0"/>
              <a:t>Journal of </a:t>
            </a:r>
            <a:r>
              <a:rPr lang="en-GB" i="1" u="sng" dirty="0" err="1"/>
              <a:t>Behavioral</a:t>
            </a:r>
            <a:r>
              <a:rPr lang="en-GB" i="1" u="sng" dirty="0"/>
              <a:t> Finance </a:t>
            </a:r>
            <a:r>
              <a:rPr lang="en-GB" dirty="0"/>
              <a:t>13(1): 17-26.</a:t>
            </a: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30C99F-894B-A842-99FA-AC7F88EA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467" y="2304359"/>
            <a:ext cx="9835065" cy="40421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3F5C9-DCC6-3D78-0E4B-EAFE7F36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5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4841"/>
          </a:xfrm>
        </p:spPr>
        <p:txBody>
          <a:bodyPr>
            <a:normAutofit/>
          </a:bodyPr>
          <a:lstStyle/>
          <a:p>
            <a:r>
              <a:rPr lang="en-US" altLang="zh-CN" dirty="0"/>
              <a:t>Anchoring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housing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r>
              <a:rPr lang="zh-CN" altLang="en-US" dirty="0"/>
              <a:t> </a:t>
            </a:r>
            <a:r>
              <a:rPr lang="en-US" altLang="zh-CN" dirty="0"/>
              <a:t>experiment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75D16D-0450-B643-BCEE-D97CED318F1A}"/>
              </a:ext>
            </a:extLst>
          </p:cNvPr>
          <p:cNvSpPr txBox="1">
            <a:spLocks/>
          </p:cNvSpPr>
          <p:nvPr/>
        </p:nvSpPr>
        <p:spPr>
          <a:xfrm>
            <a:off x="914399" y="1303359"/>
            <a:ext cx="10363826" cy="82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1pPr>
            <a:lvl2pPr marL="223838" lvl="1" indent="-217488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cap="none" baseline="0">
                <a:effectLst/>
                <a:latin typeface="Cambria" panose="020405030504060302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5pPr>
            <a:lvl6pPr marL="25146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pPr lvl="1"/>
            <a:r>
              <a:rPr lang="en-GB" dirty="0"/>
              <a:t>Seiler, M. J., V. L. Seiler, et al. (2012). "Mental Accounting and False Reference Points in Real Estate Investment Decision Making." </a:t>
            </a:r>
            <a:r>
              <a:rPr lang="en-GB" i="1" u="sng" dirty="0"/>
              <a:t>Journal of </a:t>
            </a:r>
            <a:r>
              <a:rPr lang="en-GB" i="1" u="sng" dirty="0" err="1"/>
              <a:t>Behavioral</a:t>
            </a:r>
            <a:r>
              <a:rPr lang="en-GB" i="1" u="sng" dirty="0"/>
              <a:t> Finance </a:t>
            </a:r>
            <a:r>
              <a:rPr lang="en-GB" dirty="0"/>
              <a:t>13(1): 17-26.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A03C0-EF2B-CB4A-BADC-6D02886D1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581882"/>
            <a:ext cx="11544300" cy="3657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578A3-CD0A-B400-F20D-E7EB1487A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81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4841"/>
          </a:xfrm>
        </p:spPr>
        <p:txBody>
          <a:bodyPr>
            <a:normAutofit/>
          </a:bodyPr>
          <a:lstStyle/>
          <a:p>
            <a:r>
              <a:rPr lang="en-US" altLang="zh-CN" dirty="0"/>
              <a:t>Anchoring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housing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r>
              <a:rPr lang="zh-CN" altLang="en-US" dirty="0"/>
              <a:t> </a:t>
            </a:r>
            <a:r>
              <a:rPr lang="en-US" altLang="zh-CN" dirty="0"/>
              <a:t>experiment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75D16D-0450-B643-BCEE-D97CED318F1A}"/>
              </a:ext>
            </a:extLst>
          </p:cNvPr>
          <p:cNvSpPr txBox="1">
            <a:spLocks/>
          </p:cNvSpPr>
          <p:nvPr/>
        </p:nvSpPr>
        <p:spPr>
          <a:xfrm>
            <a:off x="914399" y="1303359"/>
            <a:ext cx="10363826" cy="82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1pPr>
            <a:lvl2pPr marL="223838" lvl="1" indent="-217488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cap="none" baseline="0">
                <a:effectLst/>
                <a:latin typeface="Cambria" panose="020405030504060302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5pPr>
            <a:lvl6pPr marL="25146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pPr lvl="1"/>
            <a:r>
              <a:rPr lang="en-GB" dirty="0"/>
              <a:t>Seiler, M. J., V. L. Seiler, et al. (2012). "Mental Accounting and False Reference Points in Real Estate Investment Decision Making." </a:t>
            </a:r>
            <a:r>
              <a:rPr lang="en-GB" i="1" u="sng" dirty="0"/>
              <a:t>Journal of </a:t>
            </a:r>
            <a:r>
              <a:rPr lang="en-GB" i="1" u="sng" dirty="0" err="1"/>
              <a:t>Behavioral</a:t>
            </a:r>
            <a:r>
              <a:rPr lang="en-GB" i="1" u="sng" dirty="0"/>
              <a:t> Finance </a:t>
            </a:r>
            <a:r>
              <a:rPr lang="en-GB" dirty="0"/>
              <a:t>13(1): 17-26.</a:t>
            </a: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670136-6D6C-BA4D-88B8-594EE6A99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39" y="2130458"/>
            <a:ext cx="11313735" cy="2460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B2114A-6C38-354F-A952-1334515EF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39" y="4733081"/>
            <a:ext cx="11337931" cy="6848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DCA90B-1ADD-269B-1A04-A2C0FC5A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03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4841"/>
          </a:xfrm>
        </p:spPr>
        <p:txBody>
          <a:bodyPr/>
          <a:lstStyle/>
          <a:p>
            <a:r>
              <a:rPr lang="en-US" altLang="zh-CN" dirty="0"/>
              <a:t>Anchoring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housing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r>
              <a:rPr lang="zh-CN" altLang="en-US" dirty="0"/>
              <a:t> </a:t>
            </a:r>
            <a:r>
              <a:rPr lang="en-US" altLang="zh-CN" dirty="0"/>
              <a:t>evidence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75D16D-0450-B643-BCEE-D97CED318F1A}"/>
              </a:ext>
            </a:extLst>
          </p:cNvPr>
          <p:cNvSpPr txBox="1">
            <a:spLocks/>
          </p:cNvSpPr>
          <p:nvPr/>
        </p:nvSpPr>
        <p:spPr>
          <a:xfrm>
            <a:off x="914399" y="1303359"/>
            <a:ext cx="10363826" cy="4462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1pPr>
            <a:lvl2pPr marL="223838" lvl="1" indent="-217488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cap="none" baseline="0">
                <a:effectLst/>
                <a:latin typeface="Cambria" panose="020405030504060302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5pPr>
            <a:lvl6pPr marL="25146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pPr lvl="1"/>
            <a:r>
              <a:rPr lang="en-GB" dirty="0" err="1"/>
              <a:t>Unveren</a:t>
            </a:r>
            <a:r>
              <a:rPr lang="en-GB" dirty="0"/>
              <a:t>, B. and K. </a:t>
            </a:r>
            <a:r>
              <a:rPr lang="en-GB" dirty="0" err="1"/>
              <a:t>Baycar</a:t>
            </a:r>
            <a:r>
              <a:rPr lang="en-GB" dirty="0"/>
              <a:t> (2019). "Historical evidence for anchoring bias: The 1875 cadastral survey in Istanbul." </a:t>
            </a:r>
            <a:r>
              <a:rPr lang="en-GB" i="1" u="sng" dirty="0"/>
              <a:t>Journal of Economic Psychology </a:t>
            </a:r>
            <a:r>
              <a:rPr lang="en-GB" dirty="0"/>
              <a:t>73: 1-14.</a:t>
            </a:r>
          </a:p>
          <a:p>
            <a:pPr marL="760413" lvl="2" indent="-225425"/>
            <a:r>
              <a:rPr lang="en-US" altLang="zh-CN" sz="2000" dirty="0"/>
              <a:t>Data</a:t>
            </a:r>
            <a:r>
              <a:rPr lang="zh-CN" altLang="en-US" sz="2000" dirty="0"/>
              <a:t> </a:t>
            </a:r>
            <a:r>
              <a:rPr lang="en-US" altLang="zh-CN" sz="2000" dirty="0"/>
              <a:t>source:</a:t>
            </a:r>
            <a:r>
              <a:rPr lang="zh-CN" altLang="en-US" sz="2000" dirty="0"/>
              <a:t> </a:t>
            </a:r>
            <a:r>
              <a:rPr lang="en-GB" altLang="zh-CN" sz="2000" dirty="0"/>
              <a:t>cadastral survey conducted in 1875 in </a:t>
            </a:r>
            <a:r>
              <a:rPr lang="en-GB" altLang="zh-CN" sz="2000" dirty="0" err="1"/>
              <a:t>İstanbul</a:t>
            </a:r>
            <a:r>
              <a:rPr lang="en-GB" altLang="zh-CN" sz="2000" dirty="0"/>
              <a:t> by the Turkish government of the time</a:t>
            </a:r>
          </a:p>
          <a:p>
            <a:pPr marL="760413" lvl="2" indent="-225425"/>
            <a:r>
              <a:rPr lang="en-GB" sz="2000" dirty="0"/>
              <a:t>315 pieces of real estate from three regions</a:t>
            </a:r>
            <a:r>
              <a:rPr lang="zh-CN" altLang="en-US" sz="2000" dirty="0"/>
              <a:t> </a:t>
            </a:r>
            <a:r>
              <a:rPr lang="en-US" altLang="zh-CN" sz="2000" dirty="0"/>
              <a:t>(out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about</a:t>
            </a:r>
            <a:r>
              <a:rPr lang="zh-CN" altLang="en-US" sz="2000" dirty="0"/>
              <a:t> </a:t>
            </a:r>
            <a:r>
              <a:rPr lang="en-US" altLang="zh-CN" sz="2000" dirty="0"/>
              <a:t>8,000</a:t>
            </a:r>
            <a:r>
              <a:rPr lang="zh-CN" altLang="en-US" sz="2000" dirty="0"/>
              <a:t> </a:t>
            </a:r>
            <a:r>
              <a:rPr lang="en-US" altLang="zh-CN" sz="2000" dirty="0"/>
              <a:t>entries)</a:t>
            </a:r>
          </a:p>
          <a:p>
            <a:pPr marL="760413" lvl="2" indent="-225425"/>
            <a:r>
              <a:rPr lang="en-GB" sz="2000" dirty="0"/>
              <a:t>Surveyors appraised values of the real properties, and recorded their physical features</a:t>
            </a:r>
          </a:p>
          <a:p>
            <a:pPr marL="760413" lvl="2" indent="-225425"/>
            <a:r>
              <a:rPr lang="en-GB" sz="2000" dirty="0"/>
              <a:t>Statistically significant positive relationship between door numbers and appraised values</a:t>
            </a:r>
          </a:p>
          <a:p>
            <a:pPr marL="760413" lvl="2" indent="-225425"/>
            <a:r>
              <a:rPr lang="en-GB" sz="2000" dirty="0"/>
              <a:t>Rational explanations are considered, and none is found to be explanatory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140124-21B7-2538-7700-7B0FA547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9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780" y="293361"/>
            <a:ext cx="8897751" cy="863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GB" cap="none" dirty="0"/>
              <a:t>Behavioural Theories &amp; Models – Prospect Theory</a:t>
            </a:r>
          </a:p>
        </p:txBody>
      </p:sp>
      <p:sp>
        <p:nvSpPr>
          <p:cNvPr id="4096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70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035EA4-71C8-E747-9E1F-3424D376D7A6}"/>
              </a:ext>
            </a:extLst>
          </p:cNvPr>
          <p:cNvSpPr txBox="1"/>
          <p:nvPr/>
        </p:nvSpPr>
        <p:spPr>
          <a:xfrm>
            <a:off x="641268" y="1270660"/>
            <a:ext cx="10687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</a:rPr>
              <a:t>Developed for simple prospects with monetary outcomes and stated probabilities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</a:rPr>
              <a:t>Two phases: an early phase of editing and a subsequent phase of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</a:rPr>
              <a:t>The editing phase consists of a preliminary analysis of the offered prospects, which often yields a simpler representation of these prospects.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</a:rPr>
              <a:t>The evaluation phase: the edited prospects are evaluated and the prospect of highest value is chosen. </a:t>
            </a:r>
          </a:p>
          <a:p>
            <a:endParaRPr lang="en-GB" sz="24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u="sng" dirty="0">
                <a:latin typeface="Cambria" panose="02040503050406030204" pitchFamily="18" charset="0"/>
              </a:rPr>
              <a:t>Kahneman, D. and A. Tversky (1979). "Prospect Theory: An Analysis of Decision under Risk." </a:t>
            </a:r>
            <a:r>
              <a:rPr lang="en-GB" sz="2400" i="1" u="sng" dirty="0" err="1">
                <a:latin typeface="Cambria" panose="02040503050406030204" pitchFamily="18" charset="0"/>
              </a:rPr>
              <a:t>Econometrica</a:t>
            </a:r>
            <a:r>
              <a:rPr lang="en-GB" sz="2400" i="1" u="sng" dirty="0">
                <a:latin typeface="Cambria" panose="02040503050406030204" pitchFamily="18" charset="0"/>
              </a:rPr>
              <a:t> </a:t>
            </a:r>
            <a:r>
              <a:rPr lang="en-GB" sz="2400" b="1" i="1" u="sng" dirty="0">
                <a:latin typeface="Cambria" panose="02040503050406030204" pitchFamily="18" charset="0"/>
              </a:rPr>
              <a:t>47</a:t>
            </a:r>
            <a:r>
              <a:rPr lang="en-GB" sz="2400" i="1" u="sng" dirty="0">
                <a:latin typeface="Cambria" panose="02040503050406030204" pitchFamily="18" charset="0"/>
              </a:rPr>
              <a:t>(2): 263-291.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u="sng" dirty="0">
                <a:latin typeface="Cambria" panose="02040503050406030204" pitchFamily="18" charset="0"/>
              </a:rPr>
              <a:t>Tversky, A. and D. Kahneman (1992). "Advances in Prospect-theory - Cumulative Representation of Uncertainty." Journal of Risk and Uncertainty </a:t>
            </a:r>
            <a:r>
              <a:rPr lang="en-GB" sz="2400" b="1" i="1" u="sng" dirty="0">
                <a:latin typeface="Cambria" panose="02040503050406030204" pitchFamily="18" charset="0"/>
              </a:rPr>
              <a:t>5</a:t>
            </a:r>
            <a:r>
              <a:rPr lang="en-GB" sz="2400" i="1" u="sng" dirty="0">
                <a:latin typeface="Cambria" panose="02040503050406030204" pitchFamily="18" charset="0"/>
              </a:rPr>
              <a:t>(4): 297-323.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356F3C-FFCE-DF59-5F6C-24CA2BE9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2FFBE-7E82-4AA9-A882-790D1BAA7645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9173654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4841"/>
          </a:xfrm>
        </p:spPr>
        <p:txBody>
          <a:bodyPr/>
          <a:lstStyle/>
          <a:p>
            <a:r>
              <a:rPr lang="en-US" altLang="zh-CN" dirty="0"/>
              <a:t>Anchoring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housing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r>
              <a:rPr lang="zh-CN" altLang="en-US" dirty="0"/>
              <a:t> </a:t>
            </a:r>
            <a:r>
              <a:rPr lang="en-US" altLang="zh-CN" dirty="0"/>
              <a:t>evidence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75D16D-0450-B643-BCEE-D97CED318F1A}"/>
              </a:ext>
            </a:extLst>
          </p:cNvPr>
          <p:cNvSpPr txBox="1">
            <a:spLocks/>
          </p:cNvSpPr>
          <p:nvPr/>
        </p:nvSpPr>
        <p:spPr>
          <a:xfrm>
            <a:off x="914399" y="1303359"/>
            <a:ext cx="10363826" cy="839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1pPr>
            <a:lvl2pPr marL="223838" lvl="1" indent="-217488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cap="none" baseline="0">
                <a:effectLst/>
                <a:latin typeface="Cambria" panose="020405030504060302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5pPr>
            <a:lvl6pPr marL="25146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pPr lvl="1"/>
            <a:r>
              <a:rPr lang="en-GB" dirty="0" err="1"/>
              <a:t>Unveren</a:t>
            </a:r>
            <a:r>
              <a:rPr lang="en-GB" dirty="0"/>
              <a:t>, B. and K. </a:t>
            </a:r>
            <a:r>
              <a:rPr lang="en-GB" dirty="0" err="1"/>
              <a:t>Baycar</a:t>
            </a:r>
            <a:r>
              <a:rPr lang="en-GB" dirty="0"/>
              <a:t> (2019). "Historical evidence for anchoring bias: The 1875 cadastral survey in Istanbul." </a:t>
            </a:r>
            <a:r>
              <a:rPr lang="en-GB" i="1" u="sng" dirty="0"/>
              <a:t>Journal of Economic Psychology </a:t>
            </a:r>
            <a:r>
              <a:rPr lang="en-GB" dirty="0"/>
              <a:t>73: 1-14.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32680E-EE41-2E44-99D0-67A388FF9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95" y="2573444"/>
            <a:ext cx="11278225" cy="40385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A1C116-DFD1-E643-9DD1-0E5836676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958" y="2090844"/>
            <a:ext cx="4178300" cy="4826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0755A-3536-EBD6-FAE4-1B943F06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52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4841"/>
          </a:xfrm>
        </p:spPr>
        <p:txBody>
          <a:bodyPr/>
          <a:lstStyle/>
          <a:p>
            <a:r>
              <a:rPr lang="en-US" altLang="zh-CN" dirty="0"/>
              <a:t>Anchoring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housing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r>
              <a:rPr lang="zh-CN" altLang="en-US" dirty="0"/>
              <a:t> </a:t>
            </a:r>
            <a:r>
              <a:rPr lang="en-US" altLang="zh-CN" dirty="0"/>
              <a:t>evidence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75D16D-0450-B643-BCEE-D97CED318F1A}"/>
              </a:ext>
            </a:extLst>
          </p:cNvPr>
          <p:cNvSpPr txBox="1">
            <a:spLocks/>
          </p:cNvSpPr>
          <p:nvPr/>
        </p:nvSpPr>
        <p:spPr>
          <a:xfrm>
            <a:off x="914399" y="1303358"/>
            <a:ext cx="10363826" cy="5199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228600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1pPr>
            <a:lvl2pPr marL="223838" lvl="1" indent="-217488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cap="none" baseline="0">
                <a:effectLst/>
                <a:latin typeface="Cambria" panose="020405030504060302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5pPr>
            <a:lvl6pPr marL="25146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pPr lvl="1"/>
            <a:r>
              <a:rPr lang="en-GB" dirty="0" err="1"/>
              <a:t>Unveren</a:t>
            </a:r>
            <a:r>
              <a:rPr lang="en-GB" dirty="0"/>
              <a:t>, B. and K. </a:t>
            </a:r>
            <a:r>
              <a:rPr lang="en-GB" dirty="0" err="1"/>
              <a:t>Baycar</a:t>
            </a:r>
            <a:r>
              <a:rPr lang="en-GB" dirty="0"/>
              <a:t> (2019). "Historical evidence for anchoring bias: The 1875 cadastral survey in Istanbul." </a:t>
            </a:r>
            <a:r>
              <a:rPr lang="en-GB" i="1" u="sng" dirty="0"/>
              <a:t>Journal of Economic Psychology </a:t>
            </a:r>
            <a:r>
              <a:rPr lang="en-GB" dirty="0"/>
              <a:t>73: 1-14.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 err="1"/>
              <a:t>Normaliz</a:t>
            </a:r>
            <a:r>
              <a:rPr lang="en-US" altLang="zh-CN" dirty="0"/>
              <a:t>ed</a:t>
            </a:r>
            <a:r>
              <a:rPr lang="zh-CN" altLang="en-US" dirty="0"/>
              <a:t> </a:t>
            </a:r>
            <a:r>
              <a:rPr lang="en-GB" dirty="0"/>
              <a:t>the appraised values by setting V (50) = 100</a:t>
            </a:r>
          </a:p>
          <a:p>
            <a:pPr lvl="1"/>
            <a:r>
              <a:rPr lang="en-GB" dirty="0"/>
              <a:t>100% increase in door number, ceteris paribus, increases appraised value by 10–25%.</a:t>
            </a:r>
          </a:p>
          <a:p>
            <a:pPr lvl="1"/>
            <a:r>
              <a:rPr lang="en-GB" dirty="0"/>
              <a:t>After conducting a similar exercise using the results of Scott and </a:t>
            </a:r>
            <a:r>
              <a:rPr lang="en-GB" dirty="0" err="1"/>
              <a:t>Lizieri</a:t>
            </a:r>
            <a:r>
              <a:rPr lang="en-GB" dirty="0"/>
              <a:t> (2012), we see that 100% increase in anchor (i.e. phone number’s last three digit) causes 3–6% increase in judgement (i.e. appraised real estate value).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F3185-A452-5949-ACB4-B22AC623C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44" y="2202320"/>
            <a:ext cx="10231082" cy="2244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0346FD-247B-EA48-ACC9-953FB7005019}"/>
              </a:ext>
            </a:extLst>
          </p:cNvPr>
          <p:cNvSpPr txBox="1"/>
          <p:nvPr/>
        </p:nvSpPr>
        <p:spPr>
          <a:xfrm>
            <a:off x="2987211" y="3047550"/>
            <a:ext cx="199939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altLang="zh-CN" sz="1100" dirty="0">
                <a:latin typeface="Cambria" panose="02040503050406030204" pitchFamily="18" charset="0"/>
              </a:rPr>
              <a:t>N</a:t>
            </a:r>
            <a:r>
              <a:rPr lang="zh-CN" altLang="en-US" sz="1100" dirty="0">
                <a:latin typeface="Cambria" panose="02040503050406030204" pitchFamily="18" charset="0"/>
              </a:rPr>
              <a:t> </a:t>
            </a:r>
            <a:r>
              <a:rPr lang="en-US" altLang="zh-CN" sz="1100" dirty="0">
                <a:latin typeface="Cambria" panose="02040503050406030204" pitchFamily="18" charset="0"/>
              </a:rPr>
              <a:t>=</a:t>
            </a:r>
            <a:r>
              <a:rPr lang="zh-CN" altLang="en-US" sz="1100" dirty="0">
                <a:latin typeface="Cambria" panose="02040503050406030204" pitchFamily="18" charset="0"/>
              </a:rPr>
              <a:t> </a:t>
            </a:r>
            <a:r>
              <a:rPr lang="en-US" altLang="zh-CN" sz="1100" dirty="0">
                <a:latin typeface="Cambria" panose="02040503050406030204" pitchFamily="18" charset="0"/>
              </a:rPr>
              <a:t>315</a:t>
            </a:r>
            <a:r>
              <a:rPr lang="zh-CN" altLang="en-US" sz="1100" dirty="0">
                <a:latin typeface="Cambria" panose="02040503050406030204" pitchFamily="18" charset="0"/>
              </a:rPr>
              <a:t> </a:t>
            </a:r>
            <a:r>
              <a:rPr lang="en-US" altLang="zh-CN" sz="1100" dirty="0">
                <a:latin typeface="Cambria" panose="02040503050406030204" pitchFamily="18" charset="0"/>
              </a:rPr>
              <a:t>(all</a:t>
            </a:r>
            <a:r>
              <a:rPr lang="zh-CN" altLang="en-US" sz="1100" dirty="0">
                <a:latin typeface="Cambria" panose="02040503050406030204" pitchFamily="18" charset="0"/>
              </a:rPr>
              <a:t> </a:t>
            </a:r>
            <a:r>
              <a:rPr lang="en-US" altLang="zh-CN" sz="1100" dirty="0">
                <a:latin typeface="Cambria" panose="02040503050406030204" pitchFamily="18" charset="0"/>
              </a:rPr>
              <a:t>properties)</a:t>
            </a:r>
          </a:p>
          <a:p>
            <a:pPr>
              <a:spcAft>
                <a:spcPts val="1000"/>
              </a:spcAft>
            </a:pPr>
            <a:r>
              <a:rPr lang="en-US" altLang="zh-CN" sz="1100" dirty="0">
                <a:latin typeface="Cambria" panose="02040503050406030204" pitchFamily="18" charset="0"/>
              </a:rPr>
              <a:t>N</a:t>
            </a:r>
            <a:r>
              <a:rPr lang="zh-CN" altLang="en-US" sz="1100" dirty="0">
                <a:latin typeface="Cambria" panose="02040503050406030204" pitchFamily="18" charset="0"/>
              </a:rPr>
              <a:t> </a:t>
            </a:r>
            <a:r>
              <a:rPr lang="en-US" altLang="zh-CN" sz="1100" dirty="0">
                <a:latin typeface="Cambria" panose="02040503050406030204" pitchFamily="18" charset="0"/>
              </a:rPr>
              <a:t>=</a:t>
            </a:r>
            <a:r>
              <a:rPr lang="zh-CN" altLang="en-US" sz="1100" dirty="0">
                <a:latin typeface="Cambria" panose="02040503050406030204" pitchFamily="18" charset="0"/>
              </a:rPr>
              <a:t> </a:t>
            </a:r>
            <a:r>
              <a:rPr lang="en-US" altLang="zh-CN" sz="1100" dirty="0">
                <a:latin typeface="Cambria" panose="02040503050406030204" pitchFamily="18" charset="0"/>
              </a:rPr>
              <a:t>236</a:t>
            </a:r>
            <a:r>
              <a:rPr lang="zh-CN" altLang="en-US" sz="1100" dirty="0">
                <a:latin typeface="Cambria" panose="02040503050406030204" pitchFamily="18" charset="0"/>
              </a:rPr>
              <a:t> </a:t>
            </a:r>
            <a:r>
              <a:rPr lang="en-US" altLang="zh-CN" sz="1100" dirty="0">
                <a:latin typeface="Cambria" panose="02040503050406030204" pitchFamily="18" charset="0"/>
              </a:rPr>
              <a:t>(area</a:t>
            </a:r>
            <a:r>
              <a:rPr lang="zh-CN" altLang="en-US" sz="1100" dirty="0">
                <a:latin typeface="Cambria" panose="02040503050406030204" pitchFamily="18" charset="0"/>
              </a:rPr>
              <a:t> </a:t>
            </a:r>
            <a:r>
              <a:rPr lang="en-US" altLang="zh-CN" sz="1100" dirty="0">
                <a:latin typeface="Cambria" panose="02040503050406030204" pitchFamily="18" charset="0"/>
              </a:rPr>
              <a:t>known)</a:t>
            </a:r>
          </a:p>
          <a:p>
            <a:pPr>
              <a:spcAft>
                <a:spcPts val="1000"/>
              </a:spcAft>
            </a:pPr>
            <a:r>
              <a:rPr lang="en-US" altLang="zh-CN" sz="1100" dirty="0">
                <a:latin typeface="Cambria" panose="02040503050406030204" pitchFamily="18" charset="0"/>
              </a:rPr>
              <a:t>N</a:t>
            </a:r>
            <a:r>
              <a:rPr lang="zh-CN" altLang="en-US" sz="1100" dirty="0">
                <a:latin typeface="Cambria" panose="02040503050406030204" pitchFamily="18" charset="0"/>
              </a:rPr>
              <a:t> </a:t>
            </a:r>
            <a:r>
              <a:rPr lang="en-US" altLang="zh-CN" sz="1100" dirty="0">
                <a:latin typeface="Cambria" panose="02040503050406030204" pitchFamily="18" charset="0"/>
              </a:rPr>
              <a:t>=</a:t>
            </a:r>
            <a:r>
              <a:rPr lang="zh-CN" altLang="en-US" sz="1100" dirty="0">
                <a:latin typeface="Cambria" panose="02040503050406030204" pitchFamily="18" charset="0"/>
              </a:rPr>
              <a:t> </a:t>
            </a:r>
            <a:r>
              <a:rPr lang="en-US" altLang="zh-CN" sz="1100" dirty="0">
                <a:latin typeface="Cambria" panose="02040503050406030204" pitchFamily="18" charset="0"/>
              </a:rPr>
              <a:t>94</a:t>
            </a:r>
            <a:r>
              <a:rPr lang="zh-CN" altLang="en-US" sz="1100" dirty="0">
                <a:latin typeface="Cambria" panose="02040503050406030204" pitchFamily="18" charset="0"/>
              </a:rPr>
              <a:t> </a:t>
            </a:r>
            <a:r>
              <a:rPr lang="en-US" altLang="zh-CN" sz="1100" dirty="0">
                <a:latin typeface="Cambria" panose="02040503050406030204" pitchFamily="18" charset="0"/>
              </a:rPr>
              <a:t>(rent</a:t>
            </a:r>
            <a:r>
              <a:rPr lang="zh-CN" altLang="en-US" sz="1100" dirty="0">
                <a:latin typeface="Cambria" panose="02040503050406030204" pitchFamily="18" charset="0"/>
              </a:rPr>
              <a:t> </a:t>
            </a:r>
            <a:r>
              <a:rPr lang="en-US" altLang="zh-CN" sz="1100" dirty="0">
                <a:latin typeface="Cambria" panose="02040503050406030204" pitchFamily="18" charset="0"/>
              </a:rPr>
              <a:t>known)</a:t>
            </a:r>
          </a:p>
          <a:p>
            <a:pPr>
              <a:spcAft>
                <a:spcPts val="1000"/>
              </a:spcAft>
            </a:pPr>
            <a:r>
              <a:rPr lang="en-US" altLang="zh-CN" sz="1100" dirty="0">
                <a:latin typeface="Cambria" panose="02040503050406030204" pitchFamily="18" charset="0"/>
              </a:rPr>
              <a:t>N</a:t>
            </a:r>
            <a:r>
              <a:rPr lang="zh-CN" altLang="en-US" sz="1100" dirty="0">
                <a:latin typeface="Cambria" panose="02040503050406030204" pitchFamily="18" charset="0"/>
              </a:rPr>
              <a:t> </a:t>
            </a:r>
            <a:r>
              <a:rPr lang="en-US" altLang="zh-CN" sz="1100" dirty="0">
                <a:latin typeface="Cambria" panose="02040503050406030204" pitchFamily="18" charset="0"/>
              </a:rPr>
              <a:t>=</a:t>
            </a:r>
            <a:r>
              <a:rPr lang="zh-CN" altLang="en-US" sz="1100" dirty="0">
                <a:latin typeface="Cambria" panose="02040503050406030204" pitchFamily="18" charset="0"/>
              </a:rPr>
              <a:t> </a:t>
            </a:r>
            <a:r>
              <a:rPr lang="en-US" altLang="zh-CN" sz="1100" dirty="0">
                <a:latin typeface="Cambria" panose="02040503050406030204" pitchFamily="18" charset="0"/>
              </a:rPr>
              <a:t>85</a:t>
            </a:r>
            <a:r>
              <a:rPr lang="zh-CN" altLang="en-US" sz="1100" dirty="0">
                <a:latin typeface="Cambria" panose="02040503050406030204" pitchFamily="18" charset="0"/>
              </a:rPr>
              <a:t> </a:t>
            </a:r>
            <a:r>
              <a:rPr lang="en-US" altLang="zh-CN" sz="1100" dirty="0">
                <a:latin typeface="Cambria" panose="02040503050406030204" pitchFamily="18" charset="0"/>
              </a:rPr>
              <a:t>(rent</a:t>
            </a:r>
            <a:r>
              <a:rPr lang="zh-CN" altLang="en-US" sz="1100" dirty="0">
                <a:latin typeface="Cambria" panose="02040503050406030204" pitchFamily="18" charset="0"/>
              </a:rPr>
              <a:t> </a:t>
            </a:r>
            <a:r>
              <a:rPr lang="en-US" altLang="zh-CN" sz="1100" dirty="0">
                <a:latin typeface="Cambria" panose="02040503050406030204" pitchFamily="18" charset="0"/>
              </a:rPr>
              <a:t>and</a:t>
            </a:r>
            <a:r>
              <a:rPr lang="zh-CN" altLang="en-US" sz="1100" dirty="0">
                <a:latin typeface="Cambria" panose="02040503050406030204" pitchFamily="18" charset="0"/>
              </a:rPr>
              <a:t> </a:t>
            </a:r>
            <a:r>
              <a:rPr lang="en-US" altLang="zh-CN" sz="1100" dirty="0">
                <a:latin typeface="Cambria" panose="02040503050406030204" pitchFamily="18" charset="0"/>
              </a:rPr>
              <a:t>area</a:t>
            </a:r>
            <a:r>
              <a:rPr lang="zh-CN" altLang="en-US" sz="1100" dirty="0">
                <a:latin typeface="Cambria" panose="02040503050406030204" pitchFamily="18" charset="0"/>
              </a:rPr>
              <a:t> </a:t>
            </a:r>
            <a:r>
              <a:rPr lang="en-US" altLang="zh-CN" sz="1100" dirty="0">
                <a:latin typeface="Cambria" panose="02040503050406030204" pitchFamily="18" charset="0"/>
              </a:rPr>
              <a:t>known)</a:t>
            </a:r>
            <a:endParaRPr lang="en-US" sz="1100" dirty="0">
              <a:latin typeface="Cambria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C5FA74-CB8B-062F-C980-93E509B4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6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4841"/>
          </a:xfrm>
        </p:spPr>
        <p:txBody>
          <a:bodyPr/>
          <a:lstStyle/>
          <a:p>
            <a:r>
              <a:rPr lang="en-US" altLang="zh-CN" dirty="0"/>
              <a:t>Anchoring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housing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r>
              <a:rPr lang="zh-CN" altLang="en-US" dirty="0"/>
              <a:t> </a:t>
            </a:r>
            <a:r>
              <a:rPr lang="en-US" altLang="zh-CN" dirty="0"/>
              <a:t>evidence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75D16D-0450-B643-BCEE-D97CED318F1A}"/>
              </a:ext>
            </a:extLst>
          </p:cNvPr>
          <p:cNvSpPr txBox="1">
            <a:spLocks/>
          </p:cNvSpPr>
          <p:nvPr/>
        </p:nvSpPr>
        <p:spPr>
          <a:xfrm>
            <a:off x="914399" y="1303359"/>
            <a:ext cx="10363826" cy="4462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1pPr>
            <a:lvl2pPr marL="223838" lvl="1" indent="-217488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cap="none" baseline="0">
                <a:effectLst/>
                <a:latin typeface="Cambria" panose="020405030504060302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5pPr>
            <a:lvl6pPr marL="25146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pPr lvl="1"/>
            <a:r>
              <a:rPr lang="en-GB" dirty="0" err="1"/>
              <a:t>Unveren</a:t>
            </a:r>
            <a:r>
              <a:rPr lang="en-GB" dirty="0"/>
              <a:t>, B. and K. </a:t>
            </a:r>
            <a:r>
              <a:rPr lang="en-GB" dirty="0" err="1"/>
              <a:t>Baycar</a:t>
            </a:r>
            <a:r>
              <a:rPr lang="en-GB" dirty="0"/>
              <a:t> (2019). "Historical evidence for anchoring bias: The 1875 cadastral survey in Istanbul." </a:t>
            </a:r>
            <a:r>
              <a:rPr lang="en-GB" i="1" u="sng" dirty="0"/>
              <a:t>Journal of Economic Psychology </a:t>
            </a:r>
            <a:r>
              <a:rPr lang="en-GB" dirty="0"/>
              <a:t>73: 1-14.</a:t>
            </a:r>
          </a:p>
          <a:p>
            <a:pPr lvl="1"/>
            <a:r>
              <a:rPr lang="en-US" altLang="zh-CN" sz="2000" dirty="0"/>
              <a:t>Alternative,</a:t>
            </a:r>
            <a:r>
              <a:rPr lang="zh-CN" altLang="en-US" sz="2000" dirty="0"/>
              <a:t> </a:t>
            </a:r>
            <a:r>
              <a:rPr lang="en-US" altLang="zh-CN" sz="2000" dirty="0"/>
              <a:t>r</a:t>
            </a:r>
            <a:r>
              <a:rPr lang="en-GB" sz="2000" dirty="0" err="1"/>
              <a:t>ational</a:t>
            </a:r>
            <a:r>
              <a:rPr lang="en-GB" sz="2000" dirty="0"/>
              <a:t> explanations considered</a:t>
            </a:r>
            <a:r>
              <a:rPr lang="en-US" altLang="zh-CN" sz="2000" dirty="0"/>
              <a:t>:</a:t>
            </a:r>
            <a:endParaRPr lang="en-GB" sz="2000" dirty="0"/>
          </a:p>
          <a:p>
            <a:pPr marL="760413" lvl="2" indent="-225425"/>
            <a:r>
              <a:rPr lang="en-US" altLang="zh-CN" sz="2000" dirty="0"/>
              <a:t>B</a:t>
            </a:r>
            <a:r>
              <a:rPr lang="en-GB" sz="2000" dirty="0" err="1"/>
              <a:t>uildings</a:t>
            </a:r>
            <a:r>
              <a:rPr lang="en-GB" sz="2000" dirty="0"/>
              <a:t> with low </a:t>
            </a:r>
            <a:r>
              <a:rPr lang="en-US" altLang="zh-CN" sz="2000" dirty="0"/>
              <a:t>door</a:t>
            </a:r>
            <a:r>
              <a:rPr lang="zh-CN" altLang="en-US" sz="2000" dirty="0"/>
              <a:t> </a:t>
            </a:r>
            <a:r>
              <a:rPr lang="en-US" altLang="zh-CN" sz="2000" dirty="0"/>
              <a:t>numbers</a:t>
            </a:r>
            <a:r>
              <a:rPr lang="en-GB" sz="2000" dirty="0"/>
              <a:t> could be close to the inner-city where real properties were maybe cheap at the time, and high </a:t>
            </a:r>
            <a:r>
              <a:rPr lang="en-US" altLang="zh-CN" sz="2000" dirty="0"/>
              <a:t>door</a:t>
            </a:r>
            <a:r>
              <a:rPr lang="zh-CN" altLang="en-US" sz="2000" dirty="0"/>
              <a:t> </a:t>
            </a:r>
            <a:r>
              <a:rPr lang="en-US" altLang="zh-CN" sz="2000" dirty="0"/>
              <a:t>numbers</a:t>
            </a:r>
            <a:r>
              <a:rPr lang="zh-CN" altLang="en-US" sz="2000" dirty="0"/>
              <a:t> </a:t>
            </a:r>
            <a:r>
              <a:rPr lang="en-GB" sz="2000" dirty="0"/>
              <a:t>could be located in the periphery where real properties were maybe expensive </a:t>
            </a:r>
          </a:p>
          <a:p>
            <a:pPr marL="760413" lvl="2" indent="-225425"/>
            <a:r>
              <a:rPr lang="en-US" altLang="zh-CN" sz="2000" dirty="0"/>
              <a:t>O</a:t>
            </a:r>
            <a:r>
              <a:rPr lang="en-GB" sz="2000" dirty="0" err="1"/>
              <a:t>lder</a:t>
            </a:r>
            <a:r>
              <a:rPr lang="en-GB" sz="2000" dirty="0"/>
              <a:t> buildings could be numbered earlier so they would have lower </a:t>
            </a:r>
            <a:r>
              <a:rPr lang="en-US" altLang="zh-CN" sz="2000" dirty="0"/>
              <a:t>door</a:t>
            </a:r>
            <a:r>
              <a:rPr lang="zh-CN" altLang="en-US" sz="2000" dirty="0"/>
              <a:t> </a:t>
            </a:r>
            <a:r>
              <a:rPr lang="en-US" altLang="zh-CN" sz="2000" dirty="0"/>
              <a:t>numbers.</a:t>
            </a:r>
            <a:r>
              <a:rPr lang="zh-CN" altLang="en-US" sz="2000" dirty="0"/>
              <a:t> </a:t>
            </a:r>
            <a:r>
              <a:rPr lang="en-GB" sz="2000" dirty="0"/>
              <a:t>In </a:t>
            </a:r>
            <a:r>
              <a:rPr lang="en-US" altLang="zh-CN" sz="2000" dirty="0"/>
              <a:t>other</a:t>
            </a:r>
            <a:r>
              <a:rPr lang="zh-CN" altLang="en-US" sz="2000" dirty="0"/>
              <a:t> </a:t>
            </a:r>
            <a:r>
              <a:rPr lang="en-US" altLang="zh-CN" sz="2000" dirty="0"/>
              <a:t>words</a:t>
            </a:r>
            <a:r>
              <a:rPr lang="en-GB" sz="2000" dirty="0"/>
              <a:t>, </a:t>
            </a:r>
            <a:r>
              <a:rPr lang="en-US" altLang="zh-CN" sz="2000" dirty="0"/>
              <a:t>door</a:t>
            </a:r>
            <a:r>
              <a:rPr lang="zh-CN" altLang="en-US" sz="2000" dirty="0"/>
              <a:t> </a:t>
            </a:r>
            <a:r>
              <a:rPr lang="en-US" altLang="zh-CN" sz="2000" dirty="0"/>
              <a:t>number</a:t>
            </a:r>
            <a:r>
              <a:rPr lang="zh-CN" altLang="en-US" sz="2000" dirty="0"/>
              <a:t> </a:t>
            </a:r>
            <a:r>
              <a:rPr lang="en-GB" sz="2000" dirty="0"/>
              <a:t>would act as a proxy of the building age, which certainly affects value</a:t>
            </a:r>
            <a:endParaRPr lang="en-US" sz="2000" dirty="0"/>
          </a:p>
          <a:p>
            <a:pPr marL="760413" lvl="2" indent="-225425"/>
            <a:r>
              <a:rPr lang="en-US" altLang="zh-CN" sz="2000" dirty="0"/>
              <a:t>Both</a:t>
            </a:r>
            <a:r>
              <a:rPr lang="zh-CN" altLang="en-US" sz="2000" dirty="0"/>
              <a:t> </a:t>
            </a:r>
            <a:r>
              <a:rPr lang="en-US" altLang="zh-CN" sz="2000" dirty="0"/>
              <a:t>locational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age</a:t>
            </a:r>
            <a:r>
              <a:rPr lang="zh-CN" altLang="en-US" sz="2000" dirty="0"/>
              <a:t> </a:t>
            </a:r>
            <a:r>
              <a:rPr lang="en-US" altLang="zh-CN" sz="2000" dirty="0"/>
              <a:t>variables</a:t>
            </a:r>
            <a:r>
              <a:rPr lang="zh-CN" altLang="en-US" sz="2000" dirty="0"/>
              <a:t> </a:t>
            </a:r>
            <a:r>
              <a:rPr lang="en-US" altLang="zh-CN" sz="2000" dirty="0"/>
              <a:t>are</a:t>
            </a:r>
            <a:r>
              <a:rPr lang="zh-CN" altLang="en-US" sz="2000" dirty="0"/>
              <a:t> </a:t>
            </a:r>
            <a:r>
              <a:rPr lang="en-US" altLang="zh-CN" sz="2000" dirty="0"/>
              <a:t>missing</a:t>
            </a:r>
            <a:r>
              <a:rPr lang="zh-CN" altLang="en-US" sz="2000" dirty="0"/>
              <a:t> </a:t>
            </a:r>
            <a:r>
              <a:rPr lang="en-US" altLang="zh-CN" sz="2000" dirty="0"/>
              <a:t>from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dataset</a:t>
            </a:r>
            <a:endParaRPr lang="en-GB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7FDEFD-4132-BEB6-EEDE-8A357332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08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4841"/>
          </a:xfrm>
        </p:spPr>
        <p:txBody>
          <a:bodyPr/>
          <a:lstStyle/>
          <a:p>
            <a:r>
              <a:rPr lang="en-US" altLang="zh-CN" dirty="0"/>
              <a:t>Anchoring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housing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r>
              <a:rPr lang="zh-CN" altLang="en-US" dirty="0"/>
              <a:t> </a:t>
            </a:r>
            <a:r>
              <a:rPr lang="en-US" altLang="zh-CN" dirty="0"/>
              <a:t>evidence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75D16D-0450-B643-BCEE-D97CED318F1A}"/>
              </a:ext>
            </a:extLst>
          </p:cNvPr>
          <p:cNvSpPr txBox="1">
            <a:spLocks/>
          </p:cNvSpPr>
          <p:nvPr/>
        </p:nvSpPr>
        <p:spPr>
          <a:xfrm>
            <a:off x="914399" y="1303359"/>
            <a:ext cx="10363826" cy="934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1pPr>
            <a:lvl2pPr marL="223838" lvl="1" indent="-217488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cap="none" baseline="0">
                <a:effectLst/>
                <a:latin typeface="Cambria" panose="020405030504060302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5pPr>
            <a:lvl6pPr marL="25146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pPr lvl="1"/>
            <a:r>
              <a:rPr lang="en-GB" dirty="0" err="1"/>
              <a:t>Unveren</a:t>
            </a:r>
            <a:r>
              <a:rPr lang="en-GB" dirty="0"/>
              <a:t>, B. and K. </a:t>
            </a:r>
            <a:r>
              <a:rPr lang="en-GB" dirty="0" err="1"/>
              <a:t>Baycar</a:t>
            </a:r>
            <a:r>
              <a:rPr lang="en-GB" dirty="0"/>
              <a:t> (2019). "Historical evidence for anchoring bias: The 1875 cadastral survey in Istanbul." </a:t>
            </a:r>
            <a:r>
              <a:rPr lang="en-GB" i="1" u="sng" dirty="0"/>
              <a:t>Journal of Economic Psychology </a:t>
            </a:r>
            <a:r>
              <a:rPr lang="en-GB" dirty="0"/>
              <a:t>73: 1-14.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23A8F-D1A6-8F4E-A815-49DEB9E90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475" y="2238233"/>
            <a:ext cx="9901451" cy="17219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154AA4-46B1-7043-8AD4-EADD27D77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475" y="4156213"/>
            <a:ext cx="8534400" cy="25180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4B505-B2DB-205D-704D-797B5E15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71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4841"/>
          </a:xfrm>
        </p:spPr>
        <p:txBody>
          <a:bodyPr/>
          <a:lstStyle/>
          <a:p>
            <a:r>
              <a:rPr lang="en-US" altLang="zh-CN" dirty="0"/>
              <a:t>Anchoring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housing</a:t>
            </a:r>
            <a:r>
              <a:rPr lang="zh-CN" altLang="en-US" dirty="0"/>
              <a:t> </a:t>
            </a:r>
            <a:r>
              <a:rPr lang="en-US" altLang="zh-CN" dirty="0"/>
              <a:t>market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r>
              <a:rPr lang="zh-CN" altLang="en-US" dirty="0"/>
              <a:t> </a:t>
            </a:r>
            <a:r>
              <a:rPr lang="en-US" altLang="zh-CN" dirty="0"/>
              <a:t>evidence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75D16D-0450-B643-BCEE-D97CED318F1A}"/>
              </a:ext>
            </a:extLst>
          </p:cNvPr>
          <p:cNvSpPr txBox="1">
            <a:spLocks/>
          </p:cNvSpPr>
          <p:nvPr/>
        </p:nvSpPr>
        <p:spPr>
          <a:xfrm>
            <a:off x="914399" y="1303358"/>
            <a:ext cx="10363826" cy="500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1pPr>
            <a:lvl2pPr marL="223838" lvl="1" indent="-217488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cap="none" baseline="0">
                <a:effectLst/>
                <a:latin typeface="Cambria" panose="020405030504060302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5pPr>
            <a:lvl6pPr marL="25146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pPr lvl="1"/>
            <a:r>
              <a:rPr lang="en-GB" dirty="0" err="1"/>
              <a:t>Unveren</a:t>
            </a:r>
            <a:r>
              <a:rPr lang="en-GB" dirty="0"/>
              <a:t>, B. and K. </a:t>
            </a:r>
            <a:r>
              <a:rPr lang="en-GB" dirty="0" err="1"/>
              <a:t>Baycar</a:t>
            </a:r>
            <a:r>
              <a:rPr lang="en-GB" dirty="0"/>
              <a:t> (2019). "Historical evidence for anchoring bias: The 1875 cadastral survey in Istanbul." </a:t>
            </a:r>
            <a:r>
              <a:rPr lang="en-GB" i="1" u="sng" dirty="0"/>
              <a:t>Journal of Economic Psychology </a:t>
            </a:r>
            <a:r>
              <a:rPr lang="en-GB" dirty="0"/>
              <a:t>73: 1-14.</a:t>
            </a:r>
          </a:p>
          <a:p>
            <a:pPr marL="712788" lvl="2" indent="-177800"/>
            <a:r>
              <a:rPr lang="en-US" altLang="zh-CN" sz="2000" dirty="0"/>
              <a:t>Strengths: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marL="1169988" lvl="3" indent="-177800"/>
            <a:r>
              <a:rPr lang="en-US" altLang="zh-CN" sz="2000" dirty="0"/>
              <a:t>Good</a:t>
            </a:r>
            <a:r>
              <a:rPr lang="zh-CN" altLang="en-US" sz="2000" dirty="0"/>
              <a:t> </a:t>
            </a:r>
            <a:r>
              <a:rPr lang="en-US" altLang="zh-CN" sz="2000" dirty="0"/>
              <a:t>external</a:t>
            </a:r>
            <a:r>
              <a:rPr lang="zh-CN" altLang="en-US" sz="2000" dirty="0"/>
              <a:t> </a:t>
            </a:r>
            <a:r>
              <a:rPr lang="en-US" altLang="zh-CN" sz="2000" dirty="0"/>
              <a:t>validity:</a:t>
            </a:r>
            <a:r>
              <a:rPr lang="zh-CN" altLang="en-US" sz="2000" dirty="0"/>
              <a:t> </a:t>
            </a:r>
            <a:r>
              <a:rPr lang="en-US" altLang="zh-CN" sz="2000" dirty="0"/>
              <a:t>field</a:t>
            </a:r>
            <a:r>
              <a:rPr lang="zh-CN" altLang="en-US" sz="2000" dirty="0"/>
              <a:t> </a:t>
            </a:r>
            <a:r>
              <a:rPr lang="en-US" altLang="zh-CN" sz="2000" dirty="0"/>
              <a:t>evidence</a:t>
            </a:r>
            <a:r>
              <a:rPr lang="zh-CN" altLang="en-US" sz="2000" dirty="0"/>
              <a:t> </a:t>
            </a:r>
            <a:r>
              <a:rPr lang="en-US" altLang="zh-CN" sz="2000" dirty="0"/>
              <a:t>rather</a:t>
            </a:r>
            <a:r>
              <a:rPr lang="zh-CN" altLang="en-US" sz="2000" dirty="0"/>
              <a:t> </a:t>
            </a:r>
            <a:r>
              <a:rPr lang="en-US" altLang="zh-CN" sz="2000" dirty="0"/>
              <a:t>than</a:t>
            </a:r>
            <a:r>
              <a:rPr lang="zh-CN" altLang="en-US" sz="2000" dirty="0"/>
              <a:t> </a:t>
            </a:r>
            <a:r>
              <a:rPr lang="en-US" altLang="zh-CN" sz="2000" dirty="0"/>
              <a:t>lab</a:t>
            </a:r>
            <a:r>
              <a:rPr lang="zh-CN" altLang="en-US" sz="2000" dirty="0"/>
              <a:t> </a:t>
            </a:r>
            <a:r>
              <a:rPr lang="en-US" altLang="zh-CN" sz="2000" dirty="0"/>
              <a:t>experiment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/>
              <a:t>students</a:t>
            </a:r>
          </a:p>
          <a:p>
            <a:pPr marL="1169988" lvl="3" indent="-177800"/>
            <a:r>
              <a:rPr lang="en-US" altLang="zh-CN" sz="2000" dirty="0"/>
              <a:t>Ruled</a:t>
            </a:r>
            <a:r>
              <a:rPr lang="zh-CN" altLang="en-US" sz="2000" dirty="0"/>
              <a:t> </a:t>
            </a:r>
            <a:r>
              <a:rPr lang="en-US" altLang="zh-CN" sz="2000" dirty="0"/>
              <a:t>out</a:t>
            </a:r>
            <a:r>
              <a:rPr lang="zh-CN" altLang="en-US" sz="2000" dirty="0"/>
              <a:t> </a:t>
            </a:r>
            <a:r>
              <a:rPr lang="en-US" altLang="zh-CN" sz="2000" dirty="0"/>
              <a:t>alternative</a:t>
            </a:r>
            <a:r>
              <a:rPr lang="zh-CN" altLang="en-US" sz="2000" dirty="0"/>
              <a:t> </a:t>
            </a:r>
            <a:r>
              <a:rPr lang="en-US" altLang="zh-CN" sz="2000" dirty="0"/>
              <a:t>explanations</a:t>
            </a:r>
            <a:r>
              <a:rPr lang="zh-CN" altLang="en-US" sz="2000" dirty="0"/>
              <a:t> </a:t>
            </a:r>
            <a:r>
              <a:rPr lang="en-US" altLang="zh-CN" sz="2000" dirty="0"/>
              <a:t>(omitted</a:t>
            </a:r>
            <a:r>
              <a:rPr lang="zh-CN" altLang="en-US" sz="2000" dirty="0"/>
              <a:t> </a:t>
            </a:r>
            <a:r>
              <a:rPr lang="en-US" altLang="zh-CN" sz="2000" dirty="0"/>
              <a:t>variable</a:t>
            </a:r>
            <a:r>
              <a:rPr lang="zh-CN" altLang="en-US" sz="2000" dirty="0"/>
              <a:t> </a:t>
            </a:r>
            <a:r>
              <a:rPr lang="en-US" altLang="zh-CN" sz="2000" dirty="0"/>
              <a:t>bias)</a:t>
            </a:r>
          </a:p>
          <a:p>
            <a:pPr marL="1169988" lvl="3" indent="-177800"/>
            <a:r>
              <a:rPr lang="en-US" altLang="zh-CN" sz="2000" dirty="0"/>
              <a:t>Estimate</a:t>
            </a:r>
            <a:r>
              <a:rPr lang="zh-CN" altLang="en-US" sz="2000" dirty="0"/>
              <a:t> </a:t>
            </a:r>
            <a:r>
              <a:rPr lang="en-US" altLang="zh-CN" sz="2000" dirty="0"/>
              <a:t>effect</a:t>
            </a:r>
            <a:r>
              <a:rPr lang="zh-CN" altLang="en-US" sz="2000" dirty="0"/>
              <a:t> </a:t>
            </a:r>
            <a:r>
              <a:rPr lang="en-US" altLang="zh-CN" sz="2000" dirty="0"/>
              <a:t>size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anchoring</a:t>
            </a:r>
            <a:r>
              <a:rPr lang="zh-CN" altLang="en-US" sz="2000" dirty="0"/>
              <a:t> </a:t>
            </a:r>
            <a:r>
              <a:rPr lang="en-US" altLang="zh-CN" sz="2000" dirty="0"/>
              <a:t>effect</a:t>
            </a:r>
          </a:p>
          <a:p>
            <a:pPr marL="712788" lvl="2" indent="-177800"/>
            <a:r>
              <a:rPr lang="en-US" altLang="zh-CN" sz="2000" dirty="0"/>
              <a:t>Weaknesses: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marL="1169988" lvl="3" indent="-177800"/>
            <a:r>
              <a:rPr lang="en-US" altLang="zh-CN" sz="2000" dirty="0"/>
              <a:t>Small</a:t>
            </a:r>
            <a:r>
              <a:rPr lang="zh-CN" altLang="en-US" sz="2000" dirty="0"/>
              <a:t> </a:t>
            </a:r>
            <a:r>
              <a:rPr lang="en-US" altLang="zh-CN" sz="2000" dirty="0"/>
              <a:t>sample</a:t>
            </a:r>
            <a:r>
              <a:rPr lang="zh-CN" altLang="en-US" sz="2000" dirty="0"/>
              <a:t> </a:t>
            </a:r>
            <a:r>
              <a:rPr lang="en-US" altLang="zh-CN" sz="2000" dirty="0"/>
              <a:t>size</a:t>
            </a:r>
          </a:p>
          <a:p>
            <a:pPr marL="1169988" lvl="3" indent="-177800"/>
            <a:r>
              <a:rPr lang="en-US" altLang="zh-CN" sz="2000" dirty="0"/>
              <a:t>Data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map</a:t>
            </a:r>
            <a:r>
              <a:rPr lang="zh-CN" altLang="en-US" sz="2000" dirty="0"/>
              <a:t> </a:t>
            </a:r>
            <a:r>
              <a:rPr lang="en-US" altLang="zh-CN" sz="2000" dirty="0"/>
              <a:t>are</a:t>
            </a:r>
            <a:r>
              <a:rPr lang="zh-CN" altLang="en-US" sz="2000" dirty="0"/>
              <a:t> </a:t>
            </a:r>
            <a:r>
              <a:rPr lang="en-US" altLang="zh-CN" sz="2000" dirty="0"/>
              <a:t>30</a:t>
            </a:r>
            <a:r>
              <a:rPr lang="zh-CN" altLang="en-US" sz="2000" dirty="0"/>
              <a:t> </a:t>
            </a:r>
            <a:r>
              <a:rPr lang="en-US" altLang="zh-CN" sz="2000" dirty="0"/>
              <a:t>years</a:t>
            </a:r>
            <a:r>
              <a:rPr lang="zh-CN" altLang="en-US" sz="2000" dirty="0"/>
              <a:t> </a:t>
            </a:r>
            <a:r>
              <a:rPr lang="en-US" altLang="zh-CN" sz="2000" dirty="0"/>
              <a:t>apart</a:t>
            </a:r>
            <a:endParaRPr lang="en-GB" altLang="zh-CN" sz="2000" dirty="0"/>
          </a:p>
          <a:p>
            <a:pPr marL="1169988" lvl="3" indent="-177800"/>
            <a:endParaRPr lang="en-GB" sz="1800" dirty="0"/>
          </a:p>
          <a:p>
            <a:pPr marL="534988" lvl="2" indent="0">
              <a:buNone/>
            </a:pPr>
            <a:endParaRPr lang="en-GB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81CB4C-2425-2D58-4458-9CB60F6E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06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4841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Summary</a:t>
            </a:r>
            <a:endParaRPr lang="en-US" sz="40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75D16D-0450-B643-BCEE-D97CED318F1A}"/>
              </a:ext>
            </a:extLst>
          </p:cNvPr>
          <p:cNvSpPr txBox="1">
            <a:spLocks/>
          </p:cNvSpPr>
          <p:nvPr/>
        </p:nvSpPr>
        <p:spPr>
          <a:xfrm>
            <a:off x="1658319" y="1658319"/>
            <a:ext cx="9619906" cy="4653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1pPr>
            <a:lvl2pPr marL="223838" lvl="1" indent="-217488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cap="none" baseline="0">
                <a:effectLst/>
                <a:latin typeface="Cambria" panose="020405030504060302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cap="none" baseline="0">
                <a:effectLst/>
                <a:latin typeface="Cambria" panose="020405030504060302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none" baseline="0">
                <a:effectLst/>
                <a:latin typeface="Cambria" panose="02040503050406030204" pitchFamily="18" charset="0"/>
              </a:defRPr>
            </a:lvl5pPr>
            <a:lvl6pPr marL="25146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6pPr>
            <a:lvl7pPr marL="29718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7pPr>
            <a:lvl8pPr marL="3429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8pPr>
            <a:lvl9pPr marL="3886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cap="all" baseline="0">
                <a:effectLst/>
              </a:defRPr>
            </a:lvl9pPr>
          </a:lstStyle>
          <a:p>
            <a:pPr lvl="1"/>
            <a:r>
              <a:rPr lang="en-US" altLang="zh-CN" sz="3200" dirty="0"/>
              <a:t>Prospect</a:t>
            </a:r>
            <a:r>
              <a:rPr lang="zh-CN" altLang="en-US" sz="3200" dirty="0"/>
              <a:t> </a:t>
            </a:r>
            <a:r>
              <a:rPr lang="en-US" altLang="zh-CN" sz="3200" dirty="0"/>
              <a:t>Theory</a:t>
            </a:r>
            <a:r>
              <a:rPr lang="zh-CN" altLang="en-US" sz="3200" dirty="0"/>
              <a:t> </a:t>
            </a:r>
            <a:r>
              <a:rPr lang="en-US" altLang="zh-CN" sz="3200" dirty="0"/>
              <a:t>vs.</a:t>
            </a:r>
            <a:r>
              <a:rPr lang="zh-CN" altLang="en-US" sz="3200" dirty="0"/>
              <a:t> </a:t>
            </a:r>
            <a:r>
              <a:rPr lang="en-US" altLang="zh-CN" sz="3200" dirty="0"/>
              <a:t>Standard</a:t>
            </a:r>
            <a:r>
              <a:rPr lang="zh-CN" altLang="en-US" sz="3200" dirty="0"/>
              <a:t> </a:t>
            </a:r>
            <a:r>
              <a:rPr lang="en-US" altLang="zh-CN" sz="3200" dirty="0"/>
              <a:t>Economic</a:t>
            </a:r>
            <a:r>
              <a:rPr lang="zh-CN" altLang="en-US" sz="3200" dirty="0"/>
              <a:t> </a:t>
            </a:r>
            <a:r>
              <a:rPr lang="en-US" altLang="zh-CN" sz="3200" dirty="0"/>
              <a:t>Theory</a:t>
            </a:r>
          </a:p>
          <a:p>
            <a:pPr lvl="1"/>
            <a:r>
              <a:rPr lang="en-US" altLang="zh-CN" sz="3200" dirty="0"/>
              <a:t>Reference</a:t>
            </a:r>
            <a:r>
              <a:rPr lang="zh-CN" altLang="en-US" sz="3200" dirty="0"/>
              <a:t> </a:t>
            </a:r>
            <a:r>
              <a:rPr lang="en-US" altLang="zh-CN" sz="3200" dirty="0"/>
              <a:t>Point</a:t>
            </a:r>
            <a:r>
              <a:rPr lang="zh-CN" altLang="en-US" sz="3200" dirty="0"/>
              <a:t> </a:t>
            </a:r>
            <a:r>
              <a:rPr lang="en-US" altLang="zh-CN" sz="3200" dirty="0"/>
              <a:t>Dependence</a:t>
            </a:r>
            <a:r>
              <a:rPr lang="zh-CN" altLang="en-US" sz="3200" dirty="0"/>
              <a:t> </a:t>
            </a:r>
            <a:r>
              <a:rPr lang="en-US" altLang="zh-CN" sz="3200" dirty="0"/>
              <a:t>&amp;</a:t>
            </a:r>
            <a:r>
              <a:rPr lang="zh-CN" altLang="en-US" sz="3200" dirty="0"/>
              <a:t> </a:t>
            </a:r>
            <a:r>
              <a:rPr lang="en-US" altLang="zh-CN" sz="3200" dirty="0"/>
              <a:t>Anchoring</a:t>
            </a:r>
            <a:r>
              <a:rPr lang="zh-CN" altLang="en-US" sz="3200" dirty="0"/>
              <a:t> </a:t>
            </a:r>
            <a:r>
              <a:rPr lang="en-US" altLang="zh-CN" sz="3200" dirty="0"/>
              <a:t>Effect</a:t>
            </a:r>
          </a:p>
          <a:p>
            <a:pPr lvl="1"/>
            <a:r>
              <a:rPr lang="en-US" altLang="zh-CN" sz="3200" dirty="0"/>
              <a:t>Lab</a:t>
            </a:r>
            <a:r>
              <a:rPr lang="zh-CN" altLang="en-US" sz="3200" dirty="0"/>
              <a:t> </a:t>
            </a:r>
            <a:r>
              <a:rPr lang="en-US" altLang="zh-CN" sz="3200" dirty="0"/>
              <a:t>Experiments</a:t>
            </a:r>
            <a:r>
              <a:rPr lang="zh-CN" altLang="en-US" sz="3200" dirty="0"/>
              <a:t> </a:t>
            </a:r>
            <a:r>
              <a:rPr lang="en-US" altLang="zh-CN" sz="3200" dirty="0"/>
              <a:t>and</a:t>
            </a:r>
            <a:r>
              <a:rPr lang="zh-CN" altLang="en-US" sz="3200" dirty="0"/>
              <a:t> </a:t>
            </a:r>
            <a:r>
              <a:rPr lang="en-US" altLang="zh-CN" sz="3200" dirty="0"/>
              <a:t>Field</a:t>
            </a:r>
            <a:r>
              <a:rPr lang="zh-CN" altLang="en-US" sz="3200" dirty="0"/>
              <a:t> </a:t>
            </a:r>
            <a:r>
              <a:rPr lang="en-US" altLang="zh-CN" sz="3200" dirty="0"/>
              <a:t>Evidence</a:t>
            </a:r>
          </a:p>
          <a:p>
            <a:pPr lvl="1"/>
            <a:r>
              <a:rPr lang="en-US" altLang="zh-CN" sz="3200" dirty="0"/>
              <a:t>An</a:t>
            </a:r>
            <a:r>
              <a:rPr lang="zh-CN" altLang="en-US" sz="3200" dirty="0"/>
              <a:t> </a:t>
            </a:r>
            <a:r>
              <a:rPr lang="en-US" altLang="zh-CN" sz="3200" dirty="0"/>
              <a:t>Important</a:t>
            </a:r>
            <a:r>
              <a:rPr lang="zh-CN" altLang="en-US" sz="3200" dirty="0"/>
              <a:t> </a:t>
            </a:r>
            <a:r>
              <a:rPr lang="en-US" altLang="zh-CN" sz="3200" dirty="0"/>
              <a:t>Step</a:t>
            </a:r>
            <a:r>
              <a:rPr lang="zh-CN" altLang="en-US" sz="3200" dirty="0"/>
              <a:t> </a:t>
            </a:r>
            <a:r>
              <a:rPr lang="en-US" altLang="zh-CN" sz="3200" dirty="0"/>
              <a:t>in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Studies</a:t>
            </a:r>
            <a:r>
              <a:rPr lang="zh-CN" altLang="en-US" sz="3200" dirty="0"/>
              <a:t> </a:t>
            </a:r>
            <a:r>
              <a:rPr lang="en-US" altLang="zh-CN" sz="3200" dirty="0"/>
              <a:t>of</a:t>
            </a:r>
            <a:r>
              <a:rPr lang="zh-CN" altLang="en-US" sz="3200" dirty="0"/>
              <a:t> </a:t>
            </a:r>
            <a:r>
              <a:rPr lang="en-US" altLang="zh-CN" sz="3200" dirty="0"/>
              <a:t>Loss</a:t>
            </a:r>
            <a:r>
              <a:rPr lang="zh-CN" altLang="en-US" sz="3200" dirty="0"/>
              <a:t> </a:t>
            </a:r>
            <a:r>
              <a:rPr lang="en-US" altLang="zh-CN" sz="3200" dirty="0"/>
              <a:t>Aversion</a:t>
            </a:r>
            <a:endParaRPr lang="en-GB" altLang="zh-CN" sz="3200" dirty="0"/>
          </a:p>
          <a:p>
            <a:pPr marL="1169988" lvl="3" indent="-177800"/>
            <a:endParaRPr lang="en-GB" sz="3200" dirty="0"/>
          </a:p>
          <a:p>
            <a:pPr marL="534988" lvl="2" indent="0">
              <a:buNone/>
            </a:pPr>
            <a:endParaRPr lang="en-GB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81CB4C-2425-2D58-4458-9CB60F6E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0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8617" y="445767"/>
            <a:ext cx="8136904" cy="86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GB" cap="none" dirty="0"/>
              <a:t>Nature of the Standard Model</a:t>
            </a:r>
          </a:p>
        </p:txBody>
      </p:sp>
      <p:sp>
        <p:nvSpPr>
          <p:cNvPr id="4096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70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B1BB03-450E-BD4D-86DB-C537530F3CD7}"/>
              </a:ext>
            </a:extLst>
          </p:cNvPr>
          <p:cNvGrpSpPr/>
          <p:nvPr/>
        </p:nvGrpSpPr>
        <p:grpSpPr>
          <a:xfrm>
            <a:off x="137759" y="1656227"/>
            <a:ext cx="5048471" cy="3802826"/>
            <a:chOff x="395536" y="1484784"/>
            <a:chExt cx="5048471" cy="38028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5E1091A-0D8A-5648-A460-0C1750D3F604}"/>
                </a:ext>
              </a:extLst>
            </p:cNvPr>
            <p:cNvGrpSpPr/>
            <p:nvPr/>
          </p:nvGrpSpPr>
          <p:grpSpPr>
            <a:xfrm>
              <a:off x="395536" y="1484784"/>
              <a:ext cx="5048471" cy="3784961"/>
              <a:chOff x="395536" y="1484784"/>
              <a:chExt cx="5048471" cy="3784961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68D2DC8-B475-2649-9587-CAADE9EF4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71600" y="1484784"/>
                <a:ext cx="4445000" cy="34290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EA03B98-614C-694C-9FE0-D30B36A01BA5}"/>
                  </a:ext>
                </a:extLst>
              </p:cNvPr>
              <p:cNvSpPr txBox="1"/>
              <p:nvPr/>
            </p:nvSpPr>
            <p:spPr>
              <a:xfrm>
                <a:off x="5131101" y="490041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E240F3-6E40-A54E-BAA1-ACAB9568C4ED}"/>
                  </a:ext>
                </a:extLst>
              </p:cNvPr>
              <p:cNvSpPr txBox="1"/>
              <p:nvPr/>
            </p:nvSpPr>
            <p:spPr>
              <a:xfrm>
                <a:off x="395536" y="1484784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U(x)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16E705-B64E-F24A-9980-641598A41694}"/>
                </a:ext>
              </a:extLst>
            </p:cNvPr>
            <p:cNvSpPr txBox="1"/>
            <p:nvPr/>
          </p:nvSpPr>
          <p:spPr>
            <a:xfrm>
              <a:off x="787740" y="49182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F041D11-7540-F846-AF4D-57F3E238E8F2}"/>
              </a:ext>
            </a:extLst>
          </p:cNvPr>
          <p:cNvSpPr txBox="1"/>
          <p:nvPr/>
        </p:nvSpPr>
        <p:spPr>
          <a:xfrm>
            <a:off x="686416" y="1214281"/>
            <a:ext cx="2767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expected utility theory: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6E1DD13-479E-2345-83ED-4146E752887E}"/>
                  </a:ext>
                </a:extLst>
              </p:cNvPr>
              <p:cNvSpPr/>
              <p:nvPr/>
            </p:nvSpPr>
            <p:spPr>
              <a:xfrm>
                <a:off x="5131101" y="3579607"/>
                <a:ext cx="4674125" cy="279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  <a:defRPr/>
                </a:pPr>
                <a:r>
                  <a:rPr lang="en-GB" dirty="0">
                    <a:latin typeface="Cambria" pitchFamily="18" charset="0"/>
                  </a:rPr>
                  <a:t>Expected Utility</a:t>
                </a:r>
                <a:r>
                  <a:rPr lang="zh-CN" altLang="en-US" dirty="0">
                    <a:latin typeface="Cambria" pitchFamily="18" charset="0"/>
                  </a:rPr>
                  <a:t> </a:t>
                </a:r>
                <a:r>
                  <a:rPr lang="en-US" altLang="zh-CN" dirty="0">
                    <a:latin typeface="Cambria" pitchFamily="18" charset="0"/>
                  </a:rPr>
                  <a:t>when</a:t>
                </a:r>
                <a:r>
                  <a:rPr lang="zh-CN" altLang="en-US" dirty="0"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zh-CN" altLang="en-US" dirty="0">
                    <a:latin typeface="Cambria" pitchFamily="18" charset="0"/>
                  </a:rPr>
                  <a:t> </a:t>
                </a:r>
                <a:r>
                  <a:rPr lang="en-US" altLang="zh-CN" dirty="0">
                    <a:latin typeface="Cambria" pitchFamily="18" charset="0"/>
                  </a:rPr>
                  <a:t>=</a:t>
                </a:r>
                <a:r>
                  <a:rPr lang="zh-CN" altLang="en-US" dirty="0">
                    <a:latin typeface="Cambria" pitchFamily="18" charset="0"/>
                  </a:rPr>
                  <a:t> </a:t>
                </a:r>
                <a:r>
                  <a:rPr lang="en-US" altLang="zh-CN" dirty="0">
                    <a:latin typeface="Cambria" pitchFamily="18" charset="0"/>
                  </a:rPr>
                  <a:t>0.9</a:t>
                </a:r>
                <a:r>
                  <a:rPr lang="zh-CN" altLang="en-US" b="0" dirty="0">
                    <a:latin typeface="Cambria" pitchFamily="18" charset="0"/>
                  </a:rPr>
                  <a:t> </a:t>
                </a:r>
                <a:endParaRPr lang="en-GB" altLang="zh-CN" dirty="0">
                  <a:latin typeface="Cambria" pitchFamily="18" charset="0"/>
                </a:endParaRPr>
              </a:p>
              <a:p>
                <a:pPr marL="1200150" lvl="2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b="0" dirty="0">
                    <a:latin typeface="Cambria" pitchFamily="18" charset="0"/>
                  </a:rPr>
                  <a:t>Buy</a:t>
                </a:r>
                <a:r>
                  <a:rPr lang="en-GB" b="0" dirty="0">
                    <a:latin typeface="Cambria" pitchFamily="18" charset="0"/>
                  </a:rPr>
                  <a:t>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  <a:defRPr/>
                </a:pPr>
                <a:endParaRPr lang="en-GB" sz="800" dirty="0">
                  <a:latin typeface="Cambria" pitchFamily="18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latin typeface="Cambria" pitchFamily="18" charset="0"/>
                  </a:rPr>
                  <a:t>Rent</a:t>
                </a:r>
                <a:r>
                  <a:rPr lang="en-GB" b="0" dirty="0">
                    <a:latin typeface="Cambria" pitchFamily="18" charset="0"/>
                  </a:rPr>
                  <a:t>: </a:t>
                </a:r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  <a:defRPr/>
                </a:pPr>
                <a:endParaRPr lang="en-GB" dirty="0">
                  <a:latin typeface="Cambria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  <a:defRPr/>
                </a:pPr>
                <a:r>
                  <a:rPr lang="en-GB" dirty="0">
                    <a:latin typeface="Cambria" pitchFamily="18" charset="0"/>
                  </a:rPr>
                  <a:t>Expected Utility</a:t>
                </a:r>
                <a:r>
                  <a:rPr lang="zh-CN" altLang="en-US" dirty="0">
                    <a:latin typeface="Cambria" pitchFamily="18" charset="0"/>
                  </a:rPr>
                  <a:t> </a:t>
                </a:r>
                <a:r>
                  <a:rPr lang="en-US" altLang="zh-CN" dirty="0">
                    <a:latin typeface="Cambria" pitchFamily="18" charset="0"/>
                  </a:rPr>
                  <a:t>when</a:t>
                </a:r>
                <a:r>
                  <a:rPr lang="zh-CN" altLang="en-US" dirty="0"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zh-CN" altLang="en-US" dirty="0">
                    <a:latin typeface="Cambria" pitchFamily="18" charset="0"/>
                  </a:rPr>
                  <a:t> </a:t>
                </a:r>
                <a:r>
                  <a:rPr lang="en-US" altLang="zh-CN" dirty="0">
                    <a:latin typeface="Cambria" pitchFamily="18" charset="0"/>
                  </a:rPr>
                  <a:t>=</a:t>
                </a:r>
                <a:r>
                  <a:rPr lang="zh-CN" altLang="en-US" dirty="0">
                    <a:latin typeface="Cambria" pitchFamily="18" charset="0"/>
                  </a:rPr>
                  <a:t> </a:t>
                </a:r>
                <a:r>
                  <a:rPr lang="en-US" altLang="zh-CN" dirty="0">
                    <a:latin typeface="Cambria" pitchFamily="18" charset="0"/>
                  </a:rPr>
                  <a:t>0.1</a:t>
                </a:r>
              </a:p>
              <a:p>
                <a:pPr marL="1200150" lvl="2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latin typeface="Cambria" pitchFamily="18" charset="0"/>
                  </a:rPr>
                  <a:t>Buy</a:t>
                </a:r>
                <a:r>
                  <a:rPr lang="en-GB" dirty="0">
                    <a:latin typeface="Cambria" pitchFamily="18" charset="0"/>
                  </a:rPr>
                  <a:t>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  <a:defRPr/>
                </a:pPr>
                <a:endParaRPr lang="en-GB" sz="800" dirty="0">
                  <a:latin typeface="Cambria" pitchFamily="18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latin typeface="Cambria" pitchFamily="18" charset="0"/>
                  </a:rPr>
                  <a:t>Rent</a:t>
                </a:r>
                <a:r>
                  <a:rPr lang="en-GB" dirty="0">
                    <a:latin typeface="Cambria" pitchFamily="18" charset="0"/>
                  </a:rPr>
                  <a:t>: </a:t>
                </a:r>
                <a:r>
                  <a:rPr lang="zh-CN" altLang="en-US" dirty="0">
                    <a:latin typeface="Cambria" pitchFamily="18" charset="0"/>
                  </a:rPr>
                  <a:t> </a:t>
                </a:r>
                <a:endParaRPr lang="en-GB" dirty="0">
                  <a:latin typeface="Cambria" pitchFamily="18" charset="0"/>
                </a:endParaRPr>
              </a:p>
              <a:p>
                <a:pPr marL="803275" lvl="2" indent="-134938">
                  <a:lnSpc>
                    <a:spcPct val="150000"/>
                  </a:lnSpc>
                  <a:buFont typeface="Arial" pitchFamily="34" charset="0"/>
                  <a:buChar char="•"/>
                  <a:defRPr/>
                </a:pPr>
                <a:endParaRPr lang="en-GB" b="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6E1DD13-479E-2345-83ED-4146E7528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101" y="3579607"/>
                <a:ext cx="4674125" cy="2795509"/>
              </a:xfrm>
              <a:prstGeom prst="rect">
                <a:avLst/>
              </a:prstGeom>
              <a:blipFill>
                <a:blip r:embed="rId3"/>
                <a:stretch>
                  <a:fillRect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Graphic 33" descr="Tick">
            <a:extLst>
              <a:ext uri="{FF2B5EF4-FFF2-40B4-BE49-F238E27FC236}">
                <a16:creationId xmlns:a16="http://schemas.microsoft.com/office/drawing/2014/main" id="{FAD10ABC-1C77-244B-9BB6-716D78C79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3941" y="3871149"/>
            <a:ext cx="436148" cy="4361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0F0CEEF-CD3F-D84C-B73B-FA96799120AF}"/>
              </a:ext>
            </a:extLst>
          </p:cNvPr>
          <p:cNvSpPr/>
          <p:nvPr/>
        </p:nvSpPr>
        <p:spPr>
          <a:xfrm>
            <a:off x="5357497" y="1286895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Cambria" pitchFamily="18" charset="0"/>
              </a:rPr>
              <a:t>Example: </a:t>
            </a:r>
            <a:r>
              <a:rPr lang="en-US" altLang="zh-CN" b="1" dirty="0">
                <a:latin typeface="Cambria" pitchFamily="18" charset="0"/>
              </a:rPr>
              <a:t>Housing</a:t>
            </a:r>
            <a:r>
              <a:rPr lang="zh-CN" altLang="en-US" b="1" dirty="0">
                <a:latin typeface="Cambria" pitchFamily="18" charset="0"/>
              </a:rPr>
              <a:t> </a:t>
            </a:r>
            <a:r>
              <a:rPr lang="en-US" altLang="zh-CN" b="1" dirty="0">
                <a:latin typeface="Cambria" pitchFamily="18" charset="0"/>
              </a:rPr>
              <a:t>decision</a:t>
            </a:r>
            <a:r>
              <a:rPr lang="zh-CN" altLang="en-US" b="1" dirty="0">
                <a:latin typeface="Cambria" pitchFamily="18" charset="0"/>
              </a:rPr>
              <a:t> </a:t>
            </a:r>
            <a:r>
              <a:rPr lang="en-US" altLang="zh-CN" b="1" dirty="0">
                <a:latin typeface="Cambria" pitchFamily="18" charset="0"/>
              </a:rPr>
              <a:t>–</a:t>
            </a:r>
            <a:r>
              <a:rPr lang="zh-CN" altLang="en-US" b="1" dirty="0">
                <a:latin typeface="Cambria" pitchFamily="18" charset="0"/>
              </a:rPr>
              <a:t> </a:t>
            </a:r>
            <a:r>
              <a:rPr lang="en-US" altLang="zh-CN" b="1" dirty="0">
                <a:latin typeface="Cambria" pitchFamily="18" charset="0"/>
              </a:rPr>
              <a:t>buy</a:t>
            </a:r>
            <a:r>
              <a:rPr lang="zh-CN" altLang="en-US" b="1" dirty="0">
                <a:latin typeface="Cambria" pitchFamily="18" charset="0"/>
              </a:rPr>
              <a:t> </a:t>
            </a:r>
            <a:r>
              <a:rPr lang="en-US" altLang="zh-CN" b="1" dirty="0">
                <a:latin typeface="Cambria" pitchFamily="18" charset="0"/>
              </a:rPr>
              <a:t>or</a:t>
            </a:r>
            <a:r>
              <a:rPr lang="zh-CN" altLang="en-US" b="1" dirty="0">
                <a:latin typeface="Cambria" pitchFamily="18" charset="0"/>
              </a:rPr>
              <a:t> </a:t>
            </a:r>
            <a:r>
              <a:rPr lang="en-US" altLang="zh-CN" b="1" dirty="0">
                <a:latin typeface="Cambria" pitchFamily="18" charset="0"/>
              </a:rPr>
              <a:t>rent</a:t>
            </a:r>
            <a:r>
              <a:rPr lang="en-GB" b="1" dirty="0">
                <a:latin typeface="Cambria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A92680-D6AF-C67C-BA4A-56FDBC8C4C5C}"/>
                  </a:ext>
                </a:extLst>
              </p:cNvPr>
              <p:cNvSpPr txBox="1"/>
              <p:nvPr/>
            </p:nvSpPr>
            <p:spPr>
              <a:xfrm>
                <a:off x="6871901" y="3913816"/>
                <a:ext cx="3322278" cy="40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13.2</a:t>
                </a:r>
                <a:r>
                  <a:rPr lang="zh-CN" altLang="en-US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A92680-D6AF-C67C-BA4A-56FDBC8C4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901" y="3913816"/>
                <a:ext cx="3322278" cy="406458"/>
              </a:xfrm>
              <a:prstGeom prst="rect">
                <a:avLst/>
              </a:prstGeom>
              <a:blipFill>
                <a:blip r:embed="rId6"/>
                <a:stretch>
                  <a:fillRect l="-9125" t="-96970" b="-1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133960-7F6A-41BD-9874-7628A167C6F5}"/>
                  </a:ext>
                </a:extLst>
              </p:cNvPr>
              <p:cNvSpPr txBox="1"/>
              <p:nvPr/>
            </p:nvSpPr>
            <p:spPr>
              <a:xfrm>
                <a:off x="1218849" y="1772777"/>
                <a:ext cx="3434948" cy="877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133960-7F6A-41BD-9874-7628A167C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849" y="1772777"/>
                <a:ext cx="3434948" cy="877100"/>
              </a:xfrm>
              <a:prstGeom prst="rect">
                <a:avLst/>
              </a:prstGeom>
              <a:blipFill>
                <a:blip r:embed="rId7"/>
                <a:stretch>
                  <a:fillRect l="-369" t="-94286" b="-1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E61A0B-91EB-C392-C464-769AE460B7FA}"/>
                  </a:ext>
                </a:extLst>
              </p:cNvPr>
              <p:cNvSpPr txBox="1"/>
              <p:nvPr/>
            </p:nvSpPr>
            <p:spPr>
              <a:xfrm>
                <a:off x="6871901" y="4307297"/>
                <a:ext cx="3322278" cy="40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10.6</a:t>
                </a:r>
                <a:r>
                  <a:rPr lang="zh-CN" altLang="en-US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E61A0B-91EB-C392-C464-769AE460B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901" y="4307297"/>
                <a:ext cx="3322278" cy="406458"/>
              </a:xfrm>
              <a:prstGeom prst="rect">
                <a:avLst/>
              </a:prstGeom>
              <a:blipFill>
                <a:blip r:embed="rId8"/>
                <a:stretch>
                  <a:fillRect l="-9125" t="-96970" b="-1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FE87B9-6385-87D7-C506-2A604E2A9289}"/>
                  </a:ext>
                </a:extLst>
              </p:cNvPr>
              <p:cNvSpPr txBox="1"/>
              <p:nvPr/>
            </p:nvSpPr>
            <p:spPr>
              <a:xfrm>
                <a:off x="6904788" y="5216615"/>
                <a:ext cx="3322278" cy="40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6.8</a:t>
                </a:r>
                <a:r>
                  <a:rPr lang="zh-CN" altLang="en-US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FE87B9-6385-87D7-C506-2A604E2A9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788" y="5216615"/>
                <a:ext cx="3322278" cy="406458"/>
              </a:xfrm>
              <a:prstGeom prst="rect">
                <a:avLst/>
              </a:prstGeom>
              <a:blipFill>
                <a:blip r:embed="rId9"/>
                <a:stretch>
                  <a:fillRect l="-9506" t="-93939" b="-15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CD8C07-2BD8-F738-B4FA-A314700A82A0}"/>
                  </a:ext>
                </a:extLst>
              </p:cNvPr>
              <p:cNvSpPr txBox="1"/>
              <p:nvPr/>
            </p:nvSpPr>
            <p:spPr>
              <a:xfrm>
                <a:off x="6904788" y="5610096"/>
                <a:ext cx="3322278" cy="40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7.4</a:t>
                </a:r>
                <a:r>
                  <a:rPr lang="zh-CN" altLang="en-US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CD8C07-2BD8-F738-B4FA-A314700A8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788" y="5610096"/>
                <a:ext cx="3322278" cy="406458"/>
              </a:xfrm>
              <a:prstGeom prst="rect">
                <a:avLst/>
              </a:prstGeom>
              <a:blipFill>
                <a:blip r:embed="rId10"/>
                <a:stretch>
                  <a:fillRect l="-9506" t="-93939" b="-14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Tick">
            <a:extLst>
              <a:ext uri="{FF2B5EF4-FFF2-40B4-BE49-F238E27FC236}">
                <a16:creationId xmlns:a16="http://schemas.microsoft.com/office/drawing/2014/main" id="{8CB22D6C-8ED3-60B0-4E3B-925D55A3B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1237" y="5571105"/>
            <a:ext cx="436148" cy="4361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C566EF-D5A1-58F8-22D4-D717A1E875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7497" y="1669301"/>
            <a:ext cx="6026120" cy="190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969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8617" y="445767"/>
            <a:ext cx="8136904" cy="86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GB" cap="none" dirty="0"/>
              <a:t>Nature of </a:t>
            </a:r>
            <a:r>
              <a:rPr lang="en-US" altLang="zh-CN" cap="none" dirty="0" err="1"/>
              <a:t>Behavioural</a:t>
            </a:r>
            <a:r>
              <a:rPr lang="zh-CN" altLang="en-US" cap="none" dirty="0"/>
              <a:t> </a:t>
            </a:r>
            <a:r>
              <a:rPr lang="en-GB" cap="none" dirty="0"/>
              <a:t>Model</a:t>
            </a:r>
            <a:r>
              <a:rPr lang="en-US" altLang="zh-CN" cap="none" dirty="0"/>
              <a:t>s</a:t>
            </a:r>
            <a:endParaRPr lang="en-GB" cap="none" dirty="0"/>
          </a:p>
        </p:txBody>
      </p:sp>
      <p:sp>
        <p:nvSpPr>
          <p:cNvPr id="4096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70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7B9B8C-73B2-FBC9-DCF5-FF0396B2ADBD}"/>
                  </a:ext>
                </a:extLst>
              </p:cNvPr>
              <p:cNvSpPr txBox="1"/>
              <p:nvPr/>
            </p:nvSpPr>
            <p:spPr>
              <a:xfrm>
                <a:off x="1878617" y="3154017"/>
                <a:ext cx="9332722" cy="3264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 err="1">
                    <a:latin typeface="Cambria" panose="02040503050406030204" pitchFamily="18" charset="0"/>
                  </a:rPr>
                  <a:t>Behavioural</a:t>
                </a:r>
                <a:r>
                  <a:rPr lang="zh-CN" altLang="en-US" sz="2000" b="1" u="sng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b="1" u="sng" dirty="0">
                    <a:latin typeface="Cambria" panose="02040503050406030204" pitchFamily="18" charset="0"/>
                  </a:rPr>
                  <a:t>models:</a:t>
                </a:r>
                <a:r>
                  <a:rPr lang="zh-CN" altLang="en-US" sz="2000" b="1" u="sng" dirty="0">
                    <a:latin typeface="Cambria" panose="02040503050406030204" pitchFamily="18" charset="0"/>
                  </a:rPr>
                  <a:t> </a:t>
                </a:r>
                <a:endParaRPr lang="en-US" altLang="zh-CN" sz="2000" b="1" u="sng" dirty="0">
                  <a:latin typeface="Cambria" panose="02040503050406030204" pitchFamily="18" charset="0"/>
                </a:endParaRPr>
              </a:p>
              <a:p>
                <a:r>
                  <a:rPr lang="en-US" altLang="zh-CN" sz="2000" dirty="0">
                    <a:latin typeface="Cambria" panose="02040503050406030204" pitchFamily="18" charset="0"/>
                  </a:rPr>
                  <a:t>Non-standard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preference: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and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000" dirty="0">
                  <a:latin typeface="Cambria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mbria" panose="02040503050406030204" pitchFamily="18" charset="0"/>
                  </a:rPr>
                  <a:t>Endowment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effect,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loss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aversion,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disposition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effect,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social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comparison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…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mbria" panose="02040503050406030204" pitchFamily="18" charset="0"/>
                  </a:rPr>
                  <a:t>Self-control,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myopic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discounting,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equity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premium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puzzle,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…</a:t>
                </a:r>
              </a:p>
              <a:p>
                <a:endParaRPr lang="en-US" sz="2000" dirty="0">
                  <a:latin typeface="Cambria" panose="02040503050406030204" pitchFamily="18" charset="0"/>
                </a:endParaRPr>
              </a:p>
              <a:p>
                <a:r>
                  <a:rPr lang="en-US" altLang="zh-CN" sz="2000" dirty="0">
                    <a:latin typeface="Cambria" panose="02040503050406030204" pitchFamily="18" charset="0"/>
                  </a:rPr>
                  <a:t>Non-standard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belief: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dirty="0">
                  <a:latin typeface="Cambria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mbria" panose="02040503050406030204" pitchFamily="18" charset="0"/>
                  </a:rPr>
                  <a:t>Overconfidence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,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overgeneralization,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p</a:t>
                </a:r>
                <a:r>
                  <a:rPr lang="en-US" sz="2000" dirty="0">
                    <a:latin typeface="Cambria" panose="02040503050406030204" pitchFamily="18" charset="0"/>
                  </a:rPr>
                  <a:t>rojection bias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,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representative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bias,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…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endParaRPr lang="en-US" sz="2000" dirty="0">
                  <a:latin typeface="Cambria" panose="02040503050406030204" pitchFamily="18" charset="0"/>
                </a:endParaRPr>
              </a:p>
              <a:p>
                <a:endParaRPr lang="en-US" sz="2000" dirty="0">
                  <a:latin typeface="Cambria" panose="02040503050406030204" pitchFamily="18" charset="0"/>
                </a:endParaRPr>
              </a:p>
              <a:p>
                <a:r>
                  <a:rPr lang="en-US" altLang="zh-CN" sz="2000" dirty="0">
                    <a:latin typeface="Cambria" panose="02040503050406030204" pitchFamily="18" charset="0"/>
                  </a:rPr>
                  <a:t>Non-standard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decision-making: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nary>
                      </m:e>
                    </m:func>
                  </m:oMath>
                </a14:m>
                <a:endParaRPr lang="en-US" sz="2000" dirty="0">
                  <a:latin typeface="Cambria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mbria" panose="02040503050406030204" pitchFamily="18" charset="0"/>
                  </a:rPr>
                  <a:t>Herding,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sentiment,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GB" altLang="zh-CN" sz="2000" dirty="0">
                    <a:latin typeface="Cambria" panose="02040503050406030204" pitchFamily="18" charset="0"/>
                  </a:rPr>
                  <a:t>inattention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,</a:t>
                </a:r>
                <a:r>
                  <a:rPr lang="zh-CN" alt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" panose="02040503050406030204" pitchFamily="18" charset="0"/>
                  </a:rPr>
                  <a:t>e</a:t>
                </a:r>
                <a:r>
                  <a:rPr lang="en-GB" altLang="zh-CN" sz="2000" dirty="0">
                    <a:latin typeface="Cambria" panose="02040503050406030204" pitchFamily="18" charset="0"/>
                  </a:rPr>
                  <a:t>motion</a:t>
                </a:r>
                <a:endParaRPr lang="en-US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7B9B8C-73B2-FBC9-DCF5-FF0396B2A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617" y="3154017"/>
                <a:ext cx="9332722" cy="3264355"/>
              </a:xfrm>
              <a:prstGeom prst="rect">
                <a:avLst/>
              </a:prstGeom>
              <a:blipFill>
                <a:blip r:embed="rId3"/>
                <a:stretch>
                  <a:fillRect l="-543" t="-1163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6938FAB-D7F8-1C1C-08D6-765C5AD797E4}"/>
              </a:ext>
            </a:extLst>
          </p:cNvPr>
          <p:cNvGrpSpPr/>
          <p:nvPr/>
        </p:nvGrpSpPr>
        <p:grpSpPr>
          <a:xfrm>
            <a:off x="4351285" y="1546349"/>
            <a:ext cx="3053611" cy="1193855"/>
            <a:chOff x="5480932" y="1099174"/>
            <a:chExt cx="3053611" cy="119385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C6C394-2AAE-FE20-ACCB-F5EB22CFCB29}"/>
                </a:ext>
              </a:extLst>
            </p:cNvPr>
            <p:cNvSpPr txBox="1"/>
            <p:nvPr/>
          </p:nvSpPr>
          <p:spPr>
            <a:xfrm>
              <a:off x="5692602" y="1099174"/>
              <a:ext cx="26302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ambria" panose="02040503050406030204" pitchFamily="18" charset="0"/>
                </a:rPr>
                <a:t>The </a:t>
              </a:r>
              <a:r>
                <a:rPr lang="en-US" altLang="zh-CN" sz="2000" b="1" dirty="0">
                  <a:latin typeface="Cambria" panose="02040503050406030204" pitchFamily="18" charset="0"/>
                </a:rPr>
                <a:t>Standard</a:t>
              </a:r>
              <a:r>
                <a:rPr lang="zh-CN" altLang="en-US" sz="2000" b="1" dirty="0">
                  <a:latin typeface="Cambria" panose="02040503050406030204" pitchFamily="18" charset="0"/>
                </a:rPr>
                <a:t> </a:t>
              </a:r>
              <a:r>
                <a:rPr lang="en-US" altLang="zh-CN" sz="2000" b="1" dirty="0">
                  <a:latin typeface="Cambria" panose="02040503050406030204" pitchFamily="18" charset="0"/>
                </a:rPr>
                <a:t>Model</a:t>
              </a:r>
              <a:r>
                <a:rPr lang="en-US" sz="2000" b="1" dirty="0">
                  <a:latin typeface="Cambria" panose="02040503050406030204" pitchFamily="18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198D7A9-F617-6355-6CE4-D69B1894AF39}"/>
                    </a:ext>
                  </a:extLst>
                </p:cNvPr>
                <p:cNvSpPr txBox="1"/>
                <p:nvPr/>
              </p:nvSpPr>
              <p:spPr>
                <a:xfrm>
                  <a:off x="5480932" y="1508455"/>
                  <a:ext cx="3053611" cy="7845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nary>
                          </m:e>
                        </m:func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198D7A9-F617-6355-6CE4-D69B1894AF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0932" y="1508455"/>
                  <a:ext cx="3053611" cy="784574"/>
                </a:xfrm>
                <a:prstGeom prst="rect">
                  <a:avLst/>
                </a:prstGeom>
                <a:blipFill>
                  <a:blip r:embed="rId4"/>
                  <a:stretch>
                    <a:fillRect l="-6612" t="-111111" b="-1698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96420718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27548" y="293361"/>
            <a:ext cx="8136904" cy="86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zh-CN" cap="none" dirty="0"/>
              <a:t>Example:</a:t>
            </a:r>
            <a:r>
              <a:rPr lang="zh-CN" altLang="en-US" cap="none" dirty="0"/>
              <a:t> </a:t>
            </a:r>
            <a:r>
              <a:rPr lang="en-GB" cap="none" dirty="0"/>
              <a:t>Prospect Theory</a:t>
            </a:r>
          </a:p>
        </p:txBody>
      </p:sp>
      <p:sp>
        <p:nvSpPr>
          <p:cNvPr id="4096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70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C1476C-6079-4C4C-8B90-414CF7B1D7FB}"/>
              </a:ext>
            </a:extLst>
          </p:cNvPr>
          <p:cNvSpPr txBox="1"/>
          <p:nvPr/>
        </p:nvSpPr>
        <p:spPr>
          <a:xfrm>
            <a:off x="6182394" y="3987148"/>
            <a:ext cx="214228" cy="25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5341AD-6B41-504D-AA0C-5B8DA2F6C96E}"/>
              </a:ext>
            </a:extLst>
          </p:cNvPr>
          <p:cNvSpPr txBox="1"/>
          <p:nvPr/>
        </p:nvSpPr>
        <p:spPr>
          <a:xfrm>
            <a:off x="9156032" y="3974833"/>
            <a:ext cx="214228" cy="25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7A3994-D35A-934E-87EB-00B833BCD26B}"/>
              </a:ext>
            </a:extLst>
          </p:cNvPr>
          <p:cNvSpPr txBox="1"/>
          <p:nvPr/>
        </p:nvSpPr>
        <p:spPr>
          <a:xfrm>
            <a:off x="5748670" y="1620255"/>
            <a:ext cx="433724" cy="25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U(x)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4D1B5AD-C82F-2F4A-88B0-12B0FF81E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273" y="1620255"/>
            <a:ext cx="3043223" cy="236379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09A50E15-49FF-A043-A59D-B53A8CAF8BC9}"/>
              </a:ext>
            </a:extLst>
          </p:cNvPr>
          <p:cNvGrpSpPr/>
          <p:nvPr/>
        </p:nvGrpSpPr>
        <p:grpSpPr>
          <a:xfrm>
            <a:off x="2997775" y="1405454"/>
            <a:ext cx="6583465" cy="5157192"/>
            <a:chOff x="1367868" y="1269983"/>
            <a:chExt cx="6583465" cy="515719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B906E8E-380E-9440-A743-CB7A90A70439}"/>
                </a:ext>
              </a:extLst>
            </p:cNvPr>
            <p:cNvGrpSpPr/>
            <p:nvPr/>
          </p:nvGrpSpPr>
          <p:grpSpPr>
            <a:xfrm>
              <a:off x="1367868" y="1269983"/>
              <a:ext cx="6583465" cy="5157192"/>
              <a:chOff x="1367868" y="4153126"/>
              <a:chExt cx="6583465" cy="5157192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56AE310-F145-AB49-858D-681F8FC18C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7868" y="4153126"/>
                <a:ext cx="6583465" cy="5157192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E9EFFF8-CD1E-594D-8067-2FB13E439D5F}"/>
                  </a:ext>
                </a:extLst>
              </p:cNvPr>
              <p:cNvSpPr txBox="1"/>
              <p:nvPr/>
            </p:nvSpPr>
            <p:spPr>
              <a:xfrm>
                <a:off x="3706337" y="4365104"/>
                <a:ext cx="86566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latin typeface="Cambria" panose="02040503050406030204" pitchFamily="18" charset="0"/>
                  </a:rPr>
                  <a:t>V(x)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6F84214-2D9E-C146-9301-14357F6E8693}"/>
                  </a:ext>
                </a:extLst>
              </p:cNvPr>
              <p:cNvSpPr txBox="1"/>
              <p:nvPr/>
            </p:nvSpPr>
            <p:spPr>
              <a:xfrm>
                <a:off x="7092280" y="6794711"/>
                <a:ext cx="683852" cy="3657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latin typeface="Cambria" panose="02040503050406030204" pitchFamily="18" charset="0"/>
                  </a:rPr>
                  <a:t>x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C8327DA-7BBA-C34F-8B27-CB4D4A50F054}"/>
                    </a:ext>
                  </a:extLst>
                </p:cNvPr>
                <p:cNvSpPr/>
                <p:nvPr/>
              </p:nvSpPr>
              <p:spPr>
                <a:xfrm>
                  <a:off x="4607925" y="3811381"/>
                  <a:ext cx="36285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08AD905-B3CB-BE45-9806-6DE8C06F82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7925" y="3811381"/>
                  <a:ext cx="36285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039BBBE-72C1-DD48-900A-12DC08CAD063}"/>
                  </a:ext>
                </a:extLst>
              </p:cNvPr>
              <p:cNvSpPr/>
              <p:nvPr/>
            </p:nvSpPr>
            <p:spPr>
              <a:xfrm>
                <a:off x="6600688" y="4518536"/>
                <a:ext cx="3689023" cy="811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V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p>
                            </m:sSup>
                            <m:r>
                              <a:rPr lang="en-US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e>
                            <m:r>
                              <a:rPr lang="en-US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sup>
                            </m:sSup>
                            <m:r>
                              <a:rPr lang="en-US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eqAr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039BBBE-72C1-DD48-900A-12DC08CAD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688" y="4518536"/>
                <a:ext cx="3689023" cy="811761"/>
              </a:xfrm>
              <a:prstGeom prst="rect">
                <a:avLst/>
              </a:prstGeom>
              <a:blipFill>
                <a:blip r:embed="rId6"/>
                <a:stretch>
                  <a:fillRect l="-13014" t="-192308" b="-2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F896DB8-B0DD-6944-A69E-B6D65338C236}"/>
              </a:ext>
            </a:extLst>
          </p:cNvPr>
          <p:cNvSpPr txBox="1"/>
          <p:nvPr/>
        </p:nvSpPr>
        <p:spPr>
          <a:xfrm>
            <a:off x="2176479" y="1883392"/>
            <a:ext cx="3647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Prospect Theory: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2384E4-A941-6F44-AC06-878D06EEF768}"/>
              </a:ext>
            </a:extLst>
          </p:cNvPr>
          <p:cNvSpPr txBox="1"/>
          <p:nvPr/>
        </p:nvSpPr>
        <p:spPr>
          <a:xfrm>
            <a:off x="6992367" y="2551670"/>
            <a:ext cx="207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Gain Domain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3EF696-9D4D-244D-86C6-95115BC417FA}"/>
              </a:ext>
            </a:extLst>
          </p:cNvPr>
          <p:cNvSpPr txBox="1"/>
          <p:nvPr/>
        </p:nvSpPr>
        <p:spPr>
          <a:xfrm>
            <a:off x="3265490" y="4697275"/>
            <a:ext cx="207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Loss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723811F-D4B6-074A-9D97-4AF899727774}"/>
                  </a:ext>
                </a:extLst>
              </p:cNvPr>
              <p:cNvSpPr/>
              <p:nvPr/>
            </p:nvSpPr>
            <p:spPr>
              <a:xfrm>
                <a:off x="2176478" y="2311464"/>
                <a:ext cx="3043223" cy="876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723811F-D4B6-074A-9D97-4AF899727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478" y="2311464"/>
                <a:ext cx="3043223" cy="876907"/>
              </a:xfrm>
              <a:prstGeom prst="rect">
                <a:avLst/>
              </a:prstGeom>
              <a:blipFill>
                <a:blip r:embed="rId7"/>
                <a:stretch>
                  <a:fillRect l="-10833" t="-91549" r="-10833" b="-145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043F0C7-544B-0541-9D8A-4F7AF72CF8DE}"/>
                  </a:ext>
                </a:extLst>
              </p:cNvPr>
              <p:cNvSpPr/>
              <p:nvPr/>
            </p:nvSpPr>
            <p:spPr>
              <a:xfrm>
                <a:off x="6561947" y="5336343"/>
                <a:ext cx="2788263" cy="892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GB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043F0C7-544B-0541-9D8A-4F7AF72CF8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947" y="5336343"/>
                <a:ext cx="2788263" cy="892424"/>
              </a:xfrm>
              <a:prstGeom prst="rect">
                <a:avLst/>
              </a:prstGeom>
              <a:blipFill>
                <a:blip r:embed="rId8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126D24DC-DF85-2343-87C8-0BC33E0FAB34}"/>
              </a:ext>
            </a:extLst>
          </p:cNvPr>
          <p:cNvGrpSpPr/>
          <p:nvPr/>
        </p:nvGrpSpPr>
        <p:grpSpPr>
          <a:xfrm>
            <a:off x="7440915" y="1081009"/>
            <a:ext cx="3430234" cy="1220875"/>
            <a:chOff x="5361599" y="1061436"/>
            <a:chExt cx="3430234" cy="122087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A979F90-B8EA-6D48-B81C-D2A140A72318}"/>
                </a:ext>
              </a:extLst>
            </p:cNvPr>
            <p:cNvSpPr txBox="1"/>
            <p:nvPr/>
          </p:nvSpPr>
          <p:spPr>
            <a:xfrm>
              <a:off x="5361599" y="1061436"/>
              <a:ext cx="34302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ambria" panose="02040503050406030204" pitchFamily="18" charset="0"/>
                </a:rPr>
                <a:t>The expected utility theory: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426A70D-73EF-444E-87CD-5913480AF49B}"/>
                    </a:ext>
                  </a:extLst>
                </p:cNvPr>
                <p:cNvSpPr txBox="1"/>
                <p:nvPr/>
              </p:nvSpPr>
              <p:spPr>
                <a:xfrm>
                  <a:off x="5480933" y="1497737"/>
                  <a:ext cx="3053611" cy="7845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nary>
                          </m:e>
                        </m:func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426A70D-73EF-444E-87CD-5913480AF4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0933" y="1497737"/>
                  <a:ext cx="3053611" cy="784574"/>
                </a:xfrm>
                <a:prstGeom prst="rect">
                  <a:avLst/>
                </a:prstGeom>
                <a:blipFill>
                  <a:blip r:embed="rId9"/>
                  <a:stretch>
                    <a:fillRect l="-6639" t="-109524" b="-1698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06280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1322"/>
          </a:xfrm>
        </p:spPr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behavioural</a:t>
            </a:r>
            <a:r>
              <a:rPr lang="zh-CN" altLang="en-US" dirty="0"/>
              <a:t> </a:t>
            </a:r>
            <a:r>
              <a:rPr lang="en-US" altLang="zh-CN" dirty="0"/>
              <a:t>tool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Anchoring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CEBCA-A5B6-DB4E-A80C-459D89781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22099" y="1360018"/>
            <a:ext cx="10056126" cy="3901195"/>
          </a:xfrm>
        </p:spPr>
        <p:txBody>
          <a:bodyPr>
            <a:normAutofit lnSpcReduction="10000"/>
          </a:bodyPr>
          <a:lstStyle/>
          <a:p>
            <a:pPr marL="311150" lvl="1" indent="-217488">
              <a:defRPr/>
            </a:pPr>
            <a:r>
              <a:rPr lang="en-GB" sz="2000" dirty="0"/>
              <a:t>Wheel of fortune experiment (Tversky, A. and D. Kahneman, 1974, "Judgment under Uncertainty - Heuristics and Biases." </a:t>
            </a:r>
            <a:r>
              <a:rPr lang="en-GB" sz="2000" i="1" u="sng" dirty="0"/>
              <a:t>Science</a:t>
            </a:r>
            <a:r>
              <a:rPr lang="en-GB" sz="2000" dirty="0"/>
              <a:t> 185(4157): 1124-1131.)</a:t>
            </a:r>
          </a:p>
          <a:p>
            <a:pPr marL="768350" lvl="2" indent="-217488">
              <a:defRPr/>
            </a:pPr>
            <a:r>
              <a:rPr lang="en-US" altLang="zh-CN" sz="1800" dirty="0"/>
              <a:t>Anchor:</a:t>
            </a:r>
            <a:r>
              <a:rPr lang="zh-CN" altLang="en-US" sz="1800" dirty="0"/>
              <a:t> </a:t>
            </a:r>
            <a:r>
              <a:rPr lang="en-US" altLang="zh-CN" sz="1800" dirty="0"/>
              <a:t>a</a:t>
            </a:r>
            <a:r>
              <a:rPr lang="zh-CN" altLang="en-US" sz="1800" dirty="0"/>
              <a:t> </a:t>
            </a:r>
            <a:r>
              <a:rPr lang="en-US" altLang="zh-CN" sz="1800" dirty="0"/>
              <a:t>starting</a:t>
            </a:r>
            <a:r>
              <a:rPr lang="zh-CN" altLang="en-US" sz="1800" dirty="0"/>
              <a:t> </a:t>
            </a:r>
            <a:r>
              <a:rPr lang="en-US" altLang="zh-CN" sz="1800" dirty="0"/>
              <a:t>point</a:t>
            </a:r>
            <a:r>
              <a:rPr lang="zh-CN" altLang="en-US" sz="1800" dirty="0"/>
              <a:t> </a:t>
            </a:r>
            <a:r>
              <a:rPr lang="en-US" altLang="zh-CN" sz="1800" dirty="0"/>
              <a:t>from</a:t>
            </a:r>
            <a:r>
              <a:rPr lang="zh-CN" altLang="en-US" sz="1800" dirty="0"/>
              <a:t> </a:t>
            </a:r>
            <a:r>
              <a:rPr lang="en-US" altLang="zh-CN" sz="1800" dirty="0"/>
              <a:t>which</a:t>
            </a:r>
            <a:r>
              <a:rPr lang="zh-CN" altLang="en-US" sz="1800" dirty="0"/>
              <a:t> </a:t>
            </a:r>
            <a:r>
              <a:rPr lang="en-US" altLang="zh-CN" sz="1800" dirty="0"/>
              <a:t>insufficient</a:t>
            </a:r>
            <a:r>
              <a:rPr lang="zh-CN" altLang="en-US" sz="1800" dirty="0"/>
              <a:t> </a:t>
            </a:r>
            <a:r>
              <a:rPr lang="en-US" altLang="zh-CN" sz="1800" dirty="0"/>
              <a:t>adjustment</a:t>
            </a:r>
            <a:r>
              <a:rPr lang="zh-CN" altLang="en-US" sz="1800" dirty="0"/>
              <a:t> </a:t>
            </a:r>
            <a:r>
              <a:rPr lang="en-US" altLang="zh-CN" sz="1800" dirty="0"/>
              <a:t>is</a:t>
            </a:r>
            <a:r>
              <a:rPr lang="zh-CN" altLang="en-US" sz="1800" dirty="0"/>
              <a:t> </a:t>
            </a:r>
            <a:r>
              <a:rPr lang="en-US" altLang="zh-CN" sz="1800" dirty="0"/>
              <a:t>made.</a:t>
            </a:r>
            <a:r>
              <a:rPr lang="zh-CN" altLang="en-US" sz="1800" dirty="0"/>
              <a:t> </a:t>
            </a:r>
            <a:r>
              <a:rPr lang="en-US" altLang="zh-CN" sz="1800" dirty="0"/>
              <a:t>It’s</a:t>
            </a:r>
            <a:r>
              <a:rPr lang="zh-CN" altLang="en-US" sz="1800" dirty="0"/>
              <a:t> </a:t>
            </a:r>
            <a:r>
              <a:rPr lang="en-US" altLang="zh-CN" sz="1800" dirty="0"/>
              <a:t>a</a:t>
            </a:r>
            <a:r>
              <a:rPr lang="zh-CN" altLang="en-US" sz="1800" dirty="0"/>
              <a:t> </a:t>
            </a:r>
            <a:r>
              <a:rPr lang="en-US" altLang="zh-CN" sz="1800" dirty="0"/>
              <a:t>broader</a:t>
            </a:r>
            <a:r>
              <a:rPr lang="zh-CN" altLang="en-US" sz="1800" dirty="0"/>
              <a:t> </a:t>
            </a:r>
            <a:r>
              <a:rPr lang="en-US" altLang="zh-CN" sz="1800" dirty="0"/>
              <a:t>concept</a:t>
            </a:r>
            <a:r>
              <a:rPr lang="zh-CN" altLang="en-US" sz="1800" dirty="0"/>
              <a:t> </a:t>
            </a:r>
            <a:r>
              <a:rPr lang="en-US" altLang="zh-CN" sz="1800" dirty="0"/>
              <a:t>than</a:t>
            </a:r>
            <a:r>
              <a:rPr lang="zh-CN" altLang="en-US" sz="1800" dirty="0"/>
              <a:t> </a:t>
            </a:r>
            <a:r>
              <a:rPr lang="en-US" altLang="zh-CN" sz="1800" dirty="0"/>
              <a:t>reference</a:t>
            </a:r>
            <a:r>
              <a:rPr lang="zh-CN" altLang="en-US" sz="1800" dirty="0"/>
              <a:t> </a:t>
            </a:r>
            <a:r>
              <a:rPr lang="en-US" altLang="zh-CN" sz="1800" dirty="0"/>
              <a:t>point</a:t>
            </a:r>
            <a:r>
              <a:rPr lang="zh-CN" altLang="en-US" sz="1800" dirty="0"/>
              <a:t> </a:t>
            </a:r>
            <a:r>
              <a:rPr lang="en-US" altLang="zh-CN" sz="1800" dirty="0"/>
              <a:t>(i.e.,</a:t>
            </a:r>
            <a:r>
              <a:rPr lang="zh-CN" altLang="en-US" sz="1800" dirty="0"/>
              <a:t> </a:t>
            </a:r>
            <a:r>
              <a:rPr lang="en-US" altLang="zh-CN" sz="1800" dirty="0"/>
              <a:t>reference</a:t>
            </a:r>
            <a:r>
              <a:rPr lang="zh-CN" altLang="en-US" sz="1800" dirty="0"/>
              <a:t> </a:t>
            </a:r>
            <a:r>
              <a:rPr lang="en-US" altLang="zh-CN" sz="1800" dirty="0"/>
              <a:t>points</a:t>
            </a:r>
            <a:r>
              <a:rPr lang="zh-CN" altLang="en-US" sz="1800" dirty="0"/>
              <a:t> </a:t>
            </a:r>
            <a:r>
              <a:rPr lang="en-US" altLang="zh-CN" sz="1800" dirty="0"/>
              <a:t>are</a:t>
            </a:r>
            <a:r>
              <a:rPr lang="zh-CN" altLang="en-US" sz="1800" dirty="0"/>
              <a:t> </a:t>
            </a:r>
            <a:r>
              <a:rPr lang="en-US" altLang="zh-CN" sz="1800" dirty="0"/>
              <a:t>often</a:t>
            </a:r>
            <a:r>
              <a:rPr lang="zh-CN" altLang="en-US" sz="1800" dirty="0"/>
              <a:t> </a:t>
            </a:r>
            <a:r>
              <a:rPr lang="en-US" altLang="zh-CN" sz="1800" dirty="0"/>
              <a:t>relevant,</a:t>
            </a:r>
            <a:r>
              <a:rPr lang="zh-CN" altLang="en-US" sz="1800" dirty="0"/>
              <a:t> </a:t>
            </a:r>
            <a:r>
              <a:rPr lang="en-US" altLang="zh-CN" sz="1800" dirty="0"/>
              <a:t>whilst</a:t>
            </a:r>
            <a:r>
              <a:rPr lang="zh-CN" altLang="en-US" sz="1800" dirty="0"/>
              <a:t> </a:t>
            </a:r>
            <a:r>
              <a:rPr lang="en-US" altLang="zh-CN" sz="1800" dirty="0"/>
              <a:t>anchor</a:t>
            </a:r>
            <a:r>
              <a:rPr lang="zh-CN" altLang="en-US" sz="1800" dirty="0"/>
              <a:t> </a:t>
            </a:r>
            <a:r>
              <a:rPr lang="en-US" altLang="zh-CN" sz="1800" dirty="0"/>
              <a:t>points</a:t>
            </a:r>
            <a:r>
              <a:rPr lang="zh-CN" altLang="en-US" sz="1800" dirty="0"/>
              <a:t> </a:t>
            </a:r>
            <a:r>
              <a:rPr lang="en-US" altLang="zh-CN" sz="1800" dirty="0"/>
              <a:t>could</a:t>
            </a:r>
            <a:r>
              <a:rPr lang="zh-CN" altLang="en-US" sz="1800" dirty="0"/>
              <a:t> </a:t>
            </a:r>
            <a:r>
              <a:rPr lang="en-US" altLang="zh-CN" sz="1800" dirty="0"/>
              <a:t>be</a:t>
            </a:r>
            <a:r>
              <a:rPr lang="zh-CN" altLang="en-US" sz="1800" dirty="0"/>
              <a:t> </a:t>
            </a:r>
            <a:r>
              <a:rPr lang="en-US" altLang="zh-CN" sz="1800" dirty="0"/>
              <a:t>completely</a:t>
            </a:r>
            <a:r>
              <a:rPr lang="zh-CN" altLang="en-US" sz="1800" dirty="0"/>
              <a:t> </a:t>
            </a:r>
            <a:r>
              <a:rPr lang="en-US" altLang="zh-CN" sz="1800" dirty="0"/>
              <a:t>irrelevant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decision)</a:t>
            </a:r>
            <a:endParaRPr lang="en-GB" sz="1800" dirty="0"/>
          </a:p>
          <a:p>
            <a:pPr marL="768350" lvl="2" indent="-217488">
              <a:defRPr/>
            </a:pPr>
            <a:r>
              <a:rPr lang="en-GB" sz="1800" dirty="0"/>
              <a:t>What’s the percentage of African countries in the United Nations?</a:t>
            </a:r>
          </a:p>
          <a:p>
            <a:pPr marL="768350" lvl="2" indent="-217488">
              <a:defRPr/>
            </a:pPr>
            <a:r>
              <a:rPr lang="en-US" altLang="zh-CN" sz="1800" dirty="0"/>
              <a:t>Respondents</a:t>
            </a:r>
            <a:r>
              <a:rPr lang="zh-CN" altLang="en-US" sz="1800" dirty="0"/>
              <a:t> </a:t>
            </a:r>
            <a:r>
              <a:rPr lang="en-US" altLang="zh-CN" sz="1800" dirty="0"/>
              <a:t>spun</a:t>
            </a:r>
            <a:r>
              <a:rPr lang="zh-CN" altLang="en-US" sz="1800" dirty="0"/>
              <a:t> </a:t>
            </a:r>
            <a:r>
              <a:rPr lang="en-US" altLang="zh-CN" sz="1800" dirty="0"/>
              <a:t>a</a:t>
            </a:r>
            <a:r>
              <a:rPr lang="zh-CN" altLang="en-US" sz="1800" dirty="0"/>
              <a:t> </a:t>
            </a:r>
            <a:r>
              <a:rPr lang="en-US" altLang="zh-CN" sz="1800" dirty="0"/>
              <a:t>wheel</a:t>
            </a:r>
            <a:r>
              <a:rPr lang="zh-CN" altLang="en-US" sz="1800" dirty="0"/>
              <a:t> </a:t>
            </a:r>
            <a:r>
              <a:rPr lang="en-US" altLang="zh-CN" sz="1800" dirty="0"/>
              <a:t>of</a:t>
            </a:r>
            <a:r>
              <a:rPr lang="zh-CN" altLang="en-US" sz="1800" dirty="0"/>
              <a:t> </a:t>
            </a:r>
            <a:r>
              <a:rPr lang="en-US" altLang="zh-CN" sz="1800" dirty="0"/>
              <a:t>fortune</a:t>
            </a:r>
            <a:r>
              <a:rPr lang="zh-CN" altLang="en-US" sz="1800" dirty="0"/>
              <a:t> </a:t>
            </a:r>
            <a:r>
              <a:rPr lang="en-US" altLang="zh-CN" sz="1800" dirty="0"/>
              <a:t>before</a:t>
            </a:r>
            <a:r>
              <a:rPr lang="zh-CN" altLang="en-US" sz="1800" dirty="0"/>
              <a:t> </a:t>
            </a:r>
            <a:r>
              <a:rPr lang="en-US" altLang="zh-CN" sz="1800" dirty="0"/>
              <a:t>answering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question.</a:t>
            </a:r>
            <a:r>
              <a:rPr lang="zh-CN" altLang="en-US" sz="1800" dirty="0"/>
              <a:t> </a:t>
            </a:r>
            <a:endParaRPr lang="en-GB" altLang="zh-CN" sz="1800" dirty="0"/>
          </a:p>
          <a:p>
            <a:pPr marL="768350" lvl="2" indent="-217488">
              <a:defRPr/>
            </a:pPr>
            <a:r>
              <a:rPr lang="en-US" altLang="zh-CN" sz="1800" dirty="0"/>
              <a:t>The wheel was painted with numbers from 0 to 100, but rigged to show 10 or 65</a:t>
            </a:r>
            <a:r>
              <a:rPr lang="zh-CN" altLang="en-US" sz="1800" dirty="0"/>
              <a:t> </a:t>
            </a:r>
            <a:r>
              <a:rPr lang="en-US" altLang="zh-CN" sz="1800" dirty="0"/>
              <a:t>only</a:t>
            </a:r>
          </a:p>
          <a:p>
            <a:pPr marL="768350" lvl="2" indent="-217488">
              <a:defRPr/>
            </a:pPr>
            <a:r>
              <a:rPr lang="en-US" altLang="zh-CN" sz="1800" dirty="0"/>
              <a:t>Respondents</a:t>
            </a:r>
            <a:r>
              <a:rPr lang="zh-CN" altLang="en-US" sz="1800" dirty="0"/>
              <a:t> </a:t>
            </a:r>
            <a:r>
              <a:rPr lang="en-US" altLang="zh-CN" sz="1800" dirty="0"/>
              <a:t>were</a:t>
            </a:r>
            <a:r>
              <a:rPr lang="zh-CN" altLang="en-US" sz="1800" dirty="0"/>
              <a:t> </a:t>
            </a:r>
            <a:r>
              <a:rPr lang="en-US" altLang="zh-CN" sz="1800" dirty="0"/>
              <a:t>asked</a:t>
            </a:r>
            <a:r>
              <a:rPr lang="zh-CN" altLang="en-US" sz="1800" dirty="0"/>
              <a:t> </a:t>
            </a:r>
            <a:r>
              <a:rPr lang="en-GB" sz="1800" dirty="0"/>
              <a:t>whether the number of African nations in the United Nations was greater than or less than that number, and then estimate the actual figure</a:t>
            </a:r>
          </a:p>
          <a:p>
            <a:pPr marL="768350" lvl="2" indent="-217488">
              <a:defRPr/>
            </a:pP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actual</a:t>
            </a:r>
            <a:r>
              <a:rPr lang="zh-CN" altLang="en-US" sz="1800" dirty="0"/>
              <a:t> </a:t>
            </a:r>
            <a:r>
              <a:rPr lang="en-US" altLang="zh-CN" sz="1800" dirty="0"/>
              <a:t>number</a:t>
            </a:r>
            <a:r>
              <a:rPr lang="zh-CN" altLang="en-US" sz="1800" dirty="0"/>
              <a:t> </a:t>
            </a:r>
            <a:r>
              <a:rPr lang="en-US" altLang="zh-CN" sz="1800" dirty="0"/>
              <a:t>is</a:t>
            </a:r>
            <a:r>
              <a:rPr lang="zh-CN" altLang="en-US" sz="1800" dirty="0"/>
              <a:t> </a:t>
            </a:r>
            <a:r>
              <a:rPr lang="en-US" altLang="zh-CN" sz="1800" dirty="0"/>
              <a:t>about</a:t>
            </a:r>
            <a:r>
              <a:rPr lang="zh-CN" altLang="en-US" sz="1800" dirty="0"/>
              <a:t> </a:t>
            </a:r>
            <a:r>
              <a:rPr lang="en-US" altLang="zh-CN" sz="1800" dirty="0"/>
              <a:t>30%</a:t>
            </a:r>
            <a:r>
              <a:rPr lang="zh-CN" altLang="en-US" sz="1800" dirty="0"/>
              <a:t> </a:t>
            </a:r>
            <a:r>
              <a:rPr lang="en-US" altLang="zh-CN" sz="1800" dirty="0"/>
              <a:t>at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time</a:t>
            </a:r>
            <a:endParaRPr lang="en-GB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68FA55-6CAE-F740-81F6-061B7F8A87B3}"/>
              </a:ext>
            </a:extLst>
          </p:cNvPr>
          <p:cNvGraphicFramePr>
            <a:graphicFrameLocks noGrp="1"/>
          </p:cNvGraphicFramePr>
          <p:nvPr/>
        </p:nvGraphicFramePr>
        <p:xfrm>
          <a:off x="2878969" y="5343099"/>
          <a:ext cx="6552729" cy="1363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36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Scenarios</a:t>
                      </a: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Outcomes</a:t>
                      </a:r>
                    </a:p>
                  </a:txBody>
                  <a:tcP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93">
                <a:tc>
                  <a:txBody>
                    <a:bodyPr/>
                    <a:lstStyle/>
                    <a:p>
                      <a:r>
                        <a:rPr lang="en-GB" dirty="0"/>
                        <a:t>The wheel</a:t>
                      </a:r>
                      <a:r>
                        <a:rPr lang="en-GB" baseline="0" dirty="0"/>
                        <a:t> showed 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980">
                <a:tc>
                  <a:txBody>
                    <a:bodyPr/>
                    <a:lstStyle/>
                    <a:p>
                      <a:r>
                        <a:rPr lang="en-GB" dirty="0"/>
                        <a:t>The wheel</a:t>
                      </a:r>
                      <a:r>
                        <a:rPr lang="en-GB" baseline="0" dirty="0"/>
                        <a:t> showed 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9D1E1-A043-5A0E-086E-9639F33C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0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1322"/>
          </a:xfrm>
        </p:spPr>
        <p:txBody>
          <a:bodyPr/>
          <a:lstStyle/>
          <a:p>
            <a:r>
              <a:rPr lang="en-US" altLang="zh-CN" dirty="0"/>
              <a:t>Anchoring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CEBCA-A5B6-DB4E-A80C-459D89781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439839"/>
            <a:ext cx="10363826" cy="4660709"/>
          </a:xfrm>
        </p:spPr>
        <p:txBody>
          <a:bodyPr>
            <a:normAutofit/>
          </a:bodyPr>
          <a:lstStyle/>
          <a:p>
            <a:pPr marL="223838" lvl="1" indent="-217488">
              <a:defRPr/>
            </a:pPr>
            <a:r>
              <a:rPr lang="en-GB" altLang="zh-CN" sz="2000" dirty="0" err="1"/>
              <a:t>Ariely</a:t>
            </a:r>
            <a:r>
              <a:rPr lang="en-GB" altLang="zh-CN" sz="2000" dirty="0"/>
              <a:t>, D., et al. (2003). "Coherent arbitrariness": Stable demand curves without stable preferences. </a:t>
            </a:r>
            <a:r>
              <a:rPr lang="en-GB" altLang="zh-CN" sz="2000" i="1" u="sng" dirty="0"/>
              <a:t>Quarterly Journal of Economics </a:t>
            </a:r>
            <a:r>
              <a:rPr lang="en-GB" altLang="zh-CN" sz="2000" dirty="0"/>
              <a:t>118(1): 73-105.</a:t>
            </a:r>
          </a:p>
          <a:p>
            <a:pPr marL="681038" lvl="1" indent="-217488"/>
            <a:r>
              <a:rPr lang="en-US" altLang="zh-CN" dirty="0"/>
              <a:t>H</a:t>
            </a:r>
            <a:r>
              <a:rPr lang="en-GB" dirty="0" err="1"/>
              <a:t>igher</a:t>
            </a:r>
            <a:r>
              <a:rPr lang="en-GB" dirty="0"/>
              <a:t> vs. lower two-digit numbers groups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huge</a:t>
            </a:r>
            <a:r>
              <a:rPr lang="zh-CN" altLang="en-US" dirty="0"/>
              <a:t> </a:t>
            </a:r>
            <a:r>
              <a:rPr lang="en-GB" dirty="0"/>
              <a:t>differences in valuations</a:t>
            </a:r>
            <a:endParaRPr lang="en-US" dirty="0"/>
          </a:p>
          <a:p>
            <a:pPr marL="681038" lvl="1" indent="-217488"/>
            <a:r>
              <a:rPr lang="en-US" altLang="zh-CN" dirty="0"/>
              <a:t>55</a:t>
            </a:r>
            <a:r>
              <a:rPr lang="zh-CN" altLang="en-US" dirty="0"/>
              <a:t> </a:t>
            </a:r>
            <a:r>
              <a:rPr lang="en-US" altLang="zh-CN" dirty="0"/>
              <a:t>MBA</a:t>
            </a:r>
            <a:r>
              <a:rPr lang="zh-CN" altLang="en-US" dirty="0"/>
              <a:t> </a:t>
            </a:r>
            <a:r>
              <a:rPr lang="en-US" altLang="zh-CN" dirty="0"/>
              <a:t>students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marketing</a:t>
            </a:r>
            <a:r>
              <a:rPr lang="zh-CN" altLang="en-US" dirty="0"/>
              <a:t> </a:t>
            </a:r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class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GB" altLang="zh-CN" dirty="0"/>
              <a:t>Carnegie Mellon University</a:t>
            </a:r>
          </a:p>
          <a:p>
            <a:pPr marL="681038" lvl="1" indent="-217488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wide</a:t>
            </a:r>
            <a:r>
              <a:rPr lang="zh-CN" altLang="en-US" dirty="0"/>
              <a:t> </a:t>
            </a:r>
            <a:r>
              <a:rPr lang="en-US" altLang="zh-CN" dirty="0"/>
              <a:t>range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ordinary</a:t>
            </a:r>
            <a:r>
              <a:rPr lang="zh-CN" altLang="en-US" dirty="0"/>
              <a:t> </a:t>
            </a:r>
            <a:r>
              <a:rPr lang="en-US" altLang="zh-CN" dirty="0"/>
              <a:t>consumer</a:t>
            </a:r>
            <a:r>
              <a:rPr lang="zh-CN" altLang="en-US" dirty="0"/>
              <a:t> </a:t>
            </a:r>
            <a:r>
              <a:rPr lang="en-US" altLang="zh-CN" dirty="0"/>
              <a:t>products</a:t>
            </a:r>
            <a:r>
              <a:rPr lang="zh-CN" altLang="en-US" dirty="0"/>
              <a:t> </a:t>
            </a:r>
            <a:r>
              <a:rPr lang="en-US" altLang="zh-CN" dirty="0"/>
              <a:t>were</a:t>
            </a:r>
            <a:r>
              <a:rPr lang="zh-CN" altLang="en-US" dirty="0"/>
              <a:t> </a:t>
            </a:r>
            <a:r>
              <a:rPr lang="en-US" altLang="zh-CN" dirty="0"/>
              <a:t>considered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lab</a:t>
            </a:r>
            <a:r>
              <a:rPr lang="zh-CN" altLang="en-US" dirty="0"/>
              <a:t> </a:t>
            </a:r>
            <a:r>
              <a:rPr lang="en-US" altLang="zh-CN" dirty="0"/>
              <a:t>experiment</a:t>
            </a:r>
          </a:p>
          <a:p>
            <a:pPr marL="681038" lvl="1" indent="-217488"/>
            <a:r>
              <a:rPr lang="en-US" altLang="zh-CN" dirty="0"/>
              <a:t>Students</a:t>
            </a:r>
            <a:r>
              <a:rPr lang="zh-CN" altLang="en-US" dirty="0"/>
              <a:t> </a:t>
            </a:r>
            <a:r>
              <a:rPr lang="en-GB" dirty="0"/>
              <a:t>were asked whether they would buy each good for a dollar figure equal to the last two digits of their social security number</a:t>
            </a:r>
            <a:r>
              <a:rPr lang="zh-CN" altLang="en-US" dirty="0"/>
              <a:t> </a:t>
            </a:r>
            <a:r>
              <a:rPr lang="en-US" altLang="zh-CN" dirty="0"/>
              <a:t>(Price</a:t>
            </a:r>
            <a:r>
              <a:rPr lang="zh-CN" altLang="en-US" dirty="0"/>
              <a:t> </a:t>
            </a:r>
            <a:r>
              <a:rPr lang="en-US" altLang="zh-CN" dirty="0"/>
              <a:t>1)</a:t>
            </a:r>
            <a:endParaRPr lang="en-GB" dirty="0"/>
          </a:p>
          <a:p>
            <a:pPr marL="681038" lvl="1" indent="-217488"/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GB" altLang="zh-CN" dirty="0"/>
              <a:t>dollar maximum willingness-to-pay (WTP) for the product</a:t>
            </a:r>
            <a:r>
              <a:rPr lang="zh-CN" altLang="en-US" dirty="0"/>
              <a:t> </a:t>
            </a:r>
            <a:r>
              <a:rPr lang="en-US" altLang="zh-CN" dirty="0"/>
              <a:t>(Price</a:t>
            </a:r>
            <a:r>
              <a:rPr lang="zh-CN" altLang="en-US" dirty="0"/>
              <a:t> </a:t>
            </a:r>
            <a:r>
              <a:rPr lang="en-US" altLang="zh-CN" dirty="0"/>
              <a:t>2)</a:t>
            </a:r>
          </a:p>
          <a:p>
            <a:pPr marL="681038" lvl="1" indent="-217488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GB" altLang="zh-CN" dirty="0"/>
              <a:t>incentive-compatible Becker-</a:t>
            </a:r>
            <a:r>
              <a:rPr lang="en-GB" altLang="zh-CN" dirty="0" err="1"/>
              <a:t>Degroot</a:t>
            </a:r>
            <a:r>
              <a:rPr lang="en-GB" altLang="zh-CN" dirty="0"/>
              <a:t>-</a:t>
            </a:r>
            <a:r>
              <a:rPr lang="en-GB" altLang="zh-CN" dirty="0" err="1"/>
              <a:t>Marschak</a:t>
            </a:r>
            <a:r>
              <a:rPr lang="en-GB" altLang="zh-CN" dirty="0"/>
              <a:t> procedure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decide</a:t>
            </a:r>
            <a:r>
              <a:rPr lang="zh-CN" altLang="en-US" dirty="0"/>
              <a:t> </a:t>
            </a:r>
            <a:r>
              <a:rPr lang="en-US" altLang="zh-CN" dirty="0"/>
              <a:t>whether</a:t>
            </a:r>
            <a:r>
              <a:rPr lang="zh-CN" altLang="en-US" dirty="0"/>
              <a:t> </a:t>
            </a:r>
            <a:r>
              <a:rPr lang="en-US" altLang="zh-CN" dirty="0"/>
              <a:t>students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buy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product</a:t>
            </a:r>
            <a:r>
              <a:rPr lang="zh-CN" altLang="en-US" dirty="0"/>
              <a:t> </a:t>
            </a:r>
            <a:r>
              <a:rPr lang="en-US" altLang="zh-CN" dirty="0"/>
              <a:t>(i.e.,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generated</a:t>
            </a:r>
            <a:r>
              <a:rPr lang="zh-CN" altLang="en-US" dirty="0"/>
              <a:t> </a:t>
            </a:r>
            <a:r>
              <a:rPr lang="en-US" altLang="zh-CN" dirty="0"/>
              <a:t>price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lower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either</a:t>
            </a:r>
            <a:r>
              <a:rPr lang="zh-CN" altLang="en-US" dirty="0"/>
              <a:t> </a:t>
            </a:r>
            <a:r>
              <a:rPr lang="en-US" altLang="zh-CN" dirty="0"/>
              <a:t>Price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Price</a:t>
            </a:r>
            <a:r>
              <a:rPr lang="zh-CN" altLang="en-US" dirty="0"/>
              <a:t> </a:t>
            </a:r>
            <a:r>
              <a:rPr lang="en-US" altLang="zh-CN" dirty="0"/>
              <a:t>2).</a:t>
            </a:r>
            <a:r>
              <a:rPr lang="zh-CN" altLang="en-US" dirty="0"/>
              <a:t> 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B29DE-3392-73D0-BF9E-7E30AA47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5B22-A461-884F-AFF0-F70CF9F7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4841"/>
          </a:xfrm>
        </p:spPr>
        <p:txBody>
          <a:bodyPr/>
          <a:lstStyle/>
          <a:p>
            <a:r>
              <a:rPr lang="en-US" altLang="zh-CN" dirty="0"/>
              <a:t>Anchoring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CEBCA-A5B6-DB4E-A80C-459D89781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2139" y="5795556"/>
            <a:ext cx="10363826" cy="887851"/>
          </a:xfrm>
        </p:spPr>
        <p:txBody>
          <a:bodyPr>
            <a:normAutofit/>
          </a:bodyPr>
          <a:lstStyle/>
          <a:p>
            <a:pPr marL="349250" lvl="1" indent="-342900">
              <a:defRPr/>
            </a:pPr>
            <a:r>
              <a:rPr lang="en-US" altLang="zh-CN" sz="2000" dirty="0"/>
              <a:t>See</a:t>
            </a:r>
            <a:r>
              <a:rPr lang="zh-CN" altLang="en-US" sz="2000" dirty="0"/>
              <a:t> </a:t>
            </a:r>
            <a:r>
              <a:rPr lang="en-US" altLang="zh-CN" sz="2000" dirty="0"/>
              <a:t>also:</a:t>
            </a:r>
            <a:r>
              <a:rPr lang="zh-CN" altLang="en-US" sz="2000" dirty="0"/>
              <a:t> </a:t>
            </a:r>
            <a:r>
              <a:rPr lang="en-GB" sz="2000" dirty="0" err="1"/>
              <a:t>Ariely</a:t>
            </a:r>
            <a:r>
              <a:rPr lang="en-GB" sz="2000" dirty="0"/>
              <a:t>, D. , 2008, </a:t>
            </a:r>
            <a:r>
              <a:rPr lang="en-GB" sz="2000" i="1" u="sng" dirty="0"/>
              <a:t>Predictably irrational : the hidden forces that shape our decisions</a:t>
            </a:r>
            <a:r>
              <a:rPr lang="en-GB" sz="2000" dirty="0"/>
              <a:t>. New York, Harper</a:t>
            </a:r>
            <a:r>
              <a:rPr lang="en-US" altLang="zh-CN" sz="2000" dirty="0"/>
              <a:t>.</a:t>
            </a:r>
            <a:r>
              <a:rPr lang="zh-CN" altLang="en-US" sz="2000" dirty="0"/>
              <a:t> </a:t>
            </a: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17C45-8045-114E-AFD4-2B197A5905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2"/>
          <a:stretch/>
        </p:blipFill>
        <p:spPr>
          <a:xfrm>
            <a:off x="2504365" y="2240898"/>
            <a:ext cx="6754504" cy="348946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75D16D-0450-B643-BCEE-D97CED318F1A}"/>
              </a:ext>
            </a:extLst>
          </p:cNvPr>
          <p:cNvSpPr txBox="1">
            <a:spLocks/>
          </p:cNvSpPr>
          <p:nvPr/>
        </p:nvSpPr>
        <p:spPr>
          <a:xfrm>
            <a:off x="914399" y="1303359"/>
            <a:ext cx="10363826" cy="8213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3838" lvl="1" indent="-217488">
              <a:defRPr/>
            </a:pPr>
            <a:r>
              <a:rPr lang="en-GB" altLang="zh-CN" sz="2000" dirty="0" err="1"/>
              <a:t>Ariely</a:t>
            </a:r>
            <a:r>
              <a:rPr lang="en-GB" altLang="zh-CN" sz="2000" dirty="0"/>
              <a:t>, D., et al. (2003). "Coherent arbitrariness": Stable demand curves without stable preferences. </a:t>
            </a:r>
            <a:r>
              <a:rPr lang="en-GB" altLang="zh-CN" sz="2000" i="1" u="sng" dirty="0"/>
              <a:t>Quarterly Journal of Economics </a:t>
            </a:r>
            <a:r>
              <a:rPr lang="en-GB" altLang="zh-CN" sz="2000" dirty="0"/>
              <a:t>118(1): 73-105.</a:t>
            </a:r>
            <a:endParaRPr lang="en-GB" dirty="0"/>
          </a:p>
          <a:p>
            <a:pPr marL="349250" lvl="1" indent="-342900">
              <a:defRPr/>
            </a:pPr>
            <a:endParaRPr lang="en-GB" altLang="zh-CN" sz="2000" dirty="0"/>
          </a:p>
          <a:p>
            <a:pPr marL="349250" lvl="1" indent="-342900">
              <a:defRPr/>
            </a:pPr>
            <a:endParaRPr lang="en-GB" altLang="zh-CN" sz="2000" dirty="0"/>
          </a:p>
          <a:p>
            <a:pPr marL="349250" lvl="1" indent="-342900">
              <a:defRPr/>
            </a:pPr>
            <a:endParaRPr lang="en-GB" sz="2000" dirty="0"/>
          </a:p>
          <a:p>
            <a:pPr marL="349250" lvl="1" indent="-342900">
              <a:defRPr/>
            </a:pP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14E4-70BE-66A9-A709-EE328B65A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4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A4F1CC-0AD3-FEC2-0602-1AC666BE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68" y="510245"/>
            <a:ext cx="6656728" cy="5514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30BB2B-35E7-462B-E9AC-E1ECA90A27CC}"/>
              </a:ext>
            </a:extLst>
          </p:cNvPr>
          <p:cNvSpPr txBox="1"/>
          <p:nvPr/>
        </p:nvSpPr>
        <p:spPr>
          <a:xfrm>
            <a:off x="80785" y="6115743"/>
            <a:ext cx="66508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</a:rPr>
              <a:t>Source: </a:t>
            </a:r>
          </a:p>
          <a:p>
            <a:r>
              <a:rPr lang="en-US" sz="1000" dirty="0">
                <a:latin typeface="Cambria" panose="02040503050406030204" pitchFamily="18" charset="0"/>
              </a:rPr>
              <a:t>1. https://</a:t>
            </a:r>
            <a:r>
              <a:rPr lang="en-US" sz="1000" dirty="0" err="1">
                <a:latin typeface="Cambria" panose="02040503050406030204" pitchFamily="18" charset="0"/>
              </a:rPr>
              <a:t>www.science.org</a:t>
            </a:r>
            <a:r>
              <a:rPr lang="en-US" sz="1000" dirty="0">
                <a:latin typeface="Cambria" panose="02040503050406030204" pitchFamily="18" charset="0"/>
              </a:rPr>
              <a:t>/content/article/fraudulent-data-set-raise-questions-about-superstar-honesty-researcher </a:t>
            </a:r>
          </a:p>
          <a:p>
            <a:r>
              <a:rPr lang="en-US" sz="1000" dirty="0">
                <a:latin typeface="Cambria" panose="02040503050406030204" pitchFamily="18" charset="0"/>
              </a:rPr>
              <a:t>2. https://</a:t>
            </a:r>
            <a:r>
              <a:rPr lang="en-US" sz="1000" dirty="0" err="1">
                <a:latin typeface="Cambria" panose="02040503050406030204" pitchFamily="18" charset="0"/>
              </a:rPr>
              <a:t>www.economist.com</a:t>
            </a:r>
            <a:r>
              <a:rPr lang="en-US" sz="1000" dirty="0">
                <a:latin typeface="Cambria" panose="02040503050406030204" pitchFamily="18" charset="0"/>
              </a:rPr>
              <a:t>/graphic-detail/2021/08/20/a-study-on-dishonesty-was-based-on-fraudulent-data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41E1C-E8D6-66B6-9633-387E1E3F2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10" y="434802"/>
            <a:ext cx="1876228" cy="2832833"/>
          </a:xfrm>
          <a:prstGeom prst="rect">
            <a:avLst/>
          </a:prstGeom>
          <a:effectLst>
            <a:outerShdw blurRad="50800" dist="139618" dir="13260000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9DFE17-44E6-F5BB-5ACD-9F76BF913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8370" y="428821"/>
            <a:ext cx="1869463" cy="2838814"/>
          </a:xfrm>
          <a:prstGeom prst="rect">
            <a:avLst/>
          </a:prstGeom>
          <a:effectLst>
            <a:outerShdw blurRad="50800" dist="139618" dir="13260000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54D0D0-969A-E01B-3C82-3D59F821E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510" y="3434982"/>
            <a:ext cx="1877280" cy="2838814"/>
          </a:xfrm>
          <a:prstGeom prst="rect">
            <a:avLst/>
          </a:prstGeom>
          <a:effectLst>
            <a:outerShdw blurRad="50800" dist="139618" dir="13260000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E095C9-A0B1-35C5-3163-86E63730A7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3383" y="3429001"/>
            <a:ext cx="1835440" cy="2838814"/>
          </a:xfrm>
          <a:prstGeom prst="rect">
            <a:avLst/>
          </a:prstGeom>
          <a:effectLst>
            <a:outerShdw blurRad="50800" dist="139618" dir="1326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38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4385</TotalTime>
  <Words>2188</Words>
  <Application>Microsoft Macintosh PowerPoint</Application>
  <PresentationFormat>Widescreen</PresentationFormat>
  <Paragraphs>224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</vt:lpstr>
      <vt:lpstr>Cambria Math</vt:lpstr>
      <vt:lpstr>Courier New</vt:lpstr>
      <vt:lpstr>Times New Roman</vt:lpstr>
      <vt:lpstr>Tw Cen MT</vt:lpstr>
      <vt:lpstr>Wingdings</vt:lpstr>
      <vt:lpstr>Droplet</vt:lpstr>
      <vt:lpstr>Prospect Theory – Reference Dependence</vt:lpstr>
      <vt:lpstr>Behavioural Theories &amp; Models – Prospect Theory</vt:lpstr>
      <vt:lpstr>Nature of the Standard Model</vt:lpstr>
      <vt:lpstr>Nature of Behavioural Models</vt:lpstr>
      <vt:lpstr>Example: Prospect Theory</vt:lpstr>
      <vt:lpstr>The behavioural tool - Anchoring effect</vt:lpstr>
      <vt:lpstr>Anchoring effect</vt:lpstr>
      <vt:lpstr>Anchoring effect</vt:lpstr>
      <vt:lpstr>PowerPoint Presentation</vt:lpstr>
      <vt:lpstr>Anchoring effect in housing market – lab experiment</vt:lpstr>
      <vt:lpstr>Anchoring effect in housing market – lab experiment</vt:lpstr>
      <vt:lpstr>Anchoring effect in housing market – lab experiment</vt:lpstr>
      <vt:lpstr>Anchoring effect in housing market – lab experiment</vt:lpstr>
      <vt:lpstr>Anchoring effect in housing market – field experiment</vt:lpstr>
      <vt:lpstr>Anchoring effect in housing market – field experiment</vt:lpstr>
      <vt:lpstr>Anchoring effect in housing market – field experiment</vt:lpstr>
      <vt:lpstr>Anchoring effect in housing market – field experiment</vt:lpstr>
      <vt:lpstr>Anchoring effect in housing market – field experiment</vt:lpstr>
      <vt:lpstr>Anchoring effect in housing market – field evidence</vt:lpstr>
      <vt:lpstr>Anchoring effect in housing market – field evidence</vt:lpstr>
      <vt:lpstr>Anchoring effect in housing market – field evidence</vt:lpstr>
      <vt:lpstr>Anchoring effect in housing market – field evidence</vt:lpstr>
      <vt:lpstr>Anchoring effect in housing market – field evidence</vt:lpstr>
      <vt:lpstr>Anchoring effect in housing market – field evidence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Introductions to Land and Housing Economics</dc:title>
  <dc:creator>Helen Bao</dc:creator>
  <cp:lastModifiedBy>Helen Bao</cp:lastModifiedBy>
  <cp:revision>146</cp:revision>
  <cp:lastPrinted>2023-07-21T17:48:08Z</cp:lastPrinted>
  <dcterms:created xsi:type="dcterms:W3CDTF">2020-10-22T20:04:44Z</dcterms:created>
  <dcterms:modified xsi:type="dcterms:W3CDTF">2023-07-21T17:48:17Z</dcterms:modified>
</cp:coreProperties>
</file>