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20" r:id="rId1"/>
  </p:sldMasterIdLst>
  <p:notesMasterIdLst>
    <p:notesMasterId r:id="rId15"/>
  </p:notesMasterIdLst>
  <p:sldIdLst>
    <p:sldId id="256" r:id="rId2"/>
    <p:sldId id="446" r:id="rId3"/>
    <p:sldId id="528" r:id="rId4"/>
    <p:sldId id="529" r:id="rId5"/>
    <p:sldId id="530" r:id="rId6"/>
    <p:sldId id="531" r:id="rId7"/>
    <p:sldId id="532" r:id="rId8"/>
    <p:sldId id="535" r:id="rId9"/>
    <p:sldId id="533" r:id="rId10"/>
    <p:sldId id="534" r:id="rId11"/>
    <p:sldId id="536" r:id="rId12"/>
    <p:sldId id="537" r:id="rId13"/>
    <p:sldId id="52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89"/>
    <p:restoredTop sz="88245"/>
  </p:normalViewPr>
  <p:slideViewPr>
    <p:cSldViewPr snapToGrid="0" snapToObjects="1">
      <p:cViewPr varScale="1">
        <p:scale>
          <a:sx n="89" d="100"/>
          <a:sy n="89" d="100"/>
        </p:scale>
        <p:origin x="24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4FA40F-75B4-A24F-BCFE-79CFC698B1B8}" type="datetimeFigureOut">
              <a:rPr lang="en-US" smtClean="0"/>
              <a:t>7/21/23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2BEEA-C1C7-AE46-B028-8643DDEB7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154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D7F09-3375-2740-A058-BD771BC2AEE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20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1B054-B2D4-E344-B298-C16AF50D1B4E}" type="datetime1">
              <a:rPr lang="en-GB" smtClean="0"/>
              <a:t>21/07/2023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790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DBE5-7924-A04A-9F5C-DFE83A001407}" type="datetime1">
              <a:rPr lang="en-GB" smtClean="0"/>
              <a:t>21/07/2023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411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06A19-55F4-4E48-A60E-99EEE72C7D5D}" type="datetime1">
              <a:rPr lang="en-GB" smtClean="0"/>
              <a:t>21/07/2023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201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FE3E7-1ED8-AB4E-A770-E7244E3C21B0}" type="datetime1">
              <a:rPr lang="en-GB" smtClean="0"/>
              <a:t>21/07/2023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00288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AB7EC-2A56-AB4B-A7B7-46F54755AAA5}" type="datetime1">
              <a:rPr lang="en-GB" smtClean="0"/>
              <a:t>21/07/2023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2164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0C9BA-0463-DD42-84B5-315A17E6B3A7}" type="datetime1">
              <a:rPr lang="en-GB" smtClean="0"/>
              <a:t>21/07/2023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063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7290-2348-F342-AC4A-91CCFBC2C9DE}" type="datetime1">
              <a:rPr lang="en-GB" smtClean="0"/>
              <a:t>21/07/2023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6590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9983-19E2-9343-8133-3BADC9DEE2B0}" type="datetime1">
              <a:rPr lang="en-GB" smtClean="0"/>
              <a:t>21/07/2023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7901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E4049-08BC-8549-91B6-B717F098413D}" type="datetime1">
              <a:rPr lang="en-GB" smtClean="0"/>
              <a:t>21/07/2023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381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A0B83-4DF0-B041-BE04-56BFBA17BB2B}" type="datetime1">
              <a:rPr lang="en-GB" smtClean="0"/>
              <a:t>21/07/2023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276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0E87B-9A1C-5C4C-9244-FFFE1065D8B3}" type="datetime1">
              <a:rPr lang="en-GB" smtClean="0"/>
              <a:t>21/07/2023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807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5AC63-1DB7-934E-B573-5C70A489DC92}" type="datetime1">
              <a:rPr lang="en-GB" smtClean="0"/>
              <a:t>21/07/2023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541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5CB53-6AAE-4C4B-877C-C9B6F375FB56}" type="datetime1">
              <a:rPr lang="en-GB" smtClean="0"/>
              <a:t>21/07/2023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485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10EE6-57D3-6C4E-9356-81723024F9EE}" type="datetime1">
              <a:rPr lang="en-GB" smtClean="0"/>
              <a:t>21/07/2023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682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BABA5-33CF-C246-8E2A-DF82A26B6340}" type="datetime1">
              <a:rPr lang="en-GB" smtClean="0"/>
              <a:t>21/07/2023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969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04A0B-D8F7-7A40-8586-06F0977AD0C1}" type="datetime1">
              <a:rPr lang="en-GB" smtClean="0"/>
              <a:t>21/07/2023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515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6444C-ADF0-5A47-91F2-E352500FF6D3}" type="datetime1">
              <a:rPr lang="en-GB" smtClean="0"/>
              <a:t>21/07/2023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36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9A9FC3E-EB8F-CB4F-823B-58B36A27861B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FCF0B2D-D95C-AB40-878A-5BAD3174CC84}" type="datetime1">
              <a:rPr lang="en-GB" smtClean="0"/>
              <a:t>21/07/2023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791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3932" r:id="rId12"/>
    <p:sldLayoutId id="2147483933" r:id="rId13"/>
    <p:sldLayoutId id="2147483934" r:id="rId14"/>
    <p:sldLayoutId id="2147483935" r:id="rId15"/>
    <p:sldLayoutId id="2147483936" r:id="rId16"/>
    <p:sldLayoutId id="2147483937" r:id="rId17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none" baseline="0">
          <a:solidFill>
            <a:schemeClr val="tx1"/>
          </a:solidFill>
          <a:effectLst/>
          <a:latin typeface="Cambria" panose="0204050305040603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none" baseline="0">
          <a:solidFill>
            <a:schemeClr val="tx1"/>
          </a:solidFill>
          <a:effectLst/>
          <a:latin typeface="Cambria" panose="0204050305040603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Cambria" panose="0204050305040603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Cambria" panose="0204050305040603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Cambria" panose="0204050305040603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Cambria" panose="0204050305040603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oney-watch.co.uk/8388/hsbc-overdraft-alerts-by-text" TargetMode="External"/><Relationship Id="rId7" Type="http://schemas.openxmlformats.org/officeDocument/2006/relationships/hyperlink" Target="https://www.hsbc.com/insight/topics/a-personal-trainer-for-your-finances" TargetMode="External"/><Relationship Id="rId2" Type="http://schemas.openxmlformats.org/officeDocument/2006/relationships/hyperlink" Target="https://www.globalbrandsmagazine.com/hsbc-sees-increase-in-customers-avoiding-overdraft-fee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bc.co.uk/news/technology-41429379" TargetMode="External"/><Relationship Id="rId5" Type="http://schemas.openxmlformats.org/officeDocument/2006/relationships/hyperlink" Target="https://assets.publishing.service.gov.uk/government/uploads/system/uploads/attachment_data/file/890919/Directions_to_HSBC_UK.pdf" TargetMode="External"/><Relationship Id="rId4" Type="http://schemas.openxmlformats.org/officeDocument/2006/relationships/hyperlink" Target="https://www.theguardian.com/business/2015/nov/02/hsbc-first-direct-customers-saved-85m-overdraft-charges-text-warning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ssets.publishing.service.gov.uk/government/uploads/system/uploads/attachment_data/file/890919/Directions_to_HSBC_UK.pdf" TargetMode="External"/><Relationship Id="rId4" Type="http://schemas.openxmlformats.org/officeDocument/2006/relationships/hyperlink" Target="https://www.theguardian.com/business/2015/nov/02/hsbc-first-direct-customers-saved-85m-overdraft-charges-text-warning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FE437-1FF4-3848-A1D0-E6EE41102A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6171" y="2175532"/>
            <a:ext cx="11479658" cy="1064043"/>
          </a:xfrm>
        </p:spPr>
        <p:txBody>
          <a:bodyPr/>
          <a:lstStyle/>
          <a:p>
            <a:r>
              <a:rPr lang="en-US" altLang="zh-CN" dirty="0"/>
              <a:t>Case</a:t>
            </a:r>
            <a:r>
              <a:rPr lang="zh-CN" altLang="en-US" dirty="0"/>
              <a:t> </a:t>
            </a:r>
            <a:r>
              <a:rPr lang="en-US" altLang="zh-CN" dirty="0"/>
              <a:t>Study:</a:t>
            </a:r>
            <a:r>
              <a:rPr lang="zh-CN" altLang="en-US" dirty="0"/>
              <a:t> </a:t>
            </a:r>
            <a:r>
              <a:rPr lang="en-US" altLang="zh-CN" dirty="0"/>
              <a:t>e-Nudge</a:t>
            </a:r>
            <a:endParaRPr lang="en-US" cap="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36223E-90AC-8143-962F-3BF65AE2D2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01138" y="5983156"/>
            <a:ext cx="8689976" cy="638102"/>
          </a:xfrm>
        </p:spPr>
        <p:txBody>
          <a:bodyPr>
            <a:normAutofit fontScale="70000" lnSpcReduction="20000"/>
          </a:bodyPr>
          <a:lstStyle/>
          <a:p>
            <a:r>
              <a:rPr lang="en-GB" sz="2400" dirty="0">
                <a:solidFill>
                  <a:schemeClr val="tx1"/>
                </a:solidFill>
              </a:rPr>
              <a:t>International Workshop on Behavioural Sciences and Urban-Rural Development in Developing Countries</a:t>
            </a:r>
            <a:r>
              <a:rPr lang="en-US" altLang="zh-CN" sz="2400" dirty="0">
                <a:solidFill>
                  <a:schemeClr val="tx1"/>
                </a:solidFill>
              </a:rPr>
              <a:t>,</a:t>
            </a:r>
            <a:r>
              <a:rPr lang="zh-CN" altLang="en-US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>
                <a:solidFill>
                  <a:schemeClr val="tx1"/>
                </a:solidFill>
              </a:rPr>
              <a:t>24</a:t>
            </a:r>
            <a:r>
              <a:rPr lang="zh-CN" altLang="en-US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>
                <a:solidFill>
                  <a:schemeClr val="tx1"/>
                </a:solidFill>
              </a:rPr>
              <a:t>–</a:t>
            </a:r>
            <a:r>
              <a:rPr lang="zh-CN" altLang="en-US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>
                <a:solidFill>
                  <a:schemeClr val="tx1"/>
                </a:solidFill>
              </a:rPr>
              <a:t>26</a:t>
            </a:r>
            <a:r>
              <a:rPr lang="zh-CN" altLang="en-US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>
                <a:solidFill>
                  <a:schemeClr val="tx1"/>
                </a:solidFill>
              </a:rPr>
              <a:t>July</a:t>
            </a:r>
            <a:r>
              <a:rPr lang="en-GB" sz="2400" dirty="0">
                <a:solidFill>
                  <a:schemeClr val="tx1"/>
                </a:solidFill>
              </a:rPr>
              <a:t> 2023</a:t>
            </a:r>
            <a:r>
              <a:rPr lang="en-US" altLang="zh-CN" sz="2400" dirty="0">
                <a:solidFill>
                  <a:schemeClr val="tx1"/>
                </a:solidFill>
              </a:rPr>
              <a:t>,</a:t>
            </a:r>
            <a:r>
              <a:rPr lang="zh-CN" altLang="en-US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>
                <a:solidFill>
                  <a:schemeClr val="tx1"/>
                </a:solidFill>
              </a:rPr>
              <a:t>Newnham</a:t>
            </a:r>
            <a:r>
              <a:rPr lang="zh-CN" altLang="en-US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>
                <a:solidFill>
                  <a:schemeClr val="tx1"/>
                </a:solidFill>
              </a:rPr>
              <a:t>College,</a:t>
            </a:r>
            <a:r>
              <a:rPr lang="zh-CN" altLang="en-US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>
                <a:solidFill>
                  <a:schemeClr val="tx1"/>
                </a:solidFill>
              </a:rPr>
              <a:t>University</a:t>
            </a:r>
            <a:r>
              <a:rPr lang="zh-CN" altLang="en-US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>
                <a:solidFill>
                  <a:schemeClr val="tx1"/>
                </a:solidFill>
              </a:rPr>
              <a:t>of</a:t>
            </a:r>
            <a:r>
              <a:rPr lang="zh-CN" altLang="en-US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>
                <a:solidFill>
                  <a:schemeClr val="tx1"/>
                </a:solidFill>
              </a:rPr>
              <a:t>Cambridge</a:t>
            </a:r>
            <a:endParaRPr lang="en-US" altLang="zh-CN" sz="3200" cap="none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11F079-DB4D-E5C3-6AB7-8270341808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9920" y="236742"/>
            <a:ext cx="3585909" cy="76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872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67104-7988-0D4F-ECE8-DCE596F07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397647"/>
            <a:ext cx="10364451" cy="1007083"/>
          </a:xfrm>
        </p:spPr>
        <p:txBody>
          <a:bodyPr/>
          <a:lstStyle/>
          <a:p>
            <a:r>
              <a:rPr lang="en-US" altLang="zh-CN" dirty="0"/>
              <a:t>Digital</a:t>
            </a:r>
            <a:r>
              <a:rPr lang="zh-CN" altLang="en-US" dirty="0"/>
              <a:t> </a:t>
            </a:r>
            <a:r>
              <a:rPr lang="en-US" altLang="zh-CN" dirty="0"/>
              <a:t>Nudges</a:t>
            </a:r>
            <a:r>
              <a:rPr lang="zh-CN" altLang="en-US" dirty="0"/>
              <a:t> </a:t>
            </a:r>
            <a:r>
              <a:rPr lang="en-US" altLang="zh-CN" dirty="0"/>
              <a:t>-</a:t>
            </a:r>
            <a:r>
              <a:rPr lang="zh-CN" altLang="en-US" dirty="0"/>
              <a:t> </a:t>
            </a:r>
            <a:r>
              <a:rPr lang="en-US" altLang="zh-CN" dirty="0"/>
              <a:t>Applications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DCC2B0-DF31-70AA-9627-2C93910FD1F8}"/>
              </a:ext>
            </a:extLst>
          </p:cNvPr>
          <p:cNvSpPr txBox="1"/>
          <p:nvPr/>
        </p:nvSpPr>
        <p:spPr>
          <a:xfrm>
            <a:off x="509835" y="1404730"/>
            <a:ext cx="11171078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9750" lvl="2" indent="-3952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mbria" panose="02040503050406030204" pitchFamily="18" charset="0"/>
              </a:rPr>
              <a:t>Stieglitz S, </a:t>
            </a:r>
            <a:r>
              <a:rPr lang="en-US" sz="2400" dirty="0" err="1">
                <a:latin typeface="Cambria" panose="02040503050406030204" pitchFamily="18" charset="0"/>
              </a:rPr>
              <a:t>Mirbabaie</a:t>
            </a:r>
            <a:r>
              <a:rPr lang="en-US" sz="2400" dirty="0">
                <a:latin typeface="Cambria" panose="02040503050406030204" pitchFamily="18" charset="0"/>
              </a:rPr>
              <a:t> M, </a:t>
            </a:r>
            <a:r>
              <a:rPr lang="en-US" sz="2400" dirty="0" err="1">
                <a:latin typeface="Cambria" panose="02040503050406030204" pitchFamily="18" charset="0"/>
              </a:rPr>
              <a:t>Deubel</a:t>
            </a:r>
            <a:r>
              <a:rPr lang="en-US" sz="2400" dirty="0">
                <a:latin typeface="Cambria" panose="02040503050406030204" pitchFamily="18" charset="0"/>
              </a:rPr>
              <a:t> A, et al. (2023) The potential of digital nudging to bridge the gap between environmental attitude and behavior in the usage of smart home applications. </a:t>
            </a:r>
            <a:r>
              <a:rPr lang="en-US" sz="2400" i="1" u="sng" dirty="0">
                <a:latin typeface="Cambria" panose="02040503050406030204" pitchFamily="18" charset="0"/>
              </a:rPr>
              <a:t>International Journal of Information Management </a:t>
            </a:r>
            <a:r>
              <a:rPr lang="en-US" sz="2400" dirty="0">
                <a:latin typeface="Cambria" panose="02040503050406030204" pitchFamily="18" charset="0"/>
              </a:rPr>
              <a:t>72.</a:t>
            </a:r>
          </a:p>
          <a:p>
            <a:pPr marL="996950" lvl="3" indent="-3952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Cambria" panose="02040503050406030204" pitchFamily="18" charset="0"/>
              </a:rPr>
              <a:t>Study</a:t>
            </a:r>
            <a:r>
              <a:rPr lang="zh-CN" altLang="en-US" sz="2400" dirty="0">
                <a:latin typeface="Cambria" panose="02040503050406030204" pitchFamily="18" charset="0"/>
              </a:rPr>
              <a:t> </a:t>
            </a:r>
            <a:r>
              <a:rPr lang="en-US" altLang="zh-CN" sz="2400" dirty="0">
                <a:latin typeface="Cambria" panose="02040503050406030204" pitchFamily="18" charset="0"/>
              </a:rPr>
              <a:t>1:</a:t>
            </a:r>
            <a:r>
              <a:rPr lang="zh-CN" altLang="en-US" sz="2400" dirty="0">
                <a:latin typeface="Cambria" panose="02040503050406030204" pitchFamily="18" charset="0"/>
              </a:rPr>
              <a:t> </a:t>
            </a:r>
            <a:r>
              <a:rPr lang="en-US" altLang="zh-CN" sz="2400" dirty="0">
                <a:latin typeface="Cambria" panose="02040503050406030204" pitchFamily="18" charset="0"/>
              </a:rPr>
              <a:t>Prolific</a:t>
            </a:r>
            <a:r>
              <a:rPr lang="zh-CN" altLang="en-US" sz="2400" dirty="0">
                <a:latin typeface="Cambria" panose="02040503050406030204" pitchFamily="18" charset="0"/>
              </a:rPr>
              <a:t> </a:t>
            </a:r>
            <a:r>
              <a:rPr lang="en-US" altLang="zh-CN" sz="2400" dirty="0">
                <a:latin typeface="Cambria" panose="02040503050406030204" pitchFamily="18" charset="0"/>
              </a:rPr>
              <a:t>experiments;</a:t>
            </a:r>
            <a:r>
              <a:rPr lang="zh-CN" altLang="en-US" sz="2400" dirty="0">
                <a:latin typeface="Cambria" panose="02040503050406030204" pitchFamily="18" charset="0"/>
              </a:rPr>
              <a:t> </a:t>
            </a:r>
            <a:r>
              <a:rPr lang="en-US" altLang="zh-CN" sz="2400" dirty="0">
                <a:latin typeface="Cambria" panose="02040503050406030204" pitchFamily="18" charset="0"/>
              </a:rPr>
              <a:t>391</a:t>
            </a:r>
            <a:r>
              <a:rPr lang="zh-CN" altLang="en-US" sz="2400" dirty="0">
                <a:latin typeface="Cambria" panose="02040503050406030204" pitchFamily="18" charset="0"/>
              </a:rPr>
              <a:t> </a:t>
            </a:r>
            <a:r>
              <a:rPr lang="en-US" altLang="zh-CN" sz="2400" dirty="0">
                <a:latin typeface="Cambria" panose="02040503050406030204" pitchFamily="18" charset="0"/>
              </a:rPr>
              <a:t>participants</a:t>
            </a:r>
            <a:r>
              <a:rPr lang="zh-CN" altLang="en-US" sz="2400" dirty="0">
                <a:latin typeface="Cambria" panose="02040503050406030204" pitchFamily="18" charset="0"/>
              </a:rPr>
              <a:t> </a:t>
            </a:r>
            <a:r>
              <a:rPr lang="en-US" altLang="zh-CN" sz="2400" dirty="0">
                <a:latin typeface="Cambria" panose="02040503050406030204" pitchFamily="18" charset="0"/>
              </a:rPr>
              <a:t>from</a:t>
            </a:r>
            <a:r>
              <a:rPr lang="zh-CN" altLang="en-US" sz="2400" dirty="0">
                <a:latin typeface="Cambria" panose="02040503050406030204" pitchFamily="18" charset="0"/>
              </a:rPr>
              <a:t> </a:t>
            </a:r>
            <a:r>
              <a:rPr lang="en-US" altLang="zh-CN" sz="2400" dirty="0">
                <a:latin typeface="Cambria" panose="02040503050406030204" pitchFamily="18" charset="0"/>
              </a:rPr>
              <a:t>33</a:t>
            </a:r>
            <a:r>
              <a:rPr lang="zh-CN" altLang="en-US" sz="2400" dirty="0">
                <a:latin typeface="Cambria" panose="02040503050406030204" pitchFamily="18" charset="0"/>
              </a:rPr>
              <a:t> </a:t>
            </a:r>
            <a:r>
              <a:rPr lang="en-US" altLang="zh-CN" sz="2400" dirty="0">
                <a:latin typeface="Cambria" panose="02040503050406030204" pitchFamily="18" charset="0"/>
              </a:rPr>
              <a:t>countries.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</a:p>
          <a:p>
            <a:pPr marL="996950" lvl="3" indent="-395288">
              <a:buFont typeface="Arial" panose="020B0604020202020204" pitchFamily="34" charset="0"/>
              <a:buChar char="•"/>
            </a:pPr>
            <a:endParaRPr lang="en-US" sz="2400" dirty="0">
              <a:latin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0F730C-9C6A-42CD-E822-1CD3A2CE1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817" y="3100386"/>
            <a:ext cx="7761113" cy="357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610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67104-7988-0D4F-ECE8-DCE596F07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397647"/>
            <a:ext cx="10364451" cy="1007083"/>
          </a:xfrm>
        </p:spPr>
        <p:txBody>
          <a:bodyPr/>
          <a:lstStyle/>
          <a:p>
            <a:r>
              <a:rPr lang="en-US" altLang="zh-CN" dirty="0"/>
              <a:t>Digital</a:t>
            </a:r>
            <a:r>
              <a:rPr lang="zh-CN" altLang="en-US" dirty="0"/>
              <a:t> </a:t>
            </a:r>
            <a:r>
              <a:rPr lang="en-US" altLang="zh-CN" dirty="0"/>
              <a:t>Nudges</a:t>
            </a:r>
            <a:r>
              <a:rPr lang="zh-CN" altLang="en-US" dirty="0"/>
              <a:t> </a:t>
            </a:r>
            <a:r>
              <a:rPr lang="en-US" altLang="zh-CN" dirty="0"/>
              <a:t>-</a:t>
            </a:r>
            <a:r>
              <a:rPr lang="zh-CN" altLang="en-US" dirty="0"/>
              <a:t> </a:t>
            </a:r>
            <a:r>
              <a:rPr lang="en-US" altLang="zh-CN" dirty="0"/>
              <a:t>Applications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DCC2B0-DF31-70AA-9627-2C93910FD1F8}"/>
              </a:ext>
            </a:extLst>
          </p:cNvPr>
          <p:cNvSpPr txBox="1"/>
          <p:nvPr/>
        </p:nvSpPr>
        <p:spPr>
          <a:xfrm>
            <a:off x="509835" y="1404730"/>
            <a:ext cx="11171078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9750" lvl="2" indent="-3952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mbria" panose="02040503050406030204" pitchFamily="18" charset="0"/>
              </a:rPr>
              <a:t>Zimmermann S, Schulz T, Hein A, et al. (2023) Motivating change in commuters' mobility </a:t>
            </a:r>
            <a:r>
              <a:rPr lang="en-US" sz="2400" dirty="0" err="1">
                <a:latin typeface="Cambria" panose="02040503050406030204" pitchFamily="18" charset="0"/>
              </a:rPr>
              <a:t>behaviour</a:t>
            </a:r>
            <a:r>
              <a:rPr lang="en-US" sz="2400" dirty="0">
                <a:latin typeface="Cambria" panose="02040503050406030204" pitchFamily="18" charset="0"/>
              </a:rPr>
              <a:t>: Digital nudging for public transportation use. </a:t>
            </a:r>
            <a:r>
              <a:rPr lang="en-US" sz="2400" i="1" u="sng" dirty="0">
                <a:latin typeface="Cambria" panose="02040503050406030204" pitchFamily="18" charset="0"/>
              </a:rPr>
              <a:t>Journal of Decision Systems</a:t>
            </a:r>
            <a:r>
              <a:rPr lang="en-US" sz="2400" dirty="0">
                <a:latin typeface="Cambria" panose="02040503050406030204" pitchFamily="18" charset="0"/>
              </a:rPr>
              <a:t>. </a:t>
            </a:r>
          </a:p>
          <a:p>
            <a:pPr marL="996950" lvl="3" indent="-3952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Cambria" panose="02040503050406030204" pitchFamily="18" charset="0"/>
              </a:rPr>
              <a:t>Questionnaire</a:t>
            </a:r>
            <a:r>
              <a:rPr lang="zh-CN" altLang="en-US" sz="2400" dirty="0">
                <a:latin typeface="Cambria" panose="02040503050406030204" pitchFamily="18" charset="0"/>
              </a:rPr>
              <a:t> </a:t>
            </a:r>
            <a:r>
              <a:rPr lang="en-US" altLang="zh-CN" sz="2400" dirty="0">
                <a:latin typeface="Cambria" panose="02040503050406030204" pitchFamily="18" charset="0"/>
              </a:rPr>
              <a:t>survey</a:t>
            </a:r>
            <a:r>
              <a:rPr lang="zh-CN" altLang="en-US" sz="2400" dirty="0">
                <a:latin typeface="Cambria" panose="02040503050406030204" pitchFamily="18" charset="0"/>
              </a:rPr>
              <a:t> </a:t>
            </a:r>
            <a:r>
              <a:rPr lang="en-US" altLang="zh-CN" sz="2400" dirty="0">
                <a:latin typeface="Cambria" panose="02040503050406030204" pitchFamily="18" charset="0"/>
              </a:rPr>
              <a:t>via</a:t>
            </a:r>
            <a:r>
              <a:rPr lang="zh-CN" altLang="en-US" sz="2400" dirty="0">
                <a:latin typeface="Cambria" panose="02040503050406030204" pitchFamily="18" charset="0"/>
              </a:rPr>
              <a:t> </a:t>
            </a:r>
            <a:r>
              <a:rPr lang="en-US" altLang="zh-CN" sz="2400" dirty="0">
                <a:latin typeface="Cambria" panose="02040503050406030204" pitchFamily="18" charset="0"/>
              </a:rPr>
              <a:t>Facebook;</a:t>
            </a:r>
            <a:r>
              <a:rPr lang="zh-CN" altLang="en-US" sz="2400" dirty="0">
                <a:latin typeface="Cambria" panose="02040503050406030204" pitchFamily="18" charset="0"/>
              </a:rPr>
              <a:t> </a:t>
            </a:r>
            <a:r>
              <a:rPr lang="en-GB" altLang="zh-CN" sz="2400" dirty="0">
                <a:latin typeface="Cambria" panose="02040503050406030204" pitchFamily="18" charset="0"/>
              </a:rPr>
              <a:t>Amazon gift coupons</a:t>
            </a:r>
            <a:r>
              <a:rPr lang="zh-CN" altLang="en-US" sz="2400" dirty="0">
                <a:latin typeface="Cambria" panose="02040503050406030204" pitchFamily="18" charset="0"/>
              </a:rPr>
              <a:t> </a:t>
            </a:r>
            <a:r>
              <a:rPr lang="en-US" altLang="zh-CN" sz="2400" dirty="0">
                <a:latin typeface="Cambria" panose="02040503050406030204" pitchFamily="18" charset="0"/>
              </a:rPr>
              <a:t>as</a:t>
            </a:r>
            <a:r>
              <a:rPr lang="zh-CN" altLang="en-US" sz="2400" dirty="0">
                <a:latin typeface="Cambria" panose="02040503050406030204" pitchFamily="18" charset="0"/>
              </a:rPr>
              <a:t> </a:t>
            </a:r>
            <a:r>
              <a:rPr lang="en-US" altLang="zh-CN" sz="2400" dirty="0">
                <a:latin typeface="Cambria" panose="02040503050406030204" pitchFamily="18" charset="0"/>
              </a:rPr>
              <a:t>incentives;</a:t>
            </a:r>
            <a:r>
              <a:rPr lang="zh-CN" altLang="en-US" sz="2400" dirty="0">
                <a:latin typeface="Cambria" panose="02040503050406030204" pitchFamily="18" charset="0"/>
              </a:rPr>
              <a:t> </a:t>
            </a:r>
            <a:r>
              <a:rPr lang="en-US" altLang="zh-CN" sz="2400" dirty="0">
                <a:latin typeface="Cambria" panose="02040503050406030204" pitchFamily="18" charset="0"/>
              </a:rPr>
              <a:t>511</a:t>
            </a:r>
            <a:r>
              <a:rPr lang="zh-CN" altLang="en-US" sz="2400" dirty="0">
                <a:latin typeface="Cambria" panose="02040503050406030204" pitchFamily="18" charset="0"/>
              </a:rPr>
              <a:t> </a:t>
            </a:r>
            <a:r>
              <a:rPr lang="en-US" altLang="zh-CN" sz="2400" dirty="0">
                <a:latin typeface="Cambria" panose="02040503050406030204" pitchFamily="18" charset="0"/>
              </a:rPr>
              <a:t>valid</a:t>
            </a:r>
            <a:r>
              <a:rPr lang="zh-CN" altLang="en-US" sz="2400" dirty="0">
                <a:latin typeface="Cambria" panose="02040503050406030204" pitchFamily="18" charset="0"/>
              </a:rPr>
              <a:t> </a:t>
            </a:r>
            <a:r>
              <a:rPr lang="en-US" altLang="zh-CN" sz="2400" dirty="0">
                <a:latin typeface="Cambria" panose="02040503050406030204" pitchFamily="18" charset="0"/>
              </a:rPr>
              <a:t>observations.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61A589-7B8F-7700-9352-49F0EFD892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225" y="3111349"/>
            <a:ext cx="6705600" cy="358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385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67104-7988-0D4F-ECE8-DCE596F07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397647"/>
            <a:ext cx="10364451" cy="1007083"/>
          </a:xfrm>
        </p:spPr>
        <p:txBody>
          <a:bodyPr/>
          <a:lstStyle/>
          <a:p>
            <a:r>
              <a:rPr lang="en-US" altLang="zh-CN" dirty="0"/>
              <a:t>Digital</a:t>
            </a:r>
            <a:r>
              <a:rPr lang="zh-CN" altLang="en-US" dirty="0"/>
              <a:t> </a:t>
            </a:r>
            <a:r>
              <a:rPr lang="en-US" altLang="zh-CN" dirty="0"/>
              <a:t>Nudges</a:t>
            </a:r>
            <a:r>
              <a:rPr lang="zh-CN" altLang="en-US" dirty="0"/>
              <a:t> </a:t>
            </a:r>
            <a:r>
              <a:rPr lang="en-US" altLang="zh-CN" dirty="0"/>
              <a:t>-</a:t>
            </a:r>
            <a:r>
              <a:rPr lang="zh-CN" altLang="en-US" dirty="0"/>
              <a:t> </a:t>
            </a:r>
            <a:r>
              <a:rPr lang="en-US" altLang="zh-CN" dirty="0"/>
              <a:t>Applications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DCC2B0-DF31-70AA-9627-2C93910FD1F8}"/>
              </a:ext>
            </a:extLst>
          </p:cNvPr>
          <p:cNvSpPr txBox="1"/>
          <p:nvPr/>
        </p:nvSpPr>
        <p:spPr>
          <a:xfrm>
            <a:off x="509835" y="1404730"/>
            <a:ext cx="11171078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9750" lvl="2" indent="-3952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mbria" panose="02040503050406030204" pitchFamily="18" charset="0"/>
              </a:rPr>
              <a:t>Zimmermann S, Schulz T, Hein A, et al. (2023) Motivating change in commuters' mobility </a:t>
            </a:r>
            <a:r>
              <a:rPr lang="en-US" sz="2400" dirty="0" err="1">
                <a:latin typeface="Cambria" panose="02040503050406030204" pitchFamily="18" charset="0"/>
              </a:rPr>
              <a:t>behaviour</a:t>
            </a:r>
            <a:r>
              <a:rPr lang="en-US" sz="2400" dirty="0">
                <a:latin typeface="Cambria" panose="02040503050406030204" pitchFamily="18" charset="0"/>
              </a:rPr>
              <a:t>: Digital nudging for public transportation use. </a:t>
            </a:r>
            <a:r>
              <a:rPr lang="en-US" sz="2400" i="1" u="sng" dirty="0">
                <a:latin typeface="Cambria" panose="02040503050406030204" pitchFamily="18" charset="0"/>
              </a:rPr>
              <a:t>Journal of Decision Systems</a:t>
            </a:r>
            <a:r>
              <a:rPr lang="en-US" sz="2400" dirty="0">
                <a:latin typeface="Cambria" panose="02040503050406030204" pitchFamily="18" charset="0"/>
              </a:rPr>
              <a:t>. </a:t>
            </a:r>
          </a:p>
          <a:p>
            <a:pPr marL="996950" lvl="3" indent="-3952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Cambria" panose="02040503050406030204" pitchFamily="18" charset="0"/>
              </a:rPr>
              <a:t>Questionnaire</a:t>
            </a:r>
            <a:r>
              <a:rPr lang="zh-CN" altLang="en-US" sz="2400" dirty="0">
                <a:latin typeface="Cambria" panose="02040503050406030204" pitchFamily="18" charset="0"/>
              </a:rPr>
              <a:t> </a:t>
            </a:r>
            <a:r>
              <a:rPr lang="en-US" altLang="zh-CN" sz="2400" dirty="0">
                <a:latin typeface="Cambria" panose="02040503050406030204" pitchFamily="18" charset="0"/>
              </a:rPr>
              <a:t>survey</a:t>
            </a:r>
            <a:r>
              <a:rPr lang="zh-CN" altLang="en-US" sz="2400" dirty="0">
                <a:latin typeface="Cambria" panose="02040503050406030204" pitchFamily="18" charset="0"/>
              </a:rPr>
              <a:t> </a:t>
            </a:r>
            <a:r>
              <a:rPr lang="en-US" altLang="zh-CN" sz="2400" dirty="0">
                <a:latin typeface="Cambria" panose="02040503050406030204" pitchFamily="18" charset="0"/>
              </a:rPr>
              <a:t>via</a:t>
            </a:r>
            <a:r>
              <a:rPr lang="zh-CN" altLang="en-US" sz="2400" dirty="0">
                <a:latin typeface="Cambria" panose="02040503050406030204" pitchFamily="18" charset="0"/>
              </a:rPr>
              <a:t> </a:t>
            </a:r>
            <a:r>
              <a:rPr lang="en-US" altLang="zh-CN" sz="2400" dirty="0">
                <a:latin typeface="Cambria" panose="02040503050406030204" pitchFamily="18" charset="0"/>
              </a:rPr>
              <a:t>Facebook;</a:t>
            </a:r>
            <a:r>
              <a:rPr lang="zh-CN" altLang="en-US" sz="2400" dirty="0">
                <a:latin typeface="Cambria" panose="02040503050406030204" pitchFamily="18" charset="0"/>
              </a:rPr>
              <a:t> </a:t>
            </a:r>
            <a:r>
              <a:rPr lang="en-GB" altLang="zh-CN" sz="2400" dirty="0">
                <a:latin typeface="Cambria" panose="02040503050406030204" pitchFamily="18" charset="0"/>
              </a:rPr>
              <a:t>Amazon gift coupons</a:t>
            </a:r>
            <a:r>
              <a:rPr lang="zh-CN" altLang="en-US" sz="2400" dirty="0">
                <a:latin typeface="Cambria" panose="02040503050406030204" pitchFamily="18" charset="0"/>
              </a:rPr>
              <a:t> </a:t>
            </a:r>
            <a:r>
              <a:rPr lang="en-US" altLang="zh-CN" sz="2400" dirty="0">
                <a:latin typeface="Cambria" panose="02040503050406030204" pitchFamily="18" charset="0"/>
              </a:rPr>
              <a:t>as</a:t>
            </a:r>
            <a:r>
              <a:rPr lang="zh-CN" altLang="en-US" sz="2400" dirty="0">
                <a:latin typeface="Cambria" panose="02040503050406030204" pitchFamily="18" charset="0"/>
              </a:rPr>
              <a:t> </a:t>
            </a:r>
            <a:r>
              <a:rPr lang="en-US" altLang="zh-CN" sz="2400" dirty="0">
                <a:latin typeface="Cambria" panose="02040503050406030204" pitchFamily="18" charset="0"/>
              </a:rPr>
              <a:t>incentives;</a:t>
            </a:r>
            <a:r>
              <a:rPr lang="zh-CN" altLang="en-US" sz="2400" dirty="0">
                <a:latin typeface="Cambria" panose="02040503050406030204" pitchFamily="18" charset="0"/>
              </a:rPr>
              <a:t> </a:t>
            </a:r>
            <a:r>
              <a:rPr lang="en-US" altLang="zh-CN" sz="2400" dirty="0">
                <a:latin typeface="Cambria" panose="02040503050406030204" pitchFamily="18" charset="0"/>
              </a:rPr>
              <a:t>511</a:t>
            </a:r>
            <a:r>
              <a:rPr lang="zh-CN" altLang="en-US" sz="2400" dirty="0">
                <a:latin typeface="Cambria" panose="02040503050406030204" pitchFamily="18" charset="0"/>
              </a:rPr>
              <a:t> </a:t>
            </a:r>
            <a:r>
              <a:rPr lang="en-US" altLang="zh-CN" sz="2400" dirty="0">
                <a:latin typeface="Cambria" panose="02040503050406030204" pitchFamily="18" charset="0"/>
              </a:rPr>
              <a:t>valid</a:t>
            </a:r>
            <a:r>
              <a:rPr lang="zh-CN" altLang="en-US" sz="2400" dirty="0">
                <a:latin typeface="Cambria" panose="02040503050406030204" pitchFamily="18" charset="0"/>
              </a:rPr>
              <a:t> </a:t>
            </a:r>
            <a:r>
              <a:rPr lang="en-US" altLang="zh-CN" sz="2400" dirty="0">
                <a:latin typeface="Cambria" panose="02040503050406030204" pitchFamily="18" charset="0"/>
              </a:rPr>
              <a:t>observations.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255B9A-98F6-259E-53D9-8D32DD7FD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573" y="3437335"/>
            <a:ext cx="9334501" cy="304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578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0599D-2B5F-28AF-7037-AE4E99039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609600"/>
            <a:ext cx="10364451" cy="798088"/>
          </a:xfrm>
        </p:spPr>
        <p:txBody>
          <a:bodyPr/>
          <a:lstStyle/>
          <a:p>
            <a:r>
              <a:rPr lang="en-US" altLang="zh-CN" dirty="0"/>
              <a:t>Further</a:t>
            </a:r>
            <a:r>
              <a:rPr lang="zh-CN" altLang="en-US" dirty="0"/>
              <a:t> </a:t>
            </a:r>
            <a:r>
              <a:rPr lang="en-US" altLang="zh-CN" dirty="0"/>
              <a:t>Readings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F52D4-5115-1293-AB77-64A4CCC5631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407688"/>
            <a:ext cx="10811194" cy="5229086"/>
          </a:xfrm>
        </p:spPr>
        <p:txBody>
          <a:bodyPr>
            <a:normAutofit fontScale="85000" lnSpcReduction="20000"/>
          </a:bodyPr>
          <a:lstStyle/>
          <a:p>
            <a:pPr marL="457200" indent="-457200" algn="just"/>
            <a:r>
              <a:rPr lang="en-GB" sz="1800" kern="100" dirty="0">
                <a:effectLst/>
                <a:latin typeface="Cambria" panose="02040503050406030204" pitchFamily="18" charset="0"/>
                <a:ea typeface="DengXian" panose="02010600030101010101" pitchFamily="2" charset="-122"/>
                <a:hlinkClick r:id="rId2"/>
              </a:rPr>
              <a:t>https://www.globalbrandsmagazine.com/hsbc-sees-increase-in-customers-avoiding-overdraft-fees/</a:t>
            </a:r>
            <a:endParaRPr lang="en-GB" sz="1800" kern="100" dirty="0">
              <a:effectLst/>
              <a:latin typeface="Cambria" panose="02040503050406030204" pitchFamily="18" charset="0"/>
              <a:ea typeface="DengXian" panose="02010600030101010101" pitchFamily="2" charset="-122"/>
            </a:endParaRPr>
          </a:p>
          <a:p>
            <a:pPr marL="457200" indent="-457200" algn="just"/>
            <a:r>
              <a:rPr lang="en-GB" sz="1800" kern="100" dirty="0">
                <a:effectLst/>
                <a:latin typeface="Cambria" panose="02040503050406030204" pitchFamily="18" charset="0"/>
                <a:ea typeface="DengXian" panose="02010600030101010101" pitchFamily="2" charset="-122"/>
                <a:hlinkClick r:id="rId3"/>
              </a:rPr>
              <a:t>https://money-watch.co.uk/8388/hsbc-overdraft-alerts-by-text</a:t>
            </a:r>
            <a:endParaRPr lang="en-GB" sz="1800" kern="100" dirty="0">
              <a:effectLst/>
              <a:latin typeface="Cambria" panose="02040503050406030204" pitchFamily="18" charset="0"/>
              <a:ea typeface="DengXian" panose="02010600030101010101" pitchFamily="2" charset="-122"/>
            </a:endParaRPr>
          </a:p>
          <a:p>
            <a:pPr marL="457200" indent="-457200" algn="just"/>
            <a:r>
              <a:rPr lang="en-GB" sz="1800" kern="100" dirty="0">
                <a:effectLst/>
                <a:latin typeface="Cambria" panose="02040503050406030204" pitchFamily="18" charset="0"/>
                <a:ea typeface="DengXian" panose="02010600030101010101" pitchFamily="2" charset="-122"/>
                <a:hlinkClick r:id="rId4"/>
              </a:rPr>
              <a:t>https://www.theguardian.com/business/2015/nov/02/hsbc-first-direct-customers-saved-85m-overdraft-charges-text-warnings</a:t>
            </a:r>
            <a:endParaRPr lang="en-GB" sz="1800" kern="100" dirty="0">
              <a:effectLst/>
              <a:latin typeface="Cambria" panose="02040503050406030204" pitchFamily="18" charset="0"/>
              <a:ea typeface="DengXian" panose="02010600030101010101" pitchFamily="2" charset="-122"/>
            </a:endParaRPr>
          </a:p>
          <a:p>
            <a:pPr marL="457200" indent="-457200" algn="just"/>
            <a:r>
              <a:rPr lang="en-GB" sz="1800" kern="100" dirty="0">
                <a:effectLst/>
                <a:latin typeface="Cambria" panose="02040503050406030204" pitchFamily="18" charset="0"/>
                <a:ea typeface="DengXian" panose="02010600030101010101" pitchFamily="2" charset="-122"/>
                <a:hlinkClick r:id="rId5"/>
              </a:rPr>
              <a:t>https://assets.publishing.service.gov.uk/government/uploads/system/uploads/attachment_data/file/890919/Directions_to_HSBC_UK.pdf</a:t>
            </a:r>
            <a:endParaRPr lang="en-GB" sz="1800" kern="100" dirty="0">
              <a:effectLst/>
              <a:latin typeface="Cambria" panose="02040503050406030204" pitchFamily="18" charset="0"/>
              <a:ea typeface="DengXian" panose="02010600030101010101" pitchFamily="2" charset="-122"/>
            </a:endParaRPr>
          </a:p>
          <a:p>
            <a:pPr marL="457200" indent="-457200" algn="just"/>
            <a:r>
              <a:rPr lang="en-GB" sz="1800" kern="100" dirty="0">
                <a:effectLst/>
                <a:latin typeface="Cambria" panose="02040503050406030204" pitchFamily="18" charset="0"/>
                <a:ea typeface="DengXian" panose="02010600030101010101" pitchFamily="2" charset="-122"/>
                <a:hlinkClick r:id="rId6"/>
              </a:rPr>
              <a:t>https://www.bbc.co.uk/news/technology-41429379</a:t>
            </a:r>
            <a:endParaRPr lang="en-GB" sz="1800" kern="100" dirty="0">
              <a:effectLst/>
              <a:latin typeface="Cambria" panose="02040503050406030204" pitchFamily="18" charset="0"/>
              <a:ea typeface="DengXian" panose="02010600030101010101" pitchFamily="2" charset="-122"/>
            </a:endParaRPr>
          </a:p>
          <a:p>
            <a:pPr marL="457200" indent="-457200" algn="just"/>
            <a:r>
              <a:rPr lang="en-GB" sz="18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hlinkClick r:id="rId7"/>
              </a:rPr>
              <a:t>https://www.hsbc.com/insight/topics/a-personal-trainer-for-your-finances</a:t>
            </a:r>
            <a:endParaRPr lang="en-GB" sz="1800" kern="100" dirty="0"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457200" indent="-457200" algn="just"/>
            <a:r>
              <a:rPr lang="en-GB" sz="18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Behavioural Insights Team (2012) Applying behavioural insights to reduce fraud, error and debt. </a:t>
            </a:r>
          </a:p>
          <a:p>
            <a:pPr marL="457200" indent="-457200" algn="just"/>
            <a:r>
              <a:rPr lang="en-GB" sz="18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Dolan P,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Kudrna</a:t>
            </a:r>
            <a:r>
              <a:rPr lang="en-GB" sz="18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L and Laffan K (2016) Doing as I intend to: The role of ‘implementation intentions’ in financial behaviours. Stieglitz </a:t>
            </a:r>
          </a:p>
          <a:p>
            <a:pPr marL="457200" indent="-457200" algn="just"/>
            <a:r>
              <a:rPr lang="en-GB" sz="18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S,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Mirbabaie</a:t>
            </a:r>
            <a:r>
              <a:rPr lang="en-GB" sz="18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M,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Deubel</a:t>
            </a:r>
            <a:r>
              <a:rPr lang="en-GB" sz="18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A, et al. (2023) The potential of digital nudging to bridge the gap between environmental attitude and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behavior</a:t>
            </a:r>
            <a:r>
              <a:rPr lang="en-GB" sz="18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in the usage of smart home applications. International Journal of Information Management 72.</a:t>
            </a:r>
          </a:p>
          <a:p>
            <a:pPr marL="457200" indent="-457200" algn="just"/>
            <a:r>
              <a:rPr lang="en-GB" sz="1800" kern="100" dirty="0" err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Ytreberg</a:t>
            </a:r>
            <a:r>
              <a:rPr lang="en-GB" sz="18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NS,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Alfnes</a:t>
            </a:r>
            <a:r>
              <a:rPr lang="en-GB" sz="18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F and van Oort B (2023) Mapping of the digital climate nudges in Nordic online grocery stores. </a:t>
            </a:r>
            <a:r>
              <a:rPr lang="en-GB" sz="1800" i="1" kern="1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Sustainable Production and Consumption </a:t>
            </a:r>
            <a:r>
              <a:rPr lang="en-GB" sz="18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37: 202-212.</a:t>
            </a:r>
          </a:p>
          <a:p>
            <a:pPr marL="457200" indent="-457200" algn="just"/>
            <a:r>
              <a:rPr lang="en-GB" sz="18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Zimmermann S, Schulz T, Hein A, et al. (2023) Motivating change in commuters' mobility behaviour: Digital nudging for public transportation use. Journal of Decision Systems. DOI: 10.1080/12460125.2023.2198056.</a:t>
            </a:r>
          </a:p>
          <a:p>
            <a:pPr marL="457200" indent="-457200" algn="just"/>
            <a:endParaRPr lang="en-GB" sz="1800" kern="100" dirty="0"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E4D463-8321-1E58-1693-BAE502C1C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400F5D-D54A-D654-F079-C6A023C0B7AA}"/>
              </a:ext>
            </a:extLst>
          </p:cNvPr>
          <p:cNvSpPr txBox="1"/>
          <p:nvPr/>
        </p:nvSpPr>
        <p:spPr>
          <a:xfrm>
            <a:off x="3008671" y="28021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576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67104-7988-0D4F-ECE8-DCE596F07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397647"/>
            <a:ext cx="10364451" cy="1007083"/>
          </a:xfrm>
        </p:spPr>
        <p:txBody>
          <a:bodyPr/>
          <a:lstStyle/>
          <a:p>
            <a:r>
              <a:rPr lang="en-US" altLang="zh-CN" dirty="0"/>
              <a:t>HSBC</a:t>
            </a:r>
            <a:r>
              <a:rPr lang="zh-CN" altLang="en-US" dirty="0"/>
              <a:t> </a:t>
            </a:r>
            <a:r>
              <a:rPr lang="en-US" altLang="zh-CN" dirty="0"/>
              <a:t>e-Nudge</a:t>
            </a:r>
            <a:r>
              <a:rPr lang="zh-CN" altLang="en-US" dirty="0"/>
              <a:t> </a:t>
            </a:r>
            <a:r>
              <a:rPr lang="en-US" altLang="zh-CN" dirty="0"/>
              <a:t>Initiative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6D2D4B-1AFC-D7F9-3369-41FBD8793B3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8661" y="1417982"/>
            <a:ext cx="10991936" cy="5042371"/>
          </a:xfrm>
        </p:spPr>
        <p:txBody>
          <a:bodyPr>
            <a:noAutofit/>
          </a:bodyPr>
          <a:lstStyle/>
          <a:p>
            <a:pPr marL="539750" lvl="2" indent="-395288"/>
            <a:r>
              <a:rPr lang="en-US" altLang="zh-CN" sz="2400" dirty="0"/>
              <a:t>A</a:t>
            </a:r>
            <a:r>
              <a:rPr lang="zh-CN" altLang="en-US" sz="2400" dirty="0"/>
              <a:t> </a:t>
            </a:r>
            <a:r>
              <a:rPr lang="en-US" sz="2400" dirty="0"/>
              <a:t>service to current account customers to alert them when they are approaching their overdraft limit.</a:t>
            </a:r>
          </a:p>
          <a:p>
            <a:pPr marL="539750" lvl="2" indent="-395288"/>
            <a:r>
              <a:rPr lang="en-US" sz="2400" dirty="0"/>
              <a:t>The free service </a:t>
            </a:r>
            <a:r>
              <a:rPr lang="en-US" altLang="zh-CN" sz="2400" dirty="0"/>
              <a:t>sent</a:t>
            </a:r>
            <a:r>
              <a:rPr lang="en-US" sz="2400" dirty="0"/>
              <a:t> text messages to customers who reach 60%, 80% and then 95% of their limit</a:t>
            </a:r>
            <a:r>
              <a:rPr lang="en-US" altLang="zh-CN" sz="2400" dirty="0"/>
              <a:t>.</a:t>
            </a:r>
          </a:p>
          <a:p>
            <a:pPr marL="539750" lvl="2" indent="-395288"/>
            <a:r>
              <a:rPr lang="en-US" altLang="zh-CN" sz="2400" dirty="0"/>
              <a:t>A</a:t>
            </a:r>
            <a:r>
              <a:rPr lang="zh-CN" altLang="en-US" sz="2400" dirty="0"/>
              <a:t> </a:t>
            </a:r>
            <a:r>
              <a:rPr lang="en-US" altLang="zh-CN" sz="2400" dirty="0"/>
              <a:t>trail</a:t>
            </a:r>
            <a:r>
              <a:rPr lang="zh-CN" altLang="en-US" sz="2400" dirty="0"/>
              <a:t> </a:t>
            </a:r>
            <a:r>
              <a:rPr lang="en-US" altLang="zh-CN" sz="2400" dirty="0"/>
              <a:t>started</a:t>
            </a:r>
            <a:r>
              <a:rPr lang="zh-CN" altLang="en-US" sz="2400" dirty="0"/>
              <a:t> </a:t>
            </a:r>
            <a:r>
              <a:rPr lang="en-US" altLang="zh-CN" sz="2400" dirty="0"/>
              <a:t>in</a:t>
            </a:r>
            <a:r>
              <a:rPr lang="zh-CN" altLang="en-US" sz="2400" dirty="0"/>
              <a:t> </a:t>
            </a:r>
            <a:r>
              <a:rPr lang="en-US" sz="2400" dirty="0"/>
              <a:t>June</a:t>
            </a:r>
            <a:r>
              <a:rPr lang="zh-CN" altLang="en-US" sz="2400" dirty="0"/>
              <a:t> </a:t>
            </a:r>
            <a:r>
              <a:rPr lang="en-US" altLang="zh-CN" sz="2400" dirty="0"/>
              <a:t>2011</a:t>
            </a:r>
            <a:r>
              <a:rPr lang="en-US" sz="2400" dirty="0"/>
              <a:t>, </a:t>
            </a:r>
            <a:r>
              <a:rPr lang="en-US" altLang="zh-CN" sz="2400" dirty="0"/>
              <a:t>C</a:t>
            </a:r>
            <a:r>
              <a:rPr lang="en-US" sz="2400" dirty="0"/>
              <a:t>ustomers will have to request them</a:t>
            </a:r>
            <a:r>
              <a:rPr lang="zh-CN" altLang="en-US" sz="2400" dirty="0"/>
              <a:t> </a:t>
            </a:r>
            <a:r>
              <a:rPr lang="en-US" altLang="zh-CN" sz="2400" dirty="0"/>
              <a:t>(opt-in)</a:t>
            </a:r>
            <a:r>
              <a:rPr lang="en-US" sz="2400" dirty="0"/>
              <a:t>.</a:t>
            </a:r>
            <a:r>
              <a:rPr lang="zh-CN" altLang="en-US" sz="2400" dirty="0"/>
              <a:t> </a:t>
            </a:r>
            <a:endParaRPr lang="en-GB" altLang="zh-CN" sz="2400" dirty="0"/>
          </a:p>
          <a:p>
            <a:pPr marL="539750" lvl="2" indent="-395288"/>
            <a:r>
              <a:rPr lang="en-US" altLang="zh-CN" sz="2400" dirty="0"/>
              <a:t>Officially</a:t>
            </a:r>
            <a:r>
              <a:rPr lang="zh-CN" altLang="en-US" sz="2400" dirty="0"/>
              <a:t> </a:t>
            </a:r>
            <a:r>
              <a:rPr lang="en-US" altLang="zh-CN" sz="2400" dirty="0"/>
              <a:t>rolled</a:t>
            </a:r>
            <a:r>
              <a:rPr lang="zh-CN" altLang="en-US" sz="2400" dirty="0"/>
              <a:t> </a:t>
            </a:r>
            <a:r>
              <a:rPr lang="en-US" altLang="zh-CN" sz="2400" dirty="0"/>
              <a:t>out</a:t>
            </a:r>
            <a:r>
              <a:rPr lang="zh-CN" altLang="en-US" sz="2400" dirty="0"/>
              <a:t> </a:t>
            </a:r>
            <a:r>
              <a:rPr lang="en-US" altLang="zh-CN" sz="2400" dirty="0"/>
              <a:t>on</a:t>
            </a:r>
            <a:r>
              <a:rPr lang="zh-CN" altLang="en-US" sz="2400" dirty="0"/>
              <a:t> </a:t>
            </a:r>
            <a:r>
              <a:rPr lang="en-GB" altLang="zh-CN" sz="2400" dirty="0"/>
              <a:t>10 November 2014</a:t>
            </a:r>
            <a:r>
              <a:rPr lang="zh-CN" altLang="en-US" sz="2400" dirty="0"/>
              <a:t> </a:t>
            </a:r>
            <a:r>
              <a:rPr lang="en-US" altLang="zh-CN" sz="2400" dirty="0"/>
              <a:t>(opt-out).</a:t>
            </a:r>
            <a:endParaRPr lang="en-GB" altLang="zh-CN" sz="2400" dirty="0"/>
          </a:p>
          <a:p>
            <a:pPr marL="539750" lvl="2" indent="-395288"/>
            <a:r>
              <a:rPr lang="en-US" altLang="zh-CN" sz="2400" dirty="0"/>
              <a:t>Over</a:t>
            </a:r>
            <a:r>
              <a:rPr lang="zh-CN" altLang="en-US" sz="2400" dirty="0"/>
              <a:t> </a:t>
            </a:r>
            <a:r>
              <a:rPr lang="en-US" altLang="zh-CN" sz="2400" dirty="0"/>
              <a:t>1M</a:t>
            </a:r>
            <a:r>
              <a:rPr lang="zh-CN" altLang="en-US" sz="2400" dirty="0"/>
              <a:t> </a:t>
            </a:r>
            <a:r>
              <a:rPr lang="en-US" altLang="zh-CN" sz="2400" dirty="0"/>
              <a:t>text</a:t>
            </a:r>
            <a:r>
              <a:rPr lang="zh-CN" altLang="en-US" sz="2400" dirty="0"/>
              <a:t> </a:t>
            </a:r>
            <a:r>
              <a:rPr lang="en-US" altLang="zh-CN" sz="2400" dirty="0"/>
              <a:t>messages</a:t>
            </a:r>
            <a:r>
              <a:rPr lang="zh-CN" altLang="en-US" sz="2400" dirty="0"/>
              <a:t> </a:t>
            </a:r>
            <a:r>
              <a:rPr lang="en-US" altLang="zh-CN" sz="2400" dirty="0"/>
              <a:t>were</a:t>
            </a:r>
            <a:r>
              <a:rPr lang="zh-CN" altLang="en-US" sz="2400" dirty="0"/>
              <a:t> </a:t>
            </a:r>
            <a:r>
              <a:rPr lang="en-US" altLang="zh-CN" sz="2400" dirty="0"/>
              <a:t>sent</a:t>
            </a:r>
            <a:r>
              <a:rPr lang="zh-CN" altLang="en-US" sz="2400" dirty="0"/>
              <a:t> </a:t>
            </a:r>
            <a:r>
              <a:rPr lang="en-US" altLang="zh-CN" sz="2400" dirty="0"/>
              <a:t>per</a:t>
            </a:r>
            <a:r>
              <a:rPr lang="zh-CN" altLang="en-US" sz="2400" dirty="0"/>
              <a:t> </a:t>
            </a:r>
            <a:r>
              <a:rPr lang="en-US" altLang="zh-CN" sz="2400" dirty="0"/>
              <a:t>month</a:t>
            </a:r>
            <a:r>
              <a:rPr lang="zh-CN" altLang="en-US" sz="2400" dirty="0"/>
              <a:t> </a:t>
            </a:r>
            <a:r>
              <a:rPr lang="en-US" altLang="zh-CN" sz="2400" dirty="0"/>
              <a:t>since</a:t>
            </a:r>
            <a:r>
              <a:rPr lang="zh-CN" altLang="en-US" sz="2400" dirty="0"/>
              <a:t> </a:t>
            </a:r>
            <a:r>
              <a:rPr lang="en-US" altLang="zh-CN" sz="2400" dirty="0"/>
              <a:t>then.</a:t>
            </a:r>
            <a:r>
              <a:rPr lang="zh-CN" altLang="en-US" sz="2400" dirty="0"/>
              <a:t> </a:t>
            </a:r>
            <a:endParaRPr lang="en-GB" altLang="zh-CN" sz="2400" dirty="0"/>
          </a:p>
          <a:p>
            <a:pPr marL="539750" lvl="2" indent="-395288"/>
            <a:r>
              <a:rPr lang="en-US" altLang="zh-CN" sz="2400" dirty="0"/>
              <a:t>Over</a:t>
            </a:r>
            <a:r>
              <a:rPr lang="zh-CN" altLang="en-US" sz="2400" dirty="0"/>
              <a:t> </a:t>
            </a:r>
            <a:r>
              <a:rPr lang="en-US" altLang="zh-CN" sz="2400" dirty="0"/>
              <a:t>50% of customers sent the alerts were able to avoid fees.</a:t>
            </a:r>
          </a:p>
          <a:p>
            <a:pPr marL="539750" lvl="2" indent="-395288"/>
            <a:r>
              <a:rPr lang="en-US" altLang="zh-CN" sz="2400" dirty="0"/>
              <a:t>Customers saved £85m</a:t>
            </a:r>
            <a:r>
              <a:rPr lang="zh-CN" altLang="en-US" sz="2400" dirty="0"/>
              <a:t> </a:t>
            </a:r>
            <a:r>
              <a:rPr lang="en-US" altLang="zh-CN" sz="2400" dirty="0"/>
              <a:t>in overdraft charges</a:t>
            </a:r>
            <a:r>
              <a:rPr lang="zh-CN" altLang="en-US" sz="2400" dirty="0"/>
              <a:t> </a:t>
            </a:r>
            <a:r>
              <a:rPr lang="en-US" altLang="zh-CN" sz="2400" dirty="0"/>
              <a:t>within</a:t>
            </a:r>
            <a:r>
              <a:rPr lang="zh-CN" altLang="en-US" sz="2400" dirty="0"/>
              <a:t> </a:t>
            </a:r>
            <a:r>
              <a:rPr lang="en-US" altLang="zh-CN" sz="2400" dirty="0"/>
              <a:t>12</a:t>
            </a:r>
            <a:r>
              <a:rPr lang="zh-CN" altLang="en-US" sz="2400" dirty="0"/>
              <a:t> </a:t>
            </a:r>
            <a:r>
              <a:rPr lang="en-US" altLang="zh-CN" sz="2400" dirty="0"/>
              <a:t>months</a:t>
            </a:r>
          </a:p>
          <a:p>
            <a:pPr marL="539750" lvl="2" indent="-395288"/>
            <a:r>
              <a:rPr lang="en-US" altLang="zh-CN" sz="2400" dirty="0"/>
              <a:t>One of the causes for the bank’s fall in revenue</a:t>
            </a:r>
            <a:r>
              <a:rPr lang="zh-CN" altLang="en-US" sz="2400" dirty="0"/>
              <a:t> </a:t>
            </a:r>
            <a:r>
              <a:rPr lang="en-US" altLang="zh-CN" sz="2400" dirty="0"/>
              <a:t>in</a:t>
            </a:r>
            <a:r>
              <a:rPr lang="zh-CN" altLang="en-US" sz="2400" dirty="0"/>
              <a:t> </a:t>
            </a:r>
            <a:r>
              <a:rPr lang="en-US" altLang="zh-CN" sz="2400" dirty="0"/>
              <a:t>2015.</a:t>
            </a:r>
          </a:p>
          <a:p>
            <a:pPr marL="996950" lvl="3" indent="-395288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87746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67104-7988-0D4F-ECE8-DCE596F07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397647"/>
            <a:ext cx="10364451" cy="1007083"/>
          </a:xfrm>
        </p:spPr>
        <p:txBody>
          <a:bodyPr/>
          <a:lstStyle/>
          <a:p>
            <a:r>
              <a:rPr lang="en-US" altLang="zh-CN" dirty="0"/>
              <a:t>HSBC</a:t>
            </a:r>
            <a:r>
              <a:rPr lang="zh-CN" altLang="en-US" dirty="0"/>
              <a:t> </a:t>
            </a:r>
            <a:r>
              <a:rPr lang="en-US" altLang="zh-CN" dirty="0"/>
              <a:t>e-Nudge</a:t>
            </a:r>
            <a:r>
              <a:rPr lang="zh-CN" altLang="en-US" dirty="0"/>
              <a:t> </a:t>
            </a:r>
            <a:r>
              <a:rPr lang="en-US" altLang="zh-CN" dirty="0"/>
              <a:t>Initiative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6D2D4B-1AFC-D7F9-3369-41FBD8793B3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8661" y="1417982"/>
            <a:ext cx="10991936" cy="670125"/>
          </a:xfrm>
        </p:spPr>
        <p:txBody>
          <a:bodyPr>
            <a:noAutofit/>
          </a:bodyPr>
          <a:lstStyle/>
          <a:p>
            <a:pPr marL="539750" lvl="2" indent="-395288"/>
            <a:r>
              <a:rPr lang="en-US" altLang="zh-CN" sz="2400" dirty="0"/>
              <a:t>Competitions</a:t>
            </a:r>
            <a:r>
              <a:rPr lang="zh-CN" altLang="en-US" sz="2400" dirty="0"/>
              <a:t> </a:t>
            </a:r>
            <a:r>
              <a:rPr lang="en-US" altLang="zh-CN" sz="2400" dirty="0"/>
              <a:t>and</a:t>
            </a:r>
            <a:r>
              <a:rPr lang="zh-CN" altLang="en-US" sz="2400" dirty="0"/>
              <a:t> </a:t>
            </a:r>
            <a:r>
              <a:rPr lang="en-US" altLang="zh-CN" sz="2400" dirty="0"/>
              <a:t>Markets</a:t>
            </a:r>
            <a:r>
              <a:rPr lang="zh-CN" altLang="en-US" sz="2400" dirty="0"/>
              <a:t> </a:t>
            </a:r>
            <a:r>
              <a:rPr lang="en-US" altLang="zh-CN" sz="2400" dirty="0"/>
              <a:t>Authority</a:t>
            </a:r>
          </a:p>
          <a:p>
            <a:pPr marL="539750" lvl="2" indent="-395288"/>
            <a:r>
              <a:rPr lang="en-US" altLang="zh-CN" sz="2400" dirty="0"/>
              <a:t>Financial</a:t>
            </a:r>
            <a:r>
              <a:rPr lang="zh-CN" altLang="en-US" sz="2400" dirty="0"/>
              <a:t> </a:t>
            </a:r>
            <a:r>
              <a:rPr lang="en-US" altLang="zh-CN" sz="2400" dirty="0"/>
              <a:t>Conduct</a:t>
            </a:r>
            <a:r>
              <a:rPr lang="zh-CN" altLang="en-US" sz="2400" dirty="0"/>
              <a:t> </a:t>
            </a:r>
            <a:r>
              <a:rPr lang="en-US" altLang="zh-CN" sz="2400" dirty="0"/>
              <a:t>Authority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853641-3F77-4F92-4C95-6E1CB3E35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661" y="3070101"/>
            <a:ext cx="5503785" cy="28953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9446B3-4CD2-3403-7926-94B8723AF6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824" y="1460654"/>
            <a:ext cx="5503786" cy="49678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4B2DEF-D59C-6C3F-57A1-FF684C120ADF}"/>
              </a:ext>
            </a:extLst>
          </p:cNvPr>
          <p:cNvSpPr txBox="1"/>
          <p:nvPr/>
        </p:nvSpPr>
        <p:spPr>
          <a:xfrm>
            <a:off x="608660" y="6341743"/>
            <a:ext cx="111557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/>
              <a:t>Source:</a:t>
            </a:r>
            <a:r>
              <a:rPr lang="zh-CN" altLang="en-US" sz="1400" dirty="0"/>
              <a:t> </a:t>
            </a:r>
            <a:r>
              <a:rPr lang="en-US" sz="1400" dirty="0">
                <a:hlinkClick r:id="rId4"/>
              </a:rPr>
              <a:t>https://www.theguardian.com/business/2015/nov/02/hsbc-first-direct-customers-saved-85m-overdraft-charges-text-warnings</a:t>
            </a:r>
            <a:r>
              <a:rPr lang="en-US" altLang="zh-CN" sz="1400" dirty="0"/>
              <a:t>;</a:t>
            </a:r>
            <a:r>
              <a:rPr lang="zh-CN" altLang="en-US" sz="1400" dirty="0"/>
              <a:t> </a:t>
            </a:r>
            <a:r>
              <a:rPr lang="en-US" altLang="zh-CN" sz="1400" dirty="0"/>
              <a:t>and</a:t>
            </a:r>
            <a:r>
              <a:rPr lang="zh-CN" altLang="en-US" sz="1400" dirty="0"/>
              <a:t> </a:t>
            </a:r>
            <a:r>
              <a:rPr lang="en-GB" altLang="zh-CN" sz="1400" dirty="0">
                <a:hlinkClick r:id="rId5"/>
              </a:rPr>
              <a:t>https://assets.publishing.service.gov.uk/government/uploads/system/uploads/attachment_data/file/890919/Directions_to_HSBC_UK.pdf</a:t>
            </a:r>
            <a:r>
              <a:rPr lang="en-US" altLang="zh-CN" sz="1400" dirty="0"/>
              <a:t>.</a:t>
            </a:r>
            <a:r>
              <a:rPr lang="zh-CN" altLang="en-US" sz="1400" dirty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61219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67104-7988-0D4F-ECE8-DCE596F07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397647"/>
            <a:ext cx="10364451" cy="1007083"/>
          </a:xfrm>
        </p:spPr>
        <p:txBody>
          <a:bodyPr/>
          <a:lstStyle/>
          <a:p>
            <a:r>
              <a:rPr lang="en-US" altLang="zh-CN" dirty="0"/>
              <a:t>HSBC</a:t>
            </a:r>
            <a:r>
              <a:rPr lang="zh-CN" altLang="en-US" dirty="0"/>
              <a:t> </a:t>
            </a:r>
            <a:r>
              <a:rPr lang="en-US" altLang="zh-CN" dirty="0"/>
              <a:t>e-Nudge</a:t>
            </a:r>
            <a:r>
              <a:rPr lang="zh-CN" altLang="en-US" dirty="0"/>
              <a:t> </a:t>
            </a:r>
            <a:r>
              <a:rPr lang="en-US" altLang="zh-CN" dirty="0"/>
              <a:t>Initiative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6D2D4B-1AFC-D7F9-3369-41FBD8793B3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8661" y="1417982"/>
            <a:ext cx="10896402" cy="1007083"/>
          </a:xfrm>
        </p:spPr>
        <p:txBody>
          <a:bodyPr>
            <a:noAutofit/>
          </a:bodyPr>
          <a:lstStyle/>
          <a:p>
            <a:pPr marL="539750" lvl="2" indent="-395288"/>
            <a:r>
              <a:rPr lang="en-US" altLang="zh-CN" sz="2400" dirty="0"/>
              <a:t>HSBC Nudge, the world’s first banking app combining customer data and nudge theory</a:t>
            </a:r>
            <a:r>
              <a:rPr lang="en-US" sz="2400" dirty="0"/>
              <a:t>.</a:t>
            </a:r>
          </a:p>
          <a:p>
            <a:pPr marL="996950" lvl="3" indent="-395288"/>
            <a:endParaRPr lang="en-US" sz="2400" dirty="0"/>
          </a:p>
        </p:txBody>
      </p:sp>
      <p:pic>
        <p:nvPicPr>
          <p:cNvPr id="1026" name="Picture 2" descr="HSBC app">
            <a:extLst>
              <a:ext uri="{FF2B5EF4-FFF2-40B4-BE49-F238E27FC236}">
                <a16:creationId xmlns:a16="http://schemas.microsoft.com/office/drawing/2014/main" id="{9494B3B6-175B-527D-CE63-CE1BEA379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658" y="2669522"/>
            <a:ext cx="4925326" cy="2770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DCC2B0-DF31-70AA-9627-2C93910FD1F8}"/>
              </a:ext>
            </a:extLst>
          </p:cNvPr>
          <p:cNvSpPr txBox="1"/>
          <p:nvPr/>
        </p:nvSpPr>
        <p:spPr>
          <a:xfrm>
            <a:off x="608661" y="2280644"/>
            <a:ext cx="6351697" cy="41901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96950" lvl="3" indent="-3952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Cambria" panose="02040503050406030204" pitchFamily="18" charset="0"/>
              </a:rPr>
              <a:t>First</a:t>
            </a:r>
            <a:r>
              <a:rPr lang="zh-CN" altLang="en-US" sz="2000" dirty="0">
                <a:latin typeface="Cambria" panose="02040503050406030204" pitchFamily="18" charset="0"/>
              </a:rPr>
              <a:t> </a:t>
            </a:r>
            <a:r>
              <a:rPr lang="en-US" altLang="zh-CN" sz="2000" dirty="0">
                <a:latin typeface="Cambria" panose="02040503050406030204" pitchFamily="18" charset="0"/>
              </a:rPr>
              <a:t>trial</a:t>
            </a:r>
            <a:r>
              <a:rPr lang="zh-CN" altLang="en-US" sz="2000" dirty="0">
                <a:latin typeface="Cambria" panose="02040503050406030204" pitchFamily="18" charset="0"/>
              </a:rPr>
              <a:t> </a:t>
            </a:r>
            <a:r>
              <a:rPr lang="en-US" altLang="zh-CN" sz="2000" dirty="0">
                <a:latin typeface="Cambria" panose="02040503050406030204" pitchFamily="18" charset="0"/>
              </a:rPr>
              <a:t>started</a:t>
            </a:r>
            <a:r>
              <a:rPr lang="zh-CN" altLang="en-US" sz="2000" dirty="0">
                <a:latin typeface="Cambria" panose="02040503050406030204" pitchFamily="18" charset="0"/>
              </a:rPr>
              <a:t> </a:t>
            </a:r>
            <a:r>
              <a:rPr lang="en-US" sz="2000" dirty="0">
                <a:latin typeface="Cambria" panose="02040503050406030204" pitchFamily="18" charset="0"/>
              </a:rPr>
              <a:t>19</a:t>
            </a:r>
            <a:r>
              <a:rPr lang="zh-CN" altLang="en-US" sz="2000" dirty="0">
                <a:latin typeface="Cambria" panose="02040503050406030204" pitchFamily="18" charset="0"/>
              </a:rPr>
              <a:t> </a:t>
            </a:r>
            <a:r>
              <a:rPr lang="en-US" sz="2000" dirty="0">
                <a:latin typeface="Cambria" panose="02040503050406030204" pitchFamily="18" charset="0"/>
              </a:rPr>
              <a:t>January 2016</a:t>
            </a:r>
            <a:r>
              <a:rPr lang="en-US" altLang="zh-CN" sz="2000" dirty="0">
                <a:latin typeface="Cambria" panose="02040503050406030204" pitchFamily="18" charset="0"/>
              </a:rPr>
              <a:t>.</a:t>
            </a:r>
            <a:r>
              <a:rPr lang="zh-CN" altLang="en-US" sz="2000" dirty="0">
                <a:latin typeface="Cambria" panose="02040503050406030204" pitchFamily="18" charset="0"/>
              </a:rPr>
              <a:t> </a:t>
            </a:r>
            <a:endParaRPr lang="en-GB" altLang="zh-CN" sz="2000" dirty="0">
              <a:latin typeface="Cambria" panose="02040503050406030204" pitchFamily="18" charset="0"/>
            </a:endParaRPr>
          </a:p>
          <a:p>
            <a:pPr marL="996950" lvl="3" indent="-3952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Cambria" panose="02040503050406030204" pitchFamily="18" charset="0"/>
              </a:rPr>
              <a:t>Backed</a:t>
            </a:r>
            <a:r>
              <a:rPr lang="zh-CN" altLang="en-US" sz="2000" dirty="0">
                <a:latin typeface="Cambria" panose="02040503050406030204" pitchFamily="18" charset="0"/>
              </a:rPr>
              <a:t> </a:t>
            </a:r>
            <a:r>
              <a:rPr lang="en-US" altLang="zh-CN" sz="2000" dirty="0">
                <a:latin typeface="Cambria" panose="02040503050406030204" pitchFamily="18" charset="0"/>
              </a:rPr>
              <a:t>by</a:t>
            </a:r>
            <a:r>
              <a:rPr lang="zh-CN" altLang="en-US" sz="2000" dirty="0">
                <a:latin typeface="Cambria" panose="02040503050406030204" pitchFamily="18" charset="0"/>
              </a:rPr>
              <a:t> </a:t>
            </a:r>
            <a:r>
              <a:rPr lang="en-US" altLang="zh-CN" sz="2000" dirty="0">
                <a:latin typeface="Cambria" panose="02040503050406030204" pitchFamily="18" charset="0"/>
              </a:rPr>
              <a:t>a</a:t>
            </a:r>
            <a:r>
              <a:rPr lang="zh-CN" altLang="en-US" sz="2000" dirty="0">
                <a:latin typeface="Cambria" panose="02040503050406030204" pitchFamily="18" charset="0"/>
              </a:rPr>
              <a:t> </a:t>
            </a:r>
            <a:r>
              <a:rPr lang="en-US" altLang="zh-CN" sz="2000" dirty="0">
                <a:latin typeface="Cambria" panose="02040503050406030204" pitchFamily="18" charset="0"/>
              </a:rPr>
              <a:t>commissioned</a:t>
            </a:r>
            <a:r>
              <a:rPr lang="zh-CN" altLang="en-US" sz="2000" dirty="0">
                <a:latin typeface="Cambria" panose="02040503050406030204" pitchFamily="18" charset="0"/>
              </a:rPr>
              <a:t> </a:t>
            </a:r>
            <a:r>
              <a:rPr lang="en-US" altLang="zh-CN" sz="2000" dirty="0">
                <a:latin typeface="Cambria" panose="02040503050406030204" pitchFamily="18" charset="0"/>
              </a:rPr>
              <a:t>study</a:t>
            </a:r>
            <a:r>
              <a:rPr lang="zh-CN" altLang="en-US" sz="2000" dirty="0">
                <a:latin typeface="Cambria" panose="02040503050406030204" pitchFamily="18" charset="0"/>
              </a:rPr>
              <a:t> </a:t>
            </a:r>
            <a:r>
              <a:rPr lang="en-US" altLang="zh-CN" sz="2000" dirty="0">
                <a:latin typeface="Cambria" panose="02040503050406030204" pitchFamily="18" charset="0"/>
              </a:rPr>
              <a:t>by</a:t>
            </a:r>
            <a:r>
              <a:rPr lang="zh-CN" altLang="en-US" sz="2000" dirty="0">
                <a:latin typeface="Cambria" panose="02040503050406030204" pitchFamily="18" charset="0"/>
              </a:rPr>
              <a:t> </a:t>
            </a:r>
            <a:r>
              <a:rPr lang="en-US" altLang="zh-CN" sz="2000" dirty="0">
                <a:latin typeface="Cambria" panose="02040503050406030204" pitchFamily="18" charset="0"/>
              </a:rPr>
              <a:t>LSE.</a:t>
            </a:r>
            <a:r>
              <a:rPr lang="zh-CN" altLang="en-US" sz="2000" dirty="0">
                <a:latin typeface="Cambria" panose="02040503050406030204" pitchFamily="18" charset="0"/>
              </a:rPr>
              <a:t> </a:t>
            </a:r>
            <a:endParaRPr lang="en-GB" altLang="zh-CN" sz="2000" dirty="0">
              <a:latin typeface="Cambria" panose="02040503050406030204" pitchFamily="18" charset="0"/>
            </a:endParaRPr>
          </a:p>
          <a:p>
            <a:pPr marL="996950" lvl="3" indent="-3952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zh-CN" sz="2000" dirty="0">
                <a:latin typeface="Cambria" panose="02040503050406030204" pitchFamily="18" charset="0"/>
              </a:rPr>
              <a:t>38 types of nudges in the trial</a:t>
            </a:r>
            <a:r>
              <a:rPr lang="zh-CN" altLang="en-US" sz="2000" dirty="0">
                <a:latin typeface="Cambria" panose="02040503050406030204" pitchFamily="18" charset="0"/>
              </a:rPr>
              <a:t> </a:t>
            </a:r>
            <a:r>
              <a:rPr lang="en-US" altLang="zh-CN" sz="2000" dirty="0">
                <a:latin typeface="Cambria" panose="02040503050406030204" pitchFamily="18" charset="0"/>
              </a:rPr>
              <a:t>(e.g.,</a:t>
            </a:r>
            <a:r>
              <a:rPr lang="zh-CN" altLang="en-US" sz="2000" dirty="0">
                <a:latin typeface="Cambria" panose="02040503050406030204" pitchFamily="18" charset="0"/>
              </a:rPr>
              <a:t> </a:t>
            </a:r>
            <a:r>
              <a:rPr lang="en-GB" altLang="zh-CN" sz="2000" dirty="0">
                <a:latin typeface="Cambria" panose="02040503050406030204" pitchFamily="18" charset="0"/>
              </a:rPr>
              <a:t>notifications about the amount of money spent on groceries in a week and updates on how much customers are spending or saving versus others in the same income bracket</a:t>
            </a:r>
            <a:r>
              <a:rPr lang="en-US" altLang="zh-CN" sz="2000" dirty="0">
                <a:latin typeface="Cambria" panose="02040503050406030204" pitchFamily="18" charset="0"/>
              </a:rPr>
              <a:t>)</a:t>
            </a:r>
            <a:r>
              <a:rPr lang="en-GB" altLang="zh-CN" sz="2000" dirty="0">
                <a:latin typeface="Cambria" panose="02040503050406030204" pitchFamily="18" charset="0"/>
              </a:rPr>
              <a:t>.</a:t>
            </a:r>
          </a:p>
          <a:p>
            <a:pPr marL="996950" lvl="3" indent="-3952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Cambria" panose="02040503050406030204" pitchFamily="18" charset="0"/>
              </a:rPr>
              <a:t>A</a:t>
            </a:r>
            <a:r>
              <a:rPr lang="en-GB" altLang="zh-CN" sz="2000" dirty="0">
                <a:latin typeface="Cambria" panose="02040503050406030204" pitchFamily="18" charset="0"/>
              </a:rPr>
              <a:t>round 500 HSBC customers over a three-month period.</a:t>
            </a:r>
            <a:r>
              <a:rPr lang="zh-CN" altLang="en-US" sz="2000" dirty="0">
                <a:latin typeface="Cambria" panose="02040503050406030204" pitchFamily="18" charset="0"/>
              </a:rPr>
              <a:t> </a:t>
            </a:r>
            <a:endParaRPr lang="en-US" sz="2000" dirty="0">
              <a:latin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794E83-377B-C737-D163-CFE764246095}"/>
              </a:ext>
            </a:extLst>
          </p:cNvPr>
          <p:cNvSpPr txBox="1"/>
          <p:nvPr/>
        </p:nvSpPr>
        <p:spPr>
          <a:xfrm>
            <a:off x="7017508" y="5530586"/>
            <a:ext cx="50396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Source</a:t>
            </a:r>
            <a:r>
              <a:rPr lang="en-US" altLang="zh-CN" sz="1400" dirty="0"/>
              <a:t>:</a:t>
            </a:r>
            <a:r>
              <a:rPr lang="zh-CN" altLang="en-US" sz="1400" dirty="0"/>
              <a:t> </a:t>
            </a:r>
            <a:r>
              <a:rPr lang="en-US" sz="1400" dirty="0"/>
              <a:t>https://</a:t>
            </a:r>
            <a:r>
              <a:rPr lang="en-US" sz="1400" dirty="0" err="1"/>
              <a:t>www.bbc.co.uk</a:t>
            </a:r>
            <a:r>
              <a:rPr lang="en-US" sz="1400" dirty="0"/>
              <a:t>/news/technology-41429379</a:t>
            </a:r>
          </a:p>
        </p:txBody>
      </p:sp>
    </p:spTree>
    <p:extLst>
      <p:ext uri="{BB962C8B-B14F-4D97-AF65-F5344CB8AC3E}">
        <p14:creationId xmlns:p14="http://schemas.microsoft.com/office/powerpoint/2010/main" val="1729831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67104-7988-0D4F-ECE8-DCE596F07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397647"/>
            <a:ext cx="10364451" cy="1007083"/>
          </a:xfrm>
        </p:spPr>
        <p:txBody>
          <a:bodyPr/>
          <a:lstStyle/>
          <a:p>
            <a:r>
              <a:rPr lang="en-US" altLang="zh-CN" dirty="0"/>
              <a:t>HSBC</a:t>
            </a:r>
            <a:r>
              <a:rPr lang="zh-CN" altLang="en-US" dirty="0"/>
              <a:t> </a:t>
            </a:r>
            <a:r>
              <a:rPr lang="en-US" altLang="zh-CN" dirty="0"/>
              <a:t>e-Nudge</a:t>
            </a:r>
            <a:r>
              <a:rPr lang="zh-CN" altLang="en-US" dirty="0"/>
              <a:t> </a:t>
            </a:r>
            <a:r>
              <a:rPr lang="en-US" altLang="zh-CN" dirty="0"/>
              <a:t>Initiative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6D2D4B-1AFC-D7F9-3369-41FBD8793B3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8661" y="1417982"/>
            <a:ext cx="10896402" cy="1007083"/>
          </a:xfrm>
        </p:spPr>
        <p:txBody>
          <a:bodyPr>
            <a:noAutofit/>
          </a:bodyPr>
          <a:lstStyle/>
          <a:p>
            <a:pPr marL="539750" lvl="2" indent="-395288"/>
            <a:r>
              <a:rPr lang="en-US" altLang="zh-CN" sz="2400" dirty="0"/>
              <a:t>HSBC Nudge, the world’s first banking app combining customer data and nudge theory</a:t>
            </a:r>
            <a:r>
              <a:rPr lang="en-US" sz="2400" dirty="0"/>
              <a:t>.</a:t>
            </a:r>
          </a:p>
          <a:p>
            <a:pPr marL="996950" lvl="3" indent="-395288"/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DCC2B0-DF31-70AA-9627-2C93910FD1F8}"/>
              </a:ext>
            </a:extLst>
          </p:cNvPr>
          <p:cNvSpPr txBox="1"/>
          <p:nvPr/>
        </p:nvSpPr>
        <p:spPr>
          <a:xfrm>
            <a:off x="608661" y="2280644"/>
            <a:ext cx="6351697" cy="41901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96950" lvl="3" indent="-3952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Cambria" panose="02040503050406030204" pitchFamily="18" charset="0"/>
              </a:rPr>
              <a:t>A</a:t>
            </a:r>
            <a:r>
              <a:rPr lang="zh-CN" altLang="en-US" sz="2000" dirty="0">
                <a:latin typeface="Cambria" panose="02040503050406030204" pitchFamily="18" charset="0"/>
              </a:rPr>
              <a:t> </a:t>
            </a:r>
            <a:r>
              <a:rPr lang="en-US" altLang="zh-CN" sz="2000" dirty="0">
                <a:latin typeface="Cambria" panose="02040503050406030204" pitchFamily="18" charset="0"/>
              </a:rPr>
              <a:t>larger</a:t>
            </a:r>
            <a:r>
              <a:rPr lang="zh-CN" altLang="en-US" sz="2000" dirty="0">
                <a:latin typeface="Cambria" panose="02040503050406030204" pitchFamily="18" charset="0"/>
              </a:rPr>
              <a:t> </a:t>
            </a:r>
            <a:r>
              <a:rPr lang="en-US" altLang="zh-CN" sz="2000" dirty="0">
                <a:latin typeface="Cambria" panose="02040503050406030204" pitchFamily="18" charset="0"/>
              </a:rPr>
              <a:t>trial</a:t>
            </a:r>
            <a:r>
              <a:rPr lang="zh-CN" altLang="en-US" sz="2000" dirty="0">
                <a:latin typeface="Cambria" panose="02040503050406030204" pitchFamily="18" charset="0"/>
              </a:rPr>
              <a:t> </a:t>
            </a:r>
            <a:r>
              <a:rPr lang="en-US" altLang="zh-CN" sz="2000" dirty="0">
                <a:latin typeface="Cambria" panose="02040503050406030204" pitchFamily="18" charset="0"/>
              </a:rPr>
              <a:t>started</a:t>
            </a:r>
            <a:r>
              <a:rPr lang="zh-CN" altLang="en-US" sz="2000" dirty="0">
                <a:latin typeface="Cambria" panose="02040503050406030204" pitchFamily="18" charset="0"/>
              </a:rPr>
              <a:t> </a:t>
            </a:r>
            <a:r>
              <a:rPr lang="en-US" altLang="zh-CN" sz="2000" dirty="0">
                <a:latin typeface="Cambria" panose="02040503050406030204" pitchFamily="18" charset="0"/>
              </a:rPr>
              <a:t>in</a:t>
            </a:r>
            <a:r>
              <a:rPr lang="zh-CN" altLang="en-US" sz="2000" dirty="0">
                <a:latin typeface="Cambria" panose="02040503050406030204" pitchFamily="18" charset="0"/>
              </a:rPr>
              <a:t> </a:t>
            </a:r>
            <a:r>
              <a:rPr lang="en-US" altLang="zh-CN" sz="2000" dirty="0">
                <a:latin typeface="Cambria" panose="02040503050406030204" pitchFamily="18" charset="0"/>
              </a:rPr>
              <a:t>September</a:t>
            </a:r>
            <a:r>
              <a:rPr lang="zh-CN" altLang="en-US" sz="2000" dirty="0">
                <a:latin typeface="Cambria" panose="02040503050406030204" pitchFamily="18" charset="0"/>
              </a:rPr>
              <a:t> </a:t>
            </a:r>
            <a:r>
              <a:rPr lang="en-US" altLang="zh-CN" sz="2000" dirty="0">
                <a:latin typeface="Cambria" panose="02040503050406030204" pitchFamily="18" charset="0"/>
              </a:rPr>
              <a:t>2017.</a:t>
            </a:r>
            <a:r>
              <a:rPr lang="zh-CN" altLang="en-US" sz="2000" dirty="0">
                <a:latin typeface="Cambria" panose="02040503050406030204" pitchFamily="18" charset="0"/>
              </a:rPr>
              <a:t> </a:t>
            </a:r>
            <a:endParaRPr lang="en-GB" altLang="zh-CN" sz="2000" dirty="0">
              <a:latin typeface="Cambria" panose="02040503050406030204" pitchFamily="18" charset="0"/>
            </a:endParaRPr>
          </a:p>
          <a:p>
            <a:pPr marL="996950" lvl="3" indent="-3952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Cambria" panose="02040503050406030204" pitchFamily="18" charset="0"/>
              </a:rPr>
              <a:t>Customers will also be able to add accounts from 21 rivals including Lloyds and NatWest, to keep track of all their balances in one app.</a:t>
            </a:r>
          </a:p>
          <a:p>
            <a:pPr marL="996950" lvl="3" indent="-3952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Cambria" panose="02040503050406030204" pitchFamily="18" charset="0"/>
              </a:rPr>
              <a:t>Trialed with 10,000 customers</a:t>
            </a:r>
          </a:p>
          <a:p>
            <a:pPr marL="996950" lvl="3" indent="-3952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Cambria" panose="02040503050406030204" pitchFamily="18" charset="0"/>
              </a:rPr>
              <a:t>Break down spending into easily visible categories such as groceries, entertainment, coffee and utility bills.</a:t>
            </a:r>
          </a:p>
          <a:p>
            <a:pPr marL="996950" lvl="3" indent="-3952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Cambria" panose="02040503050406030204" pitchFamily="18" charset="0"/>
              </a:rPr>
              <a:t>Eventually</a:t>
            </a:r>
            <a:r>
              <a:rPr lang="zh-CN" altLang="en-US" sz="2000" dirty="0">
                <a:latin typeface="Cambria" panose="02040503050406030204" pitchFamily="18" charset="0"/>
              </a:rPr>
              <a:t> </a:t>
            </a:r>
            <a:r>
              <a:rPr lang="en-US" altLang="zh-CN" sz="2000" dirty="0">
                <a:latin typeface="Cambria" panose="02040503050406030204" pitchFamily="18" charset="0"/>
              </a:rPr>
              <a:t>integrated</a:t>
            </a:r>
            <a:r>
              <a:rPr lang="zh-CN" altLang="en-US" sz="2000" dirty="0">
                <a:latin typeface="Cambria" panose="02040503050406030204" pitchFamily="18" charset="0"/>
              </a:rPr>
              <a:t> </a:t>
            </a:r>
            <a:r>
              <a:rPr lang="en-US" altLang="zh-CN" sz="2000" dirty="0">
                <a:latin typeface="Cambria" panose="02040503050406030204" pitchFamily="18" charset="0"/>
              </a:rPr>
              <a:t>into</a:t>
            </a:r>
            <a:r>
              <a:rPr lang="zh-CN" altLang="en-US" sz="2000" dirty="0">
                <a:latin typeface="Cambria" panose="02040503050406030204" pitchFamily="18" charset="0"/>
              </a:rPr>
              <a:t> </a:t>
            </a:r>
            <a:r>
              <a:rPr lang="en-US" altLang="zh-CN" sz="2000" dirty="0">
                <a:latin typeface="Cambria" panose="02040503050406030204" pitchFamily="18" charset="0"/>
              </a:rPr>
              <a:t>the</a:t>
            </a:r>
            <a:r>
              <a:rPr lang="zh-CN" altLang="en-US" sz="2000" dirty="0">
                <a:latin typeface="Cambria" panose="02040503050406030204" pitchFamily="18" charset="0"/>
              </a:rPr>
              <a:t> </a:t>
            </a:r>
            <a:r>
              <a:rPr lang="en-US" altLang="zh-CN" sz="2000" dirty="0">
                <a:latin typeface="Cambria" panose="02040503050406030204" pitchFamily="18" charset="0"/>
              </a:rPr>
              <a:t>HSBC</a:t>
            </a:r>
            <a:r>
              <a:rPr lang="zh-CN" altLang="en-US" sz="2000" dirty="0">
                <a:latin typeface="Cambria" panose="02040503050406030204" pitchFamily="18" charset="0"/>
              </a:rPr>
              <a:t> </a:t>
            </a:r>
            <a:r>
              <a:rPr lang="en-US" altLang="zh-CN" sz="2000" dirty="0">
                <a:latin typeface="Cambria" panose="02040503050406030204" pitchFamily="18" charset="0"/>
              </a:rPr>
              <a:t>app</a:t>
            </a:r>
            <a:endParaRPr lang="en-US" sz="2000" dirty="0">
              <a:latin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794E83-377B-C737-D163-CFE764246095}"/>
              </a:ext>
            </a:extLst>
          </p:cNvPr>
          <p:cNvSpPr txBox="1"/>
          <p:nvPr/>
        </p:nvSpPr>
        <p:spPr>
          <a:xfrm>
            <a:off x="7017508" y="5530586"/>
            <a:ext cx="50396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Source</a:t>
            </a:r>
            <a:r>
              <a:rPr lang="en-US" altLang="zh-CN" sz="1400" dirty="0"/>
              <a:t>:</a:t>
            </a:r>
            <a:r>
              <a:rPr lang="zh-CN" altLang="en-US" sz="1400" dirty="0"/>
              <a:t> </a:t>
            </a:r>
            <a:r>
              <a:rPr lang="en-US" sz="1400" dirty="0"/>
              <a:t>https://</a:t>
            </a:r>
            <a:r>
              <a:rPr lang="en-US" sz="1400" dirty="0" err="1"/>
              <a:t>www.bbc.co.uk</a:t>
            </a:r>
            <a:r>
              <a:rPr lang="en-US" sz="1400" dirty="0"/>
              <a:t>/news/technology-41429379</a:t>
            </a:r>
          </a:p>
        </p:txBody>
      </p:sp>
      <p:pic>
        <p:nvPicPr>
          <p:cNvPr id="2050" name="Picture 2" descr="HSBC Beta app">
            <a:extLst>
              <a:ext uri="{FF2B5EF4-FFF2-40B4-BE49-F238E27FC236}">
                <a16:creationId xmlns:a16="http://schemas.microsoft.com/office/drawing/2014/main" id="{67DDDE93-C47F-B9F7-1365-229A8E1CB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059" y="2523179"/>
            <a:ext cx="5172075" cy="290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524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67104-7988-0D4F-ECE8-DCE596F07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397647"/>
            <a:ext cx="10364451" cy="1007083"/>
          </a:xfrm>
        </p:spPr>
        <p:txBody>
          <a:bodyPr/>
          <a:lstStyle/>
          <a:p>
            <a:r>
              <a:rPr lang="en-US" altLang="zh-CN" dirty="0"/>
              <a:t>HSBC</a:t>
            </a:r>
            <a:r>
              <a:rPr lang="zh-CN" altLang="en-US" dirty="0"/>
              <a:t> </a:t>
            </a:r>
            <a:r>
              <a:rPr lang="en-US" altLang="zh-CN" dirty="0"/>
              <a:t>e-Nudge</a:t>
            </a:r>
            <a:r>
              <a:rPr lang="zh-CN" altLang="en-US" dirty="0"/>
              <a:t> </a:t>
            </a:r>
            <a:r>
              <a:rPr lang="en-US" altLang="zh-CN" dirty="0"/>
              <a:t>Initiative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6D2D4B-1AFC-D7F9-3369-41FBD8793B3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8661" y="1417982"/>
            <a:ext cx="10896402" cy="1007083"/>
          </a:xfrm>
        </p:spPr>
        <p:txBody>
          <a:bodyPr>
            <a:noAutofit/>
          </a:bodyPr>
          <a:lstStyle/>
          <a:p>
            <a:pPr marL="539750" lvl="2" indent="-395288"/>
            <a:r>
              <a:rPr lang="en-US" altLang="zh-CN" sz="2400" dirty="0"/>
              <a:t>HSBC Nudge, the world’s first banking app combining customer data and nudge theory</a:t>
            </a:r>
            <a:r>
              <a:rPr lang="en-US" sz="2400" dirty="0"/>
              <a:t>.</a:t>
            </a:r>
          </a:p>
          <a:p>
            <a:pPr marL="996950" lvl="3" indent="-395288"/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DCC2B0-DF31-70AA-9627-2C93910FD1F8}"/>
              </a:ext>
            </a:extLst>
          </p:cNvPr>
          <p:cNvSpPr txBox="1"/>
          <p:nvPr/>
        </p:nvSpPr>
        <p:spPr>
          <a:xfrm>
            <a:off x="608661" y="2280644"/>
            <a:ext cx="10974678" cy="27937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96950" lvl="3" indent="-3952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Cambria" panose="02040503050406030204" pitchFamily="18" charset="0"/>
              </a:rPr>
              <a:t>An</a:t>
            </a:r>
            <a:r>
              <a:rPr lang="zh-CN" altLang="en-US" sz="2400" dirty="0">
                <a:latin typeface="Cambria" panose="02040503050406030204" pitchFamily="18" charset="0"/>
              </a:rPr>
              <a:t> </a:t>
            </a:r>
            <a:r>
              <a:rPr lang="en-US" altLang="zh-CN" sz="2400" dirty="0">
                <a:latin typeface="Cambria" panose="02040503050406030204" pitchFamily="18" charset="0"/>
              </a:rPr>
              <a:t>initiative</a:t>
            </a:r>
            <a:r>
              <a:rPr lang="zh-CN" altLang="en-US" sz="2400" dirty="0">
                <a:latin typeface="Cambria" panose="02040503050406030204" pitchFamily="18" charset="0"/>
              </a:rPr>
              <a:t> </a:t>
            </a:r>
            <a:r>
              <a:rPr lang="en-US" altLang="zh-CN" sz="2400" dirty="0">
                <a:latin typeface="Cambria" panose="02040503050406030204" pitchFamily="18" charset="0"/>
              </a:rPr>
              <a:t>under</a:t>
            </a:r>
            <a:r>
              <a:rPr lang="zh-CN" altLang="en-US" sz="2400" dirty="0">
                <a:latin typeface="Cambria" panose="02040503050406030204" pitchFamily="18" charset="0"/>
              </a:rPr>
              <a:t> </a:t>
            </a:r>
            <a:r>
              <a:rPr lang="en-US" altLang="zh-CN" sz="2400" dirty="0">
                <a:latin typeface="Cambria" panose="02040503050406030204" pitchFamily="18" charset="0"/>
              </a:rPr>
              <a:t>the</a:t>
            </a:r>
            <a:r>
              <a:rPr lang="zh-CN" altLang="en-US" sz="2400" dirty="0">
                <a:latin typeface="Cambria" panose="02040503050406030204" pitchFamily="18" charset="0"/>
              </a:rPr>
              <a:t> </a:t>
            </a:r>
            <a:r>
              <a:rPr lang="en-US" altLang="zh-CN" sz="2400" dirty="0">
                <a:latin typeface="Cambria" panose="02040503050406030204" pitchFamily="18" charset="0"/>
              </a:rPr>
              <a:t>pressure</a:t>
            </a:r>
            <a:r>
              <a:rPr lang="zh-CN" altLang="en-US" sz="2400" dirty="0">
                <a:latin typeface="Cambria" panose="02040503050406030204" pitchFamily="18" charset="0"/>
              </a:rPr>
              <a:t> </a:t>
            </a:r>
            <a:r>
              <a:rPr lang="en-US" altLang="zh-CN" sz="2400" dirty="0">
                <a:latin typeface="Cambria" panose="02040503050406030204" pitchFamily="18" charset="0"/>
              </a:rPr>
              <a:t>of</a:t>
            </a:r>
            <a:r>
              <a:rPr lang="zh-CN" altLang="en-US" sz="2400" dirty="0">
                <a:latin typeface="Cambria" panose="02040503050406030204" pitchFamily="18" charset="0"/>
              </a:rPr>
              <a:t> </a:t>
            </a:r>
            <a:r>
              <a:rPr lang="en-US" altLang="zh-CN" sz="2400" dirty="0">
                <a:latin typeface="Cambria" panose="02040503050406030204" pitchFamily="18" charset="0"/>
              </a:rPr>
              <a:t>the</a:t>
            </a:r>
            <a:r>
              <a:rPr lang="zh-CN" altLang="en-US" sz="2400" dirty="0">
                <a:latin typeface="Cambria" panose="02040503050406030204" pitchFamily="18" charset="0"/>
              </a:rPr>
              <a:t> </a:t>
            </a:r>
            <a:r>
              <a:rPr lang="en-US" altLang="zh-CN" sz="2400" dirty="0">
                <a:latin typeface="Cambria" panose="02040503050406030204" pitchFamily="18" charset="0"/>
              </a:rPr>
              <a:t>regulators</a:t>
            </a:r>
          </a:p>
          <a:p>
            <a:pPr marL="996950" lvl="3" indent="-3952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Cambria" panose="02040503050406030204" pitchFamily="18" charset="0"/>
              </a:rPr>
              <a:t>The</a:t>
            </a:r>
            <a:r>
              <a:rPr lang="zh-CN" altLang="en-US" sz="2400" dirty="0">
                <a:latin typeface="Cambria" panose="02040503050406030204" pitchFamily="18" charset="0"/>
              </a:rPr>
              <a:t> </a:t>
            </a:r>
            <a:r>
              <a:rPr lang="en-US" altLang="zh-CN" sz="2400" dirty="0">
                <a:latin typeface="Cambria" panose="02040503050406030204" pitchFamily="18" charset="0"/>
              </a:rPr>
              <a:t>role</a:t>
            </a:r>
            <a:r>
              <a:rPr lang="zh-CN" altLang="en-US" sz="2400" dirty="0">
                <a:latin typeface="Cambria" panose="02040503050406030204" pitchFamily="18" charset="0"/>
              </a:rPr>
              <a:t> </a:t>
            </a:r>
            <a:r>
              <a:rPr lang="en-US" altLang="zh-CN" sz="2400" dirty="0">
                <a:latin typeface="Cambria" panose="02040503050406030204" pitchFamily="18" charset="0"/>
              </a:rPr>
              <a:t>of</a:t>
            </a:r>
            <a:r>
              <a:rPr lang="zh-CN" altLang="en-US" sz="2400" dirty="0">
                <a:latin typeface="Cambria" panose="02040503050406030204" pitchFamily="18" charset="0"/>
              </a:rPr>
              <a:t> </a:t>
            </a:r>
            <a:r>
              <a:rPr lang="en-US" altLang="zh-CN" sz="2400" dirty="0">
                <a:latin typeface="Cambria" panose="02040503050406030204" pitchFamily="18" charset="0"/>
              </a:rPr>
              <a:t>the</a:t>
            </a:r>
            <a:r>
              <a:rPr lang="zh-CN" altLang="en-US" sz="2400" dirty="0">
                <a:latin typeface="Cambria" panose="02040503050406030204" pitchFamily="18" charset="0"/>
              </a:rPr>
              <a:t> </a:t>
            </a:r>
            <a:r>
              <a:rPr lang="en-US" altLang="zh-CN" sz="2400" dirty="0">
                <a:latin typeface="Cambria" panose="02040503050406030204" pitchFamily="18" charset="0"/>
              </a:rPr>
              <a:t>‘visible</a:t>
            </a:r>
            <a:r>
              <a:rPr lang="zh-CN" altLang="en-US" sz="2400" dirty="0">
                <a:latin typeface="Cambria" panose="02040503050406030204" pitchFamily="18" charset="0"/>
              </a:rPr>
              <a:t> </a:t>
            </a:r>
            <a:r>
              <a:rPr lang="en-US" altLang="zh-CN" sz="2400" dirty="0">
                <a:latin typeface="Cambria" panose="02040503050406030204" pitchFamily="18" charset="0"/>
              </a:rPr>
              <a:t>hand’</a:t>
            </a:r>
          </a:p>
          <a:p>
            <a:pPr marL="996950" lvl="3" indent="-3952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Cambria" panose="02040503050406030204" pitchFamily="18" charset="0"/>
              </a:rPr>
              <a:t>Test,</a:t>
            </a:r>
            <a:r>
              <a:rPr lang="zh-CN" altLang="en-US" sz="2400" dirty="0">
                <a:latin typeface="Cambria" panose="02040503050406030204" pitchFamily="18" charset="0"/>
              </a:rPr>
              <a:t> </a:t>
            </a:r>
            <a:r>
              <a:rPr lang="en-US" altLang="zh-CN" sz="2400" dirty="0">
                <a:latin typeface="Cambria" panose="02040503050406030204" pitchFamily="18" charset="0"/>
              </a:rPr>
              <a:t>test,</a:t>
            </a:r>
            <a:r>
              <a:rPr lang="zh-CN" altLang="en-US" sz="2400" dirty="0">
                <a:latin typeface="Cambria" panose="02040503050406030204" pitchFamily="18" charset="0"/>
              </a:rPr>
              <a:t> </a:t>
            </a:r>
            <a:r>
              <a:rPr lang="en-US" altLang="zh-CN" sz="2400" dirty="0">
                <a:latin typeface="Cambria" panose="02040503050406030204" pitchFamily="18" charset="0"/>
              </a:rPr>
              <a:t>test!</a:t>
            </a:r>
            <a:r>
              <a:rPr lang="zh-CN" altLang="en-US" sz="2400" dirty="0">
                <a:latin typeface="Cambria" panose="02040503050406030204" pitchFamily="18" charset="0"/>
              </a:rPr>
              <a:t> </a:t>
            </a:r>
            <a:endParaRPr lang="en-US" altLang="zh-CN" sz="2400" dirty="0">
              <a:latin typeface="Cambria" panose="02040503050406030204" pitchFamily="18" charset="0"/>
            </a:endParaRPr>
          </a:p>
          <a:p>
            <a:pPr marL="996950" lvl="3" indent="-3952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Cambria" panose="02040503050406030204" pitchFamily="18" charset="0"/>
              </a:rPr>
              <a:t>Nudge:</a:t>
            </a:r>
            <a:r>
              <a:rPr lang="zh-CN" altLang="en-US" sz="2400" dirty="0">
                <a:latin typeface="Cambria" panose="02040503050406030204" pitchFamily="18" charset="0"/>
              </a:rPr>
              <a:t> </a:t>
            </a:r>
            <a:r>
              <a:rPr lang="en-US" altLang="zh-CN" sz="2400" dirty="0">
                <a:latin typeface="Cambria" panose="02040503050406030204" pitchFamily="18" charset="0"/>
              </a:rPr>
              <a:t>from</a:t>
            </a:r>
            <a:r>
              <a:rPr lang="zh-CN" altLang="en-US" sz="2400" dirty="0">
                <a:latin typeface="Cambria" panose="02040503050406030204" pitchFamily="18" charset="0"/>
              </a:rPr>
              <a:t> </a:t>
            </a:r>
            <a:r>
              <a:rPr lang="en-US" altLang="zh-CN" sz="2400" dirty="0">
                <a:latin typeface="Cambria" panose="02040503050406030204" pitchFamily="18" charset="0"/>
              </a:rPr>
              <a:t>a</a:t>
            </a:r>
            <a:r>
              <a:rPr lang="zh-CN" altLang="en-US" sz="2400" dirty="0">
                <a:latin typeface="Cambria" panose="02040503050406030204" pitchFamily="18" charset="0"/>
              </a:rPr>
              <a:t> </a:t>
            </a:r>
            <a:r>
              <a:rPr lang="en-US" altLang="zh-CN" sz="2400" dirty="0">
                <a:latin typeface="Cambria" panose="02040503050406030204" pitchFamily="18" charset="0"/>
              </a:rPr>
              <a:t>novel</a:t>
            </a:r>
            <a:r>
              <a:rPr lang="zh-CN" altLang="en-US" sz="2400" dirty="0">
                <a:latin typeface="Cambria" panose="02040503050406030204" pitchFamily="18" charset="0"/>
              </a:rPr>
              <a:t> </a:t>
            </a:r>
            <a:r>
              <a:rPr lang="en-US" altLang="zh-CN" sz="2400" dirty="0">
                <a:latin typeface="Cambria" panose="02040503050406030204" pitchFamily="18" charset="0"/>
              </a:rPr>
              <a:t>idea</a:t>
            </a:r>
            <a:r>
              <a:rPr lang="zh-CN" altLang="en-US" sz="2400" dirty="0">
                <a:latin typeface="Cambria" panose="02040503050406030204" pitchFamily="18" charset="0"/>
              </a:rPr>
              <a:t> </a:t>
            </a:r>
            <a:r>
              <a:rPr lang="en-US" altLang="zh-CN" sz="2400" dirty="0">
                <a:latin typeface="Cambria" panose="02040503050406030204" pitchFamily="18" charset="0"/>
              </a:rPr>
              <a:t>to</a:t>
            </a:r>
            <a:r>
              <a:rPr lang="zh-CN" altLang="en-US" sz="2400" dirty="0">
                <a:latin typeface="Cambria" panose="02040503050406030204" pitchFamily="18" charset="0"/>
              </a:rPr>
              <a:t> </a:t>
            </a:r>
            <a:r>
              <a:rPr lang="en-US" altLang="zh-CN" sz="2400" dirty="0">
                <a:latin typeface="Cambria" panose="02040503050406030204" pitchFamily="18" charset="0"/>
              </a:rPr>
              <a:t>the</a:t>
            </a:r>
            <a:r>
              <a:rPr lang="zh-CN" altLang="en-US" sz="2400" dirty="0">
                <a:latin typeface="Cambria" panose="02040503050406030204" pitchFamily="18" charset="0"/>
              </a:rPr>
              <a:t> </a:t>
            </a:r>
            <a:r>
              <a:rPr lang="en-US" altLang="zh-CN" sz="2400" dirty="0">
                <a:latin typeface="Cambria" panose="02040503050406030204" pitchFamily="18" charset="0"/>
              </a:rPr>
              <a:t>norm.</a:t>
            </a:r>
          </a:p>
          <a:p>
            <a:pPr marL="996950" lvl="3" indent="-3952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Cambria" panose="02040503050406030204" pitchFamily="18" charset="0"/>
              </a:rPr>
              <a:t>The</a:t>
            </a:r>
            <a:r>
              <a:rPr lang="zh-CN" altLang="en-US" sz="2400" dirty="0">
                <a:latin typeface="Cambria" panose="02040503050406030204" pitchFamily="18" charset="0"/>
              </a:rPr>
              <a:t> </a:t>
            </a:r>
            <a:r>
              <a:rPr lang="en-US" altLang="zh-CN" sz="2400" dirty="0">
                <a:latin typeface="Cambria" panose="02040503050406030204" pitchFamily="18" charset="0"/>
              </a:rPr>
              <a:t>future</a:t>
            </a:r>
            <a:r>
              <a:rPr lang="zh-CN" altLang="en-US" sz="2400" dirty="0">
                <a:latin typeface="Cambria" panose="02040503050406030204" pitchFamily="18" charset="0"/>
              </a:rPr>
              <a:t> </a:t>
            </a:r>
            <a:r>
              <a:rPr lang="en-US" altLang="zh-CN" sz="2400" dirty="0">
                <a:latin typeface="Cambria" panose="02040503050406030204" pitchFamily="18" charset="0"/>
              </a:rPr>
              <a:t>of</a:t>
            </a:r>
            <a:r>
              <a:rPr lang="zh-CN" altLang="en-US" sz="2400" dirty="0">
                <a:latin typeface="Cambria" panose="02040503050406030204" pitchFamily="18" charset="0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</a:rPr>
              <a:t>behavioural</a:t>
            </a:r>
            <a:r>
              <a:rPr lang="zh-CN" altLang="en-US" sz="2400" dirty="0">
                <a:latin typeface="Cambria" panose="02040503050406030204" pitchFamily="18" charset="0"/>
              </a:rPr>
              <a:t> </a:t>
            </a:r>
            <a:r>
              <a:rPr lang="en-US" altLang="zh-CN" sz="2400" dirty="0">
                <a:latin typeface="Cambria" panose="02040503050406030204" pitchFamily="18" charset="0"/>
              </a:rPr>
              <a:t>economics</a:t>
            </a:r>
            <a:endParaRPr lang="en-US" sz="2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230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67104-7988-0D4F-ECE8-DCE596F07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397647"/>
            <a:ext cx="10364451" cy="1007083"/>
          </a:xfrm>
        </p:spPr>
        <p:txBody>
          <a:bodyPr/>
          <a:lstStyle/>
          <a:p>
            <a:r>
              <a:rPr lang="en-US" altLang="zh-CN" dirty="0"/>
              <a:t>Digital</a:t>
            </a:r>
            <a:r>
              <a:rPr lang="zh-CN" altLang="en-US" dirty="0"/>
              <a:t> </a:t>
            </a:r>
            <a:r>
              <a:rPr lang="en-US" altLang="zh-CN" dirty="0"/>
              <a:t>Nudges</a:t>
            </a:r>
            <a:r>
              <a:rPr lang="zh-CN" altLang="en-US" dirty="0"/>
              <a:t> </a:t>
            </a:r>
            <a:r>
              <a:rPr lang="en-US" altLang="zh-CN" dirty="0"/>
              <a:t>-</a:t>
            </a:r>
            <a:r>
              <a:rPr lang="zh-CN" altLang="en-US" dirty="0"/>
              <a:t> </a:t>
            </a:r>
            <a:r>
              <a:rPr lang="en-US" altLang="zh-CN" dirty="0"/>
              <a:t>Applications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DCC2B0-DF31-70AA-9627-2C93910FD1F8}"/>
              </a:ext>
            </a:extLst>
          </p:cNvPr>
          <p:cNvSpPr txBox="1"/>
          <p:nvPr/>
        </p:nvSpPr>
        <p:spPr>
          <a:xfrm>
            <a:off x="509835" y="1404730"/>
            <a:ext cx="11171078" cy="5062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9750" lvl="2" indent="-3952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mbria" panose="02040503050406030204" pitchFamily="18" charset="0"/>
              </a:rPr>
              <a:t>Stieglitz S, </a:t>
            </a:r>
            <a:r>
              <a:rPr lang="en-US" sz="2400" dirty="0" err="1">
                <a:latin typeface="Cambria" panose="02040503050406030204" pitchFamily="18" charset="0"/>
              </a:rPr>
              <a:t>Mirbabaie</a:t>
            </a:r>
            <a:r>
              <a:rPr lang="en-US" sz="2400" dirty="0">
                <a:latin typeface="Cambria" panose="02040503050406030204" pitchFamily="18" charset="0"/>
              </a:rPr>
              <a:t> M, </a:t>
            </a:r>
            <a:r>
              <a:rPr lang="en-US" sz="2400" dirty="0" err="1">
                <a:latin typeface="Cambria" panose="02040503050406030204" pitchFamily="18" charset="0"/>
              </a:rPr>
              <a:t>Deubel</a:t>
            </a:r>
            <a:r>
              <a:rPr lang="en-US" sz="2400" dirty="0">
                <a:latin typeface="Cambria" panose="02040503050406030204" pitchFamily="18" charset="0"/>
              </a:rPr>
              <a:t> A, et al. (2023) The potential of digital nudging to bridge the gap between environmental attitude and behavior in the usage of smart home applications. </a:t>
            </a:r>
            <a:r>
              <a:rPr lang="en-US" sz="2400" i="1" u="sng" dirty="0">
                <a:latin typeface="Cambria" panose="02040503050406030204" pitchFamily="18" charset="0"/>
              </a:rPr>
              <a:t>International Journal of Information Management </a:t>
            </a:r>
            <a:r>
              <a:rPr lang="en-US" sz="2400" dirty="0">
                <a:latin typeface="Cambria" panose="02040503050406030204" pitchFamily="18" charset="0"/>
              </a:rPr>
              <a:t>72.</a:t>
            </a:r>
          </a:p>
          <a:p>
            <a:pPr marL="996950" lvl="3" indent="-3952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Cambria" panose="02040503050406030204" pitchFamily="18" charset="0"/>
              </a:rPr>
              <a:t>Study</a:t>
            </a:r>
            <a:r>
              <a:rPr lang="zh-CN" altLang="en-US" sz="2400" dirty="0">
                <a:latin typeface="Cambria" panose="02040503050406030204" pitchFamily="18" charset="0"/>
              </a:rPr>
              <a:t> </a:t>
            </a:r>
            <a:r>
              <a:rPr lang="en-US" altLang="zh-CN" sz="2400" dirty="0">
                <a:latin typeface="Cambria" panose="02040503050406030204" pitchFamily="18" charset="0"/>
              </a:rPr>
              <a:t>1:</a:t>
            </a:r>
            <a:r>
              <a:rPr lang="zh-CN" altLang="en-US" sz="2400" dirty="0">
                <a:latin typeface="Cambria" panose="02040503050406030204" pitchFamily="18" charset="0"/>
              </a:rPr>
              <a:t> </a:t>
            </a:r>
            <a:r>
              <a:rPr lang="en-US" altLang="zh-CN" sz="2400" dirty="0">
                <a:latin typeface="Cambria" panose="02040503050406030204" pitchFamily="18" charset="0"/>
              </a:rPr>
              <a:t>Prolific</a:t>
            </a:r>
            <a:r>
              <a:rPr lang="zh-CN" altLang="en-US" sz="2400" dirty="0">
                <a:latin typeface="Cambria" panose="02040503050406030204" pitchFamily="18" charset="0"/>
              </a:rPr>
              <a:t> </a:t>
            </a:r>
            <a:r>
              <a:rPr lang="en-US" altLang="zh-CN" sz="2400" dirty="0">
                <a:latin typeface="Cambria" panose="02040503050406030204" pitchFamily="18" charset="0"/>
              </a:rPr>
              <a:t>experiments;</a:t>
            </a:r>
            <a:r>
              <a:rPr lang="zh-CN" altLang="en-US" sz="2400" dirty="0">
                <a:latin typeface="Cambria" panose="02040503050406030204" pitchFamily="18" charset="0"/>
              </a:rPr>
              <a:t> </a:t>
            </a:r>
            <a:r>
              <a:rPr lang="en-US" altLang="zh-CN" sz="2400" dirty="0">
                <a:latin typeface="Cambria" panose="02040503050406030204" pitchFamily="18" charset="0"/>
              </a:rPr>
              <a:t>391</a:t>
            </a:r>
            <a:r>
              <a:rPr lang="zh-CN" altLang="en-US" sz="2400" dirty="0">
                <a:latin typeface="Cambria" panose="02040503050406030204" pitchFamily="18" charset="0"/>
              </a:rPr>
              <a:t> </a:t>
            </a:r>
            <a:r>
              <a:rPr lang="en-US" altLang="zh-CN" sz="2400" dirty="0">
                <a:latin typeface="Cambria" panose="02040503050406030204" pitchFamily="18" charset="0"/>
              </a:rPr>
              <a:t>participants</a:t>
            </a:r>
            <a:r>
              <a:rPr lang="zh-CN" altLang="en-US" sz="2400" dirty="0">
                <a:latin typeface="Cambria" panose="02040503050406030204" pitchFamily="18" charset="0"/>
              </a:rPr>
              <a:t> </a:t>
            </a:r>
            <a:r>
              <a:rPr lang="en-US" altLang="zh-CN" sz="2400" dirty="0">
                <a:latin typeface="Cambria" panose="02040503050406030204" pitchFamily="18" charset="0"/>
              </a:rPr>
              <a:t>from</a:t>
            </a:r>
            <a:r>
              <a:rPr lang="zh-CN" altLang="en-US" sz="2400" dirty="0">
                <a:latin typeface="Cambria" panose="02040503050406030204" pitchFamily="18" charset="0"/>
              </a:rPr>
              <a:t> </a:t>
            </a:r>
            <a:r>
              <a:rPr lang="en-US" altLang="zh-CN" sz="2400" dirty="0">
                <a:latin typeface="Cambria" panose="02040503050406030204" pitchFamily="18" charset="0"/>
              </a:rPr>
              <a:t>33</a:t>
            </a:r>
            <a:r>
              <a:rPr lang="zh-CN" altLang="en-US" sz="2400" dirty="0">
                <a:latin typeface="Cambria" panose="02040503050406030204" pitchFamily="18" charset="0"/>
              </a:rPr>
              <a:t> </a:t>
            </a:r>
            <a:r>
              <a:rPr lang="en-US" altLang="zh-CN" sz="2400" dirty="0">
                <a:latin typeface="Cambria" panose="02040503050406030204" pitchFamily="18" charset="0"/>
              </a:rPr>
              <a:t>countries.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</a:p>
          <a:p>
            <a:pPr marL="996950" lvl="3" indent="-3952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Cambria" panose="02040503050406030204" pitchFamily="18" charset="0"/>
              </a:rPr>
              <a:t>Nudges:</a:t>
            </a:r>
            <a:r>
              <a:rPr lang="zh-CN" altLang="en-US" sz="2400" dirty="0">
                <a:latin typeface="Cambria" panose="02040503050406030204" pitchFamily="18" charset="0"/>
              </a:rPr>
              <a:t> </a:t>
            </a:r>
            <a:endParaRPr lang="en-US" altLang="zh-CN" sz="2400" dirty="0">
              <a:latin typeface="Cambria" panose="02040503050406030204" pitchFamily="18" charset="0"/>
            </a:endParaRPr>
          </a:p>
          <a:p>
            <a:pPr marL="1516062" lvl="4" indent="-457200">
              <a:spcAft>
                <a:spcPts val="600"/>
              </a:spcAft>
              <a:buFont typeface="+mj-lt"/>
              <a:buAutoNum type="arabicPeriod"/>
            </a:pPr>
            <a:r>
              <a:rPr lang="en-US" altLang="zh-CN" sz="2400" dirty="0">
                <a:latin typeface="Cambria" panose="02040503050406030204" pitchFamily="18" charset="0"/>
              </a:rPr>
              <a:t>Social</a:t>
            </a:r>
            <a:r>
              <a:rPr lang="zh-CN" altLang="en-US" sz="2400" dirty="0">
                <a:latin typeface="Cambria" panose="02040503050406030204" pitchFamily="18" charset="0"/>
              </a:rPr>
              <a:t> </a:t>
            </a:r>
            <a:r>
              <a:rPr lang="en-US" altLang="zh-CN" sz="2400" dirty="0">
                <a:latin typeface="Cambria" panose="02040503050406030204" pitchFamily="18" charset="0"/>
              </a:rPr>
              <a:t>norm</a:t>
            </a:r>
            <a:r>
              <a:rPr lang="zh-CN" altLang="en-US" sz="2400" dirty="0">
                <a:latin typeface="Cambria" panose="02040503050406030204" pitchFamily="18" charset="0"/>
              </a:rPr>
              <a:t> </a:t>
            </a:r>
            <a:r>
              <a:rPr lang="en-US" altLang="zh-CN" sz="2400" dirty="0">
                <a:latin typeface="Cambria" panose="02040503050406030204" pitchFamily="18" charset="0"/>
              </a:rPr>
              <a:t>nudge:</a:t>
            </a:r>
            <a:r>
              <a:rPr lang="zh-CN" altLang="en-US" sz="2400" dirty="0">
                <a:latin typeface="Cambria" panose="02040503050406030204" pitchFamily="18" charset="0"/>
              </a:rPr>
              <a:t> </a:t>
            </a:r>
            <a:r>
              <a:rPr lang="en-GB" altLang="zh-CN" sz="2400" dirty="0">
                <a:latin typeface="Cambria" panose="02040503050406030204" pitchFamily="18" charset="0"/>
              </a:rPr>
              <a:t>“The bars show the options that similar households</a:t>
            </a:r>
            <a:r>
              <a:rPr lang="zh-CN" altLang="en-US" sz="2400" dirty="0">
                <a:latin typeface="Cambria" panose="02040503050406030204" pitchFamily="18" charset="0"/>
              </a:rPr>
              <a:t> </a:t>
            </a:r>
            <a:r>
              <a:rPr lang="en-GB" altLang="zh-CN" sz="2400" dirty="0">
                <a:latin typeface="Cambria" panose="02040503050406030204" pitchFamily="18" charset="0"/>
              </a:rPr>
              <a:t>chose.”</a:t>
            </a:r>
          </a:p>
          <a:p>
            <a:pPr marL="1516062" lvl="4" indent="-457200">
              <a:spcAft>
                <a:spcPts val="600"/>
              </a:spcAft>
              <a:buFont typeface="+mj-lt"/>
              <a:buAutoNum type="arabicPeriod"/>
            </a:pPr>
            <a:r>
              <a:rPr lang="en-US" altLang="zh-CN" sz="2400" dirty="0">
                <a:latin typeface="Cambria" panose="02040503050406030204" pitchFamily="18" charset="0"/>
              </a:rPr>
              <a:t>Self-commitment</a:t>
            </a:r>
            <a:r>
              <a:rPr lang="zh-CN" altLang="en-US" sz="2400" dirty="0">
                <a:latin typeface="Cambria" panose="02040503050406030204" pitchFamily="18" charset="0"/>
              </a:rPr>
              <a:t> </a:t>
            </a:r>
            <a:r>
              <a:rPr lang="en-US" altLang="zh-CN" sz="2400" dirty="0">
                <a:latin typeface="Cambria" panose="02040503050406030204" pitchFamily="18" charset="0"/>
              </a:rPr>
              <a:t>nudge:</a:t>
            </a:r>
            <a:r>
              <a:rPr lang="zh-CN" altLang="en-US" sz="2400" dirty="0">
                <a:latin typeface="Cambria" panose="02040503050406030204" pitchFamily="18" charset="0"/>
              </a:rPr>
              <a:t> </a:t>
            </a:r>
            <a:r>
              <a:rPr lang="en-GB" altLang="zh-CN" sz="2400" dirty="0">
                <a:latin typeface="Cambria" panose="02040503050406030204" pitchFamily="18" charset="0"/>
              </a:rPr>
              <a:t>“First, please indicate which appliances you want to save energy</a:t>
            </a:r>
            <a:r>
              <a:rPr lang="zh-CN" altLang="en-US" sz="2400" dirty="0">
                <a:latin typeface="Cambria" panose="02040503050406030204" pitchFamily="18" charset="0"/>
              </a:rPr>
              <a:t> </a:t>
            </a:r>
            <a:r>
              <a:rPr lang="en-GB" altLang="zh-CN" sz="2400" dirty="0">
                <a:latin typeface="Cambria" panose="02040503050406030204" pitchFamily="18" charset="0"/>
              </a:rPr>
              <a:t>for.”</a:t>
            </a:r>
          </a:p>
          <a:p>
            <a:pPr marL="1516062" lvl="4" indent="-457200">
              <a:spcAft>
                <a:spcPts val="600"/>
              </a:spcAft>
              <a:buFont typeface="+mj-lt"/>
              <a:buAutoNum type="arabicPeriod"/>
            </a:pPr>
            <a:r>
              <a:rPr lang="en-US" altLang="zh-CN" sz="2400" dirty="0">
                <a:latin typeface="Cambria" panose="02040503050406030204" pitchFamily="18" charset="0"/>
              </a:rPr>
              <a:t>Reminder</a:t>
            </a:r>
            <a:r>
              <a:rPr lang="zh-CN" altLang="en-US" sz="2400" dirty="0">
                <a:latin typeface="Cambria" panose="02040503050406030204" pitchFamily="18" charset="0"/>
              </a:rPr>
              <a:t> </a:t>
            </a:r>
            <a:r>
              <a:rPr lang="en-US" altLang="zh-CN" sz="2400" dirty="0">
                <a:latin typeface="Cambria" panose="02040503050406030204" pitchFamily="18" charset="0"/>
              </a:rPr>
              <a:t>nudge:</a:t>
            </a:r>
            <a:r>
              <a:rPr lang="zh-CN" altLang="en-US" sz="2400" dirty="0">
                <a:latin typeface="Cambria" panose="02040503050406030204" pitchFamily="18" charset="0"/>
              </a:rPr>
              <a:t> </a:t>
            </a:r>
            <a:r>
              <a:rPr lang="en-GB" altLang="zh-CN" sz="2400" dirty="0">
                <a:latin typeface="Cambria" panose="02040503050406030204" pitchFamily="18" charset="0"/>
              </a:rPr>
              <a:t>“Remember that you want to</a:t>
            </a:r>
            <a:r>
              <a:rPr lang="zh-CN" altLang="en-US" sz="2400" dirty="0">
                <a:latin typeface="Cambria" panose="02040503050406030204" pitchFamily="18" charset="0"/>
              </a:rPr>
              <a:t> </a:t>
            </a:r>
            <a:r>
              <a:rPr lang="en-GB" altLang="zh-CN" sz="2400" dirty="0">
                <a:latin typeface="Cambria" panose="02040503050406030204" pitchFamily="18" charset="0"/>
              </a:rPr>
              <a:t>save energy with this device"</a:t>
            </a:r>
            <a:endParaRPr lang="en-US" sz="2400" dirty="0">
              <a:latin typeface="Cambria" panose="02040503050406030204" pitchFamily="18" charset="0"/>
            </a:endParaRPr>
          </a:p>
          <a:p>
            <a:pPr marL="996950" lvl="3" indent="-395288">
              <a:buFont typeface="Arial" panose="020B0604020202020204" pitchFamily="34" charset="0"/>
              <a:buChar char="•"/>
            </a:pPr>
            <a:endParaRPr lang="en-US" sz="2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984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67104-7988-0D4F-ECE8-DCE596F07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397647"/>
            <a:ext cx="10364451" cy="1007083"/>
          </a:xfrm>
        </p:spPr>
        <p:txBody>
          <a:bodyPr/>
          <a:lstStyle/>
          <a:p>
            <a:r>
              <a:rPr lang="en-US" altLang="zh-CN" dirty="0"/>
              <a:t>Digital</a:t>
            </a:r>
            <a:r>
              <a:rPr lang="zh-CN" altLang="en-US" dirty="0"/>
              <a:t> </a:t>
            </a:r>
            <a:r>
              <a:rPr lang="en-US" altLang="zh-CN" dirty="0"/>
              <a:t>Nudges</a:t>
            </a:r>
            <a:r>
              <a:rPr lang="zh-CN" altLang="en-US" dirty="0"/>
              <a:t> </a:t>
            </a:r>
            <a:r>
              <a:rPr lang="en-US" altLang="zh-CN" dirty="0"/>
              <a:t>-</a:t>
            </a:r>
            <a:r>
              <a:rPr lang="zh-CN" altLang="en-US" dirty="0"/>
              <a:t> </a:t>
            </a:r>
            <a:r>
              <a:rPr lang="en-US" altLang="zh-CN" dirty="0"/>
              <a:t>Applications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DCC2B0-DF31-70AA-9627-2C93910FD1F8}"/>
              </a:ext>
            </a:extLst>
          </p:cNvPr>
          <p:cNvSpPr txBox="1"/>
          <p:nvPr/>
        </p:nvSpPr>
        <p:spPr>
          <a:xfrm>
            <a:off x="509835" y="1404730"/>
            <a:ext cx="11171078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9750" lvl="2" indent="-3952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mbria" panose="02040503050406030204" pitchFamily="18" charset="0"/>
              </a:rPr>
              <a:t>Stieglitz S, </a:t>
            </a:r>
            <a:r>
              <a:rPr lang="en-US" sz="2400" dirty="0" err="1">
                <a:latin typeface="Cambria" panose="02040503050406030204" pitchFamily="18" charset="0"/>
              </a:rPr>
              <a:t>Mirbabaie</a:t>
            </a:r>
            <a:r>
              <a:rPr lang="en-US" sz="2400" dirty="0">
                <a:latin typeface="Cambria" panose="02040503050406030204" pitchFamily="18" charset="0"/>
              </a:rPr>
              <a:t> M, </a:t>
            </a:r>
            <a:r>
              <a:rPr lang="en-US" sz="2400" dirty="0" err="1">
                <a:latin typeface="Cambria" panose="02040503050406030204" pitchFamily="18" charset="0"/>
              </a:rPr>
              <a:t>Deubel</a:t>
            </a:r>
            <a:r>
              <a:rPr lang="en-US" sz="2400" dirty="0">
                <a:latin typeface="Cambria" panose="02040503050406030204" pitchFamily="18" charset="0"/>
              </a:rPr>
              <a:t> A, et al. (2023) The potential of digital nudging to bridge the gap between environmental attitude and behavior in the usage of smart home applications. </a:t>
            </a:r>
            <a:r>
              <a:rPr lang="en-US" sz="2400" i="1" u="sng" dirty="0">
                <a:latin typeface="Cambria" panose="02040503050406030204" pitchFamily="18" charset="0"/>
              </a:rPr>
              <a:t>International Journal of Information Management </a:t>
            </a:r>
            <a:r>
              <a:rPr lang="en-US" sz="2400" dirty="0">
                <a:latin typeface="Cambria" panose="02040503050406030204" pitchFamily="18" charset="0"/>
              </a:rPr>
              <a:t>72.</a:t>
            </a:r>
          </a:p>
          <a:p>
            <a:pPr marL="996950" lvl="3" indent="-3952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Cambria" panose="02040503050406030204" pitchFamily="18" charset="0"/>
              </a:rPr>
              <a:t>Study</a:t>
            </a:r>
            <a:r>
              <a:rPr lang="zh-CN" altLang="en-US" sz="2400" dirty="0">
                <a:latin typeface="Cambria" panose="02040503050406030204" pitchFamily="18" charset="0"/>
              </a:rPr>
              <a:t> </a:t>
            </a:r>
            <a:r>
              <a:rPr lang="en-US" altLang="zh-CN" sz="2400" dirty="0">
                <a:latin typeface="Cambria" panose="02040503050406030204" pitchFamily="18" charset="0"/>
              </a:rPr>
              <a:t>1:</a:t>
            </a:r>
            <a:r>
              <a:rPr lang="zh-CN" altLang="en-US" sz="2400" dirty="0">
                <a:latin typeface="Cambria" panose="02040503050406030204" pitchFamily="18" charset="0"/>
              </a:rPr>
              <a:t> </a:t>
            </a:r>
            <a:r>
              <a:rPr lang="en-US" altLang="zh-CN" sz="2400" dirty="0">
                <a:latin typeface="Cambria" panose="02040503050406030204" pitchFamily="18" charset="0"/>
              </a:rPr>
              <a:t>Prolific</a:t>
            </a:r>
            <a:r>
              <a:rPr lang="zh-CN" altLang="en-US" sz="2400" dirty="0">
                <a:latin typeface="Cambria" panose="02040503050406030204" pitchFamily="18" charset="0"/>
              </a:rPr>
              <a:t> </a:t>
            </a:r>
            <a:r>
              <a:rPr lang="en-US" altLang="zh-CN" sz="2400" dirty="0">
                <a:latin typeface="Cambria" panose="02040503050406030204" pitchFamily="18" charset="0"/>
              </a:rPr>
              <a:t>experiments;</a:t>
            </a:r>
            <a:r>
              <a:rPr lang="zh-CN" altLang="en-US" sz="2400" dirty="0">
                <a:latin typeface="Cambria" panose="02040503050406030204" pitchFamily="18" charset="0"/>
              </a:rPr>
              <a:t> </a:t>
            </a:r>
            <a:r>
              <a:rPr lang="en-US" altLang="zh-CN" sz="2400" dirty="0">
                <a:latin typeface="Cambria" panose="02040503050406030204" pitchFamily="18" charset="0"/>
              </a:rPr>
              <a:t>391</a:t>
            </a:r>
            <a:r>
              <a:rPr lang="zh-CN" altLang="en-US" sz="2400" dirty="0">
                <a:latin typeface="Cambria" panose="02040503050406030204" pitchFamily="18" charset="0"/>
              </a:rPr>
              <a:t> </a:t>
            </a:r>
            <a:r>
              <a:rPr lang="en-US" altLang="zh-CN" sz="2400" dirty="0">
                <a:latin typeface="Cambria" panose="02040503050406030204" pitchFamily="18" charset="0"/>
              </a:rPr>
              <a:t>participants</a:t>
            </a:r>
            <a:r>
              <a:rPr lang="zh-CN" altLang="en-US" sz="2400" dirty="0">
                <a:latin typeface="Cambria" panose="02040503050406030204" pitchFamily="18" charset="0"/>
              </a:rPr>
              <a:t> </a:t>
            </a:r>
            <a:r>
              <a:rPr lang="en-US" altLang="zh-CN" sz="2400" dirty="0">
                <a:latin typeface="Cambria" panose="02040503050406030204" pitchFamily="18" charset="0"/>
              </a:rPr>
              <a:t>from</a:t>
            </a:r>
            <a:r>
              <a:rPr lang="zh-CN" altLang="en-US" sz="2400" dirty="0">
                <a:latin typeface="Cambria" panose="02040503050406030204" pitchFamily="18" charset="0"/>
              </a:rPr>
              <a:t> </a:t>
            </a:r>
            <a:r>
              <a:rPr lang="en-US" altLang="zh-CN" sz="2400" dirty="0">
                <a:latin typeface="Cambria" panose="02040503050406030204" pitchFamily="18" charset="0"/>
              </a:rPr>
              <a:t>33</a:t>
            </a:r>
            <a:r>
              <a:rPr lang="zh-CN" altLang="en-US" sz="2400" dirty="0">
                <a:latin typeface="Cambria" panose="02040503050406030204" pitchFamily="18" charset="0"/>
              </a:rPr>
              <a:t> </a:t>
            </a:r>
            <a:r>
              <a:rPr lang="en-US" altLang="zh-CN" sz="2400" dirty="0">
                <a:latin typeface="Cambria" panose="02040503050406030204" pitchFamily="18" charset="0"/>
              </a:rPr>
              <a:t>countries.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</a:p>
          <a:p>
            <a:pPr marL="996950" lvl="3" indent="-395288">
              <a:buFont typeface="Arial" panose="020B0604020202020204" pitchFamily="34" charset="0"/>
              <a:buChar char="•"/>
            </a:pPr>
            <a:endParaRPr lang="en-US" sz="2400" dirty="0">
              <a:latin typeface="Cambria" panose="020405030504060302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2D5393B-EBF3-36CD-B5ED-7F1F07B45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348" y="3235324"/>
            <a:ext cx="10590565" cy="343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522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67104-7988-0D4F-ECE8-DCE596F07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397647"/>
            <a:ext cx="10364451" cy="1007083"/>
          </a:xfrm>
        </p:spPr>
        <p:txBody>
          <a:bodyPr/>
          <a:lstStyle/>
          <a:p>
            <a:r>
              <a:rPr lang="en-US" altLang="zh-CN" dirty="0"/>
              <a:t>Digital</a:t>
            </a:r>
            <a:r>
              <a:rPr lang="zh-CN" altLang="en-US" dirty="0"/>
              <a:t> </a:t>
            </a:r>
            <a:r>
              <a:rPr lang="en-US" altLang="zh-CN" dirty="0"/>
              <a:t>Nudges</a:t>
            </a:r>
            <a:r>
              <a:rPr lang="zh-CN" altLang="en-US" dirty="0"/>
              <a:t> </a:t>
            </a:r>
            <a:r>
              <a:rPr lang="en-US" altLang="zh-CN" dirty="0"/>
              <a:t>-</a:t>
            </a:r>
            <a:r>
              <a:rPr lang="zh-CN" altLang="en-US" dirty="0"/>
              <a:t> </a:t>
            </a:r>
            <a:r>
              <a:rPr lang="en-US" altLang="zh-CN" dirty="0"/>
              <a:t>Applications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DCC2B0-DF31-70AA-9627-2C93910FD1F8}"/>
              </a:ext>
            </a:extLst>
          </p:cNvPr>
          <p:cNvSpPr txBox="1"/>
          <p:nvPr/>
        </p:nvSpPr>
        <p:spPr>
          <a:xfrm>
            <a:off x="509835" y="1404730"/>
            <a:ext cx="11171078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9750" lvl="2" indent="-3952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mbria" panose="02040503050406030204" pitchFamily="18" charset="0"/>
              </a:rPr>
              <a:t>Stieglitz S, </a:t>
            </a:r>
            <a:r>
              <a:rPr lang="en-US" sz="2400" dirty="0" err="1">
                <a:latin typeface="Cambria" panose="02040503050406030204" pitchFamily="18" charset="0"/>
              </a:rPr>
              <a:t>Mirbabaie</a:t>
            </a:r>
            <a:r>
              <a:rPr lang="en-US" sz="2400" dirty="0">
                <a:latin typeface="Cambria" panose="02040503050406030204" pitchFamily="18" charset="0"/>
              </a:rPr>
              <a:t> M, </a:t>
            </a:r>
            <a:r>
              <a:rPr lang="en-US" sz="2400" dirty="0" err="1">
                <a:latin typeface="Cambria" panose="02040503050406030204" pitchFamily="18" charset="0"/>
              </a:rPr>
              <a:t>Deubel</a:t>
            </a:r>
            <a:r>
              <a:rPr lang="en-US" sz="2400" dirty="0">
                <a:latin typeface="Cambria" panose="02040503050406030204" pitchFamily="18" charset="0"/>
              </a:rPr>
              <a:t> A, et al. (2023) The potential of digital nudging to bridge the gap between environmental attitude and behavior in the usage of smart home applications. </a:t>
            </a:r>
            <a:r>
              <a:rPr lang="en-US" sz="2400" i="1" u="sng" dirty="0">
                <a:latin typeface="Cambria" panose="02040503050406030204" pitchFamily="18" charset="0"/>
              </a:rPr>
              <a:t>International Journal of Information Management </a:t>
            </a:r>
            <a:r>
              <a:rPr lang="en-US" sz="2400" dirty="0">
                <a:latin typeface="Cambria" panose="02040503050406030204" pitchFamily="18" charset="0"/>
              </a:rPr>
              <a:t>72.</a:t>
            </a:r>
          </a:p>
          <a:p>
            <a:pPr marL="996950" lvl="3" indent="-3952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Cambria" panose="02040503050406030204" pitchFamily="18" charset="0"/>
              </a:rPr>
              <a:t>Study</a:t>
            </a:r>
            <a:r>
              <a:rPr lang="zh-CN" altLang="en-US" sz="2400" dirty="0">
                <a:latin typeface="Cambria" panose="02040503050406030204" pitchFamily="18" charset="0"/>
              </a:rPr>
              <a:t> </a:t>
            </a:r>
            <a:r>
              <a:rPr lang="en-US" altLang="zh-CN" sz="2400" dirty="0">
                <a:latin typeface="Cambria" panose="02040503050406030204" pitchFamily="18" charset="0"/>
              </a:rPr>
              <a:t>1:</a:t>
            </a:r>
            <a:r>
              <a:rPr lang="zh-CN" altLang="en-US" sz="2400" dirty="0">
                <a:latin typeface="Cambria" panose="02040503050406030204" pitchFamily="18" charset="0"/>
              </a:rPr>
              <a:t> </a:t>
            </a:r>
            <a:r>
              <a:rPr lang="en-US" altLang="zh-CN" sz="2400" dirty="0">
                <a:latin typeface="Cambria" panose="02040503050406030204" pitchFamily="18" charset="0"/>
              </a:rPr>
              <a:t>Prolific</a:t>
            </a:r>
            <a:r>
              <a:rPr lang="zh-CN" altLang="en-US" sz="2400" dirty="0">
                <a:latin typeface="Cambria" panose="02040503050406030204" pitchFamily="18" charset="0"/>
              </a:rPr>
              <a:t> </a:t>
            </a:r>
            <a:r>
              <a:rPr lang="en-US" altLang="zh-CN" sz="2400" dirty="0">
                <a:latin typeface="Cambria" panose="02040503050406030204" pitchFamily="18" charset="0"/>
              </a:rPr>
              <a:t>experiments;</a:t>
            </a:r>
            <a:r>
              <a:rPr lang="zh-CN" altLang="en-US" sz="2400" dirty="0">
                <a:latin typeface="Cambria" panose="02040503050406030204" pitchFamily="18" charset="0"/>
              </a:rPr>
              <a:t> </a:t>
            </a:r>
            <a:r>
              <a:rPr lang="en-US" altLang="zh-CN" sz="2400" dirty="0">
                <a:latin typeface="Cambria" panose="02040503050406030204" pitchFamily="18" charset="0"/>
              </a:rPr>
              <a:t>391</a:t>
            </a:r>
            <a:r>
              <a:rPr lang="zh-CN" altLang="en-US" sz="2400" dirty="0">
                <a:latin typeface="Cambria" panose="02040503050406030204" pitchFamily="18" charset="0"/>
              </a:rPr>
              <a:t> </a:t>
            </a:r>
            <a:r>
              <a:rPr lang="en-US" altLang="zh-CN" sz="2400" dirty="0">
                <a:latin typeface="Cambria" panose="02040503050406030204" pitchFamily="18" charset="0"/>
              </a:rPr>
              <a:t>participants</a:t>
            </a:r>
            <a:r>
              <a:rPr lang="zh-CN" altLang="en-US" sz="2400" dirty="0">
                <a:latin typeface="Cambria" panose="02040503050406030204" pitchFamily="18" charset="0"/>
              </a:rPr>
              <a:t> </a:t>
            </a:r>
            <a:r>
              <a:rPr lang="en-US" altLang="zh-CN" sz="2400" dirty="0">
                <a:latin typeface="Cambria" panose="02040503050406030204" pitchFamily="18" charset="0"/>
              </a:rPr>
              <a:t>from</a:t>
            </a:r>
            <a:r>
              <a:rPr lang="zh-CN" altLang="en-US" sz="2400" dirty="0">
                <a:latin typeface="Cambria" panose="02040503050406030204" pitchFamily="18" charset="0"/>
              </a:rPr>
              <a:t> </a:t>
            </a:r>
            <a:r>
              <a:rPr lang="en-US" altLang="zh-CN" sz="2400" dirty="0">
                <a:latin typeface="Cambria" panose="02040503050406030204" pitchFamily="18" charset="0"/>
              </a:rPr>
              <a:t>33</a:t>
            </a:r>
            <a:r>
              <a:rPr lang="zh-CN" altLang="en-US" sz="2400" dirty="0">
                <a:latin typeface="Cambria" panose="02040503050406030204" pitchFamily="18" charset="0"/>
              </a:rPr>
              <a:t> </a:t>
            </a:r>
            <a:r>
              <a:rPr lang="en-US" altLang="zh-CN" sz="2400" dirty="0">
                <a:latin typeface="Cambria" panose="02040503050406030204" pitchFamily="18" charset="0"/>
              </a:rPr>
              <a:t>countries.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</a:p>
          <a:p>
            <a:pPr marL="996950" lvl="3" indent="-395288">
              <a:buFont typeface="Arial" panose="020B0604020202020204" pitchFamily="34" charset="0"/>
              <a:buChar char="•"/>
            </a:pPr>
            <a:endParaRPr lang="en-US" sz="2400" dirty="0">
              <a:latin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3A4E6C-D8DD-F4A2-5B47-91D83BA18D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835" y="3303445"/>
            <a:ext cx="6426200" cy="28917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4619DBB-4595-2DED-C1E4-3936060775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389" y="3423316"/>
            <a:ext cx="4843973" cy="257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369681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7444</TotalTime>
  <Words>1127</Words>
  <Application>Microsoft Macintosh PowerPoint</Application>
  <PresentationFormat>Widescreen</PresentationFormat>
  <Paragraphs>73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Cambria</vt:lpstr>
      <vt:lpstr>Tw Cen MT</vt:lpstr>
      <vt:lpstr>Droplet</vt:lpstr>
      <vt:lpstr>Case Study: e-Nudge</vt:lpstr>
      <vt:lpstr>HSBC e-Nudge Initiative</vt:lpstr>
      <vt:lpstr>HSBC e-Nudge Initiative</vt:lpstr>
      <vt:lpstr>HSBC e-Nudge Initiative</vt:lpstr>
      <vt:lpstr>HSBC e-Nudge Initiative</vt:lpstr>
      <vt:lpstr>HSBC e-Nudge Initiative</vt:lpstr>
      <vt:lpstr>Digital Nudges - Applications</vt:lpstr>
      <vt:lpstr>Digital Nudges - Applications</vt:lpstr>
      <vt:lpstr>Digital Nudges - Applications</vt:lpstr>
      <vt:lpstr>Digital Nudges - Applications</vt:lpstr>
      <vt:lpstr>Digital Nudges - Applications</vt:lpstr>
      <vt:lpstr>Digital Nudges - Applications</vt:lpstr>
      <vt:lpstr>Further Readings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Housing Provident Fund and Homeownership</dc:title>
  <dc:creator>Helen Bao</dc:creator>
  <cp:lastModifiedBy>Helen Bao</cp:lastModifiedBy>
  <cp:revision>182</cp:revision>
  <cp:lastPrinted>2023-07-21T15:10:20Z</cp:lastPrinted>
  <dcterms:created xsi:type="dcterms:W3CDTF">2020-05-28T22:58:36Z</dcterms:created>
  <dcterms:modified xsi:type="dcterms:W3CDTF">2023-07-21T15:14:03Z</dcterms:modified>
</cp:coreProperties>
</file>