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0" r:id="rId1"/>
  </p:sldMasterIdLst>
  <p:notesMasterIdLst>
    <p:notesMasterId r:id="rId24"/>
  </p:notesMasterIdLst>
  <p:sldIdLst>
    <p:sldId id="256" r:id="rId2"/>
    <p:sldId id="446" r:id="rId3"/>
    <p:sldId id="526" r:id="rId4"/>
    <p:sldId id="267" r:id="rId5"/>
    <p:sldId id="268" r:id="rId6"/>
    <p:sldId id="341" r:id="rId7"/>
    <p:sldId id="359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1" r:id="rId16"/>
    <p:sldId id="360" r:id="rId17"/>
    <p:sldId id="382" r:id="rId18"/>
    <p:sldId id="383" r:id="rId19"/>
    <p:sldId id="505" r:id="rId20"/>
    <p:sldId id="518" r:id="rId21"/>
    <p:sldId id="519" r:id="rId22"/>
    <p:sldId id="52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9"/>
    <p:restoredTop sz="88298"/>
  </p:normalViewPr>
  <p:slideViewPr>
    <p:cSldViewPr snapToGrid="0" snapToObjects="1">
      <p:cViewPr varScale="1">
        <p:scale>
          <a:sx n="87" d="100"/>
          <a:sy n="87" d="100"/>
        </p:scale>
        <p:origin x="2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FA40F-75B4-A24F-BCFE-79CFC698B1B8}" type="datetimeFigureOut">
              <a:rPr lang="en-US" smtClean="0"/>
              <a:t>7/19/23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2BEEA-C1C7-AE46-B028-8643DDEB7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5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D7F09-3375-2740-A058-BD771BC2AE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29163" cy="2660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84C-5A74-4E5B-8121-728D87826BF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4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411B-CE59-3547-9E2D-62C39ED3D4D3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4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0725" indent="-457200">
              <a:spcAft>
                <a:spcPts val="1200"/>
              </a:spcAft>
            </a:pPr>
            <a:r>
              <a:rPr lang="is-IS" altLang="zh-CN" kern="0" dirty="0">
                <a:ea typeface="STXinwei" charset="-122"/>
                <a:cs typeface="STXinwei" charset="-122"/>
              </a:rPr>
              <a:t>72,480 households</a:t>
            </a:r>
          </a:p>
          <a:p>
            <a:pPr marL="720725" indent="-457200">
              <a:spcAft>
                <a:spcPts val="1200"/>
              </a:spcAft>
            </a:pPr>
            <a:r>
              <a:rPr lang="en-US" altLang="zh-CN" kern="0" dirty="0">
                <a:ea typeface="STXinwei" charset="-122"/>
                <a:cs typeface="STXinwei" charset="-122"/>
              </a:rPr>
              <a:t>I</a:t>
            </a:r>
            <a:r>
              <a:rPr lang="is-IS" altLang="zh-CN" kern="0" dirty="0">
                <a:ea typeface="STXinwei" charset="-122"/>
                <a:cs typeface="STXinwei" charset="-122"/>
              </a:rPr>
              <a:t>nstallation rate increased by more than four times in groups 2 and 3.</a:t>
            </a:r>
          </a:p>
          <a:p>
            <a:pPr marL="720725" indent="-457200">
              <a:spcAft>
                <a:spcPts val="1200"/>
              </a:spcAft>
            </a:pPr>
            <a:r>
              <a:rPr lang="en-US" altLang="zh-CN" kern="0" dirty="0">
                <a:ea typeface="STXinwei" charset="-122"/>
                <a:cs typeface="STXinwei" charset="-122"/>
              </a:rPr>
              <a:t>M</a:t>
            </a:r>
            <a:r>
              <a:rPr lang="is-IS" altLang="zh-CN" kern="0" dirty="0">
                <a:ea typeface="STXinwei" charset="-122"/>
                <a:cs typeface="STXinwei" charset="-122"/>
              </a:rPr>
              <a:t>ake it easy! </a:t>
            </a:r>
            <a:endParaRPr lang="en-US" altLang="zh-CN" kern="0" dirty="0">
              <a:ea typeface="STXinwei" charset="-122"/>
              <a:cs typeface="STXinwei" charset="-122"/>
            </a:endParaRPr>
          </a:p>
          <a:p>
            <a:pPr marL="989013" lvl="1" indent="-457200">
              <a:spcAft>
                <a:spcPts val="1200"/>
              </a:spcAft>
            </a:pPr>
            <a:endParaRPr lang="en-US" altLang="zh-CN" sz="1200" kern="0" dirty="0">
              <a:solidFill>
                <a:schemeClr val="tx1"/>
              </a:solidFill>
              <a:latin typeface="Arial" charset="0"/>
              <a:ea typeface="STXinwei" charset="-122"/>
              <a:cs typeface="STXinwei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411B-CE59-3547-9E2D-62C39ED3D4D3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737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33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4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97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I2 values of 25%, 50%, and 75% have been interpreted as representing small, moderate, and high levels of heterogeneity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/>
              <a:t>deviation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regression</a:t>
            </a:r>
            <a:r>
              <a:rPr lang="zh-CN" altLang="en-US" dirty="0"/>
              <a:t> </a:t>
            </a:r>
            <a:r>
              <a:rPr lang="en-US" altLang="zh-CN" dirty="0"/>
              <a:t>analysis.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5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0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B054-B2D4-E344-B298-C16AF50D1B4E}" type="datetime1">
              <a:rPr lang="en-GB" smtClean="0"/>
              <a:t>19/07/2023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9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DBE5-7924-A04A-9F5C-DFE83A001407}" type="datetime1">
              <a:rPr lang="en-GB" smtClean="0"/>
              <a:t>19/07/2023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1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6A19-55F4-4E48-A60E-99EEE72C7D5D}" type="datetime1">
              <a:rPr lang="en-GB" smtClean="0"/>
              <a:t>19/07/2023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01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E3E7-1ED8-AB4E-A770-E7244E3C21B0}" type="datetime1">
              <a:rPr lang="en-GB" smtClean="0"/>
              <a:t>19/07/2023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28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B7EC-2A56-AB4B-A7B7-46F54755AAA5}" type="datetime1">
              <a:rPr lang="en-GB" smtClean="0"/>
              <a:t>19/07/2023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16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C9BA-0463-DD42-84B5-315A17E6B3A7}" type="datetime1">
              <a:rPr lang="en-GB" smtClean="0"/>
              <a:t>19/07/2023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6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290-2348-F342-AC4A-91CCFBC2C9DE}" type="datetime1">
              <a:rPr lang="en-GB" smtClean="0"/>
              <a:t>19/07/2023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59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9983-19E2-9343-8133-3BADC9DEE2B0}" type="datetime1">
              <a:rPr lang="en-GB" smtClean="0"/>
              <a:t>19/07/2023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0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4049-08BC-8549-91B6-B717F098413D}" type="datetime1">
              <a:rPr lang="en-GB" smtClean="0"/>
              <a:t>19/07/2023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81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878C-8DC3-D54E-9565-51EBCA9D4C38}" type="datetime1">
              <a:rPr lang="en-GB" smtClean="0"/>
              <a:t>19/07/2023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24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14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0B83-4DF0-B041-BE04-56BFBA17BB2B}" type="datetime1">
              <a:rPr lang="en-GB" smtClean="0"/>
              <a:t>19/07/2023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E87B-9A1C-5C4C-9244-FFFE1065D8B3}" type="datetime1">
              <a:rPr lang="en-GB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AC63-1DB7-934E-B573-5C70A489DC92}" type="datetime1">
              <a:rPr lang="en-GB" smtClean="0"/>
              <a:t>19/07/2023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CB53-6AAE-4C4B-877C-C9B6F375FB56}" type="datetime1">
              <a:rPr lang="en-GB" smtClean="0"/>
              <a:t>19/07/2023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8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0EE6-57D3-6C4E-9356-81723024F9EE}" type="datetime1">
              <a:rPr lang="en-GB" smtClean="0"/>
              <a:t>19/07/2023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8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ABA5-33CF-C246-8E2A-DF82A26B6340}" type="datetime1">
              <a:rPr lang="en-GB" smtClean="0"/>
              <a:t>19/07/2023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4A0B-D8F7-7A40-8586-06F0977AD0C1}" type="datetime1">
              <a:rPr lang="en-GB" smtClean="0"/>
              <a:t>19/07/2023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1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444C-ADF0-5A47-91F2-E352500FF6D3}" type="datetime1">
              <a:rPr lang="en-GB" smtClean="0"/>
              <a:t>19/07/2023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A9FC3E-EB8F-CB4F-823B-58B36A27861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CF0B2D-D95C-AB40-878A-5BAD3174CC84}" type="datetime1">
              <a:rPr lang="en-GB" smtClean="0"/>
              <a:t>19/07/2023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effectLst/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Relationship Id="rId9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E437-1FF4-3848-A1D0-E6EE41102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171" y="2175532"/>
            <a:ext cx="11479658" cy="1064043"/>
          </a:xfrm>
        </p:spPr>
        <p:txBody>
          <a:bodyPr/>
          <a:lstStyle/>
          <a:p>
            <a:r>
              <a:rPr lang="en-US" altLang="zh-CN" dirty="0"/>
              <a:t>Nudge</a:t>
            </a:r>
            <a:endParaRPr lang="en-US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6223E-90AC-8143-962F-3BF65AE2D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1138" y="5983156"/>
            <a:ext cx="8689976" cy="638102"/>
          </a:xfrm>
        </p:spPr>
        <p:txBody>
          <a:bodyPr>
            <a:normAutofit fontScale="70000" lnSpcReduction="20000"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International Workshop on Behavioural Sciences and Urban-Rural Development in Developing Countries</a:t>
            </a:r>
            <a:r>
              <a:rPr lang="en-US" altLang="zh-CN" sz="2400" dirty="0">
                <a:solidFill>
                  <a:schemeClr val="tx1"/>
                </a:solidFill>
              </a:rPr>
              <a:t>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24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–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26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July</a:t>
            </a:r>
            <a:r>
              <a:rPr lang="en-GB" sz="2400" dirty="0">
                <a:solidFill>
                  <a:schemeClr val="tx1"/>
                </a:solidFill>
              </a:rPr>
              <a:t> 2023</a:t>
            </a:r>
            <a:r>
              <a:rPr lang="en-US" altLang="zh-CN" sz="2400" dirty="0">
                <a:solidFill>
                  <a:schemeClr val="tx1"/>
                </a:solidFill>
              </a:rPr>
              <a:t>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Newnham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College,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University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of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Cambridge</a:t>
            </a:r>
            <a:endParaRPr lang="en-US" altLang="zh-CN" sz="3200" cap="none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1F079-DB4D-E5C3-6AB7-827034180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920" y="236742"/>
            <a:ext cx="3585909" cy="7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7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FF37-686C-0549-9B2D-86C5FB76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1668"/>
          </a:xfrm>
        </p:spPr>
        <p:txBody>
          <a:bodyPr/>
          <a:lstStyle/>
          <a:p>
            <a:r>
              <a:rPr lang="en-US" altLang="zh-CN" dirty="0"/>
              <a:t>Save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Tomorrow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SMarT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F425C-8817-EE4C-80EC-0456CAAC0A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10187"/>
            <a:ext cx="10363826" cy="873456"/>
          </a:xfrm>
        </p:spPr>
        <p:txBody>
          <a:bodyPr/>
          <a:lstStyle/>
          <a:p>
            <a:r>
              <a:rPr lang="en-US" dirty="0"/>
              <a:t>Thaler, R. H. and S. </a:t>
            </a:r>
            <a:r>
              <a:rPr lang="en-US" dirty="0" err="1"/>
              <a:t>Benartzi</a:t>
            </a:r>
            <a:r>
              <a:rPr lang="en-US" dirty="0"/>
              <a:t> (2004). “Save More Tomorrow</a:t>
            </a:r>
            <a:r>
              <a:rPr lang="zh-CN" altLang="en-US" dirty="0"/>
              <a:t>™</a:t>
            </a:r>
            <a:r>
              <a:rPr lang="en-US" dirty="0"/>
              <a:t>: Using behavioral economics to increase employee saving." </a:t>
            </a:r>
            <a:r>
              <a:rPr lang="en-US" i="1" u="sng" dirty="0"/>
              <a:t>Journal of Political Economy </a:t>
            </a:r>
            <a:r>
              <a:rPr lang="en-US" dirty="0"/>
              <a:t>112(1): S164-S187.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6BF0A5-2A98-EC4C-AA8E-C2FCC8D24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37" y="2183643"/>
            <a:ext cx="8166100" cy="41021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BFC63-17E1-46A1-AE90-4757F25E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8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FF37-686C-0549-9B2D-86C5FB76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1668"/>
          </a:xfrm>
        </p:spPr>
        <p:txBody>
          <a:bodyPr/>
          <a:lstStyle/>
          <a:p>
            <a:r>
              <a:rPr lang="en-US" altLang="zh-CN" dirty="0"/>
              <a:t>Save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Tomorrow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SMarT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F425C-8817-EE4C-80EC-0456CAAC0A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10187"/>
            <a:ext cx="10363826" cy="873456"/>
          </a:xfrm>
        </p:spPr>
        <p:txBody>
          <a:bodyPr/>
          <a:lstStyle/>
          <a:p>
            <a:r>
              <a:rPr lang="en-US" dirty="0"/>
              <a:t>Thaler, R. H. and S. </a:t>
            </a:r>
            <a:r>
              <a:rPr lang="en-US" dirty="0" err="1"/>
              <a:t>Benartzi</a:t>
            </a:r>
            <a:r>
              <a:rPr lang="en-US" dirty="0"/>
              <a:t> (2004). “Save More Tomorrow</a:t>
            </a:r>
            <a:r>
              <a:rPr lang="zh-CN" altLang="en-US" dirty="0"/>
              <a:t>™</a:t>
            </a:r>
            <a:r>
              <a:rPr lang="en-US" dirty="0"/>
              <a:t>: Using behavioral economics to increase employee saving." </a:t>
            </a:r>
            <a:r>
              <a:rPr lang="en-US" i="1" u="sng" dirty="0"/>
              <a:t>Journal of Political Economy </a:t>
            </a:r>
            <a:r>
              <a:rPr lang="en-US" dirty="0"/>
              <a:t>112(1): S164-S187.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AA641-67CB-DA42-AD7C-FD57F2414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02" y="2149988"/>
            <a:ext cx="4846098" cy="467435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10E2FA9-2014-7546-BE18-0AB0BAB208EF}"/>
              </a:ext>
            </a:extLst>
          </p:cNvPr>
          <p:cNvGrpSpPr/>
          <p:nvPr/>
        </p:nvGrpSpPr>
        <p:grpSpPr>
          <a:xfrm>
            <a:off x="6450597" y="2095396"/>
            <a:ext cx="4977687" cy="4762604"/>
            <a:chOff x="6703080" y="2095396"/>
            <a:chExt cx="4977687" cy="47626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127BF9-B4E6-4E4B-AC12-47E8D3331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3081" y="2095396"/>
              <a:ext cx="4977686" cy="9093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29ACC9-8807-0F4B-953D-89ED0B387E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6" r="1511"/>
            <a:stretch/>
          </p:blipFill>
          <p:spPr>
            <a:xfrm>
              <a:off x="6703080" y="2999079"/>
              <a:ext cx="4977687" cy="3858921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94245-EC1F-E446-BA4F-530F9513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FF37-686C-0549-9B2D-86C5FB76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8146"/>
          </a:xfrm>
        </p:spPr>
        <p:txBody>
          <a:bodyPr/>
          <a:lstStyle/>
          <a:p>
            <a:r>
              <a:rPr lang="en-US" altLang="zh-CN" dirty="0"/>
              <a:t>Automatic</a:t>
            </a:r>
            <a:r>
              <a:rPr lang="zh-CN" altLang="en-US" dirty="0"/>
              <a:t> </a:t>
            </a:r>
            <a:r>
              <a:rPr lang="en-US" altLang="zh-CN" dirty="0"/>
              <a:t>Enrolment</a:t>
            </a:r>
            <a:r>
              <a:rPr lang="zh-CN" altLang="en-US" dirty="0"/>
              <a:t> </a:t>
            </a:r>
            <a:r>
              <a:rPr lang="en-US" altLang="zh-CN" dirty="0"/>
              <a:t>Pension</a:t>
            </a:r>
            <a:r>
              <a:rPr lang="zh-CN" altLang="en-US" dirty="0"/>
              <a:t> </a:t>
            </a:r>
            <a:r>
              <a:rPr lang="en-US" altLang="zh-CN" dirty="0"/>
              <a:t>Scheme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F425C-8817-EE4C-80EC-0456CAAC0A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76316"/>
            <a:ext cx="10363826" cy="4292221"/>
          </a:xfrm>
        </p:spPr>
        <p:txBody>
          <a:bodyPr>
            <a:normAutofit/>
          </a:bodyPr>
          <a:lstStyle/>
          <a:p>
            <a:r>
              <a:rPr lang="en-US" dirty="0"/>
              <a:t>Department for Work and Pensions (202</a:t>
            </a:r>
            <a:r>
              <a:rPr lang="en-US" altLang="zh-CN" dirty="0"/>
              <a:t>2</a:t>
            </a:r>
            <a:r>
              <a:rPr lang="en-US" dirty="0"/>
              <a:t>). Workplace pensions participation and savings trends: 2009 to 20</a:t>
            </a:r>
            <a:r>
              <a:rPr lang="en-US" altLang="zh-CN" dirty="0"/>
              <a:t>21</a:t>
            </a:r>
            <a:r>
              <a:rPr lang="en-US" dirty="0"/>
              <a:t>.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nation-wide</a:t>
            </a:r>
            <a:r>
              <a:rPr lang="zh-CN" altLang="en-US" dirty="0"/>
              <a:t> </a:t>
            </a:r>
            <a:r>
              <a:rPr lang="en-US" altLang="zh-CN" dirty="0"/>
              <a:t>implementation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automatic</a:t>
            </a:r>
            <a:r>
              <a:rPr lang="zh-CN" altLang="en-US" dirty="0"/>
              <a:t> </a:t>
            </a:r>
            <a:r>
              <a:rPr lang="en-US" altLang="zh-CN" dirty="0"/>
              <a:t>enrolment</a:t>
            </a:r>
            <a:r>
              <a:rPr lang="zh-CN" altLang="en-US" dirty="0"/>
              <a:t> </a:t>
            </a:r>
            <a:r>
              <a:rPr lang="en-US" altLang="zh-CN" dirty="0"/>
              <a:t>pension</a:t>
            </a:r>
            <a:r>
              <a:rPr lang="zh-CN" altLang="en-US" dirty="0"/>
              <a:t> </a:t>
            </a:r>
            <a:r>
              <a:rPr lang="en-US" altLang="zh-CN" dirty="0"/>
              <a:t>scheme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</a:p>
          <a:p>
            <a:pPr lvl="1"/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findings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Behavioural</a:t>
            </a:r>
            <a:r>
              <a:rPr lang="zh-CN" altLang="en-US" dirty="0"/>
              <a:t> </a:t>
            </a:r>
            <a:r>
              <a:rPr lang="en-US" altLang="zh-CN" dirty="0"/>
              <a:t>Insight</a:t>
            </a:r>
            <a:r>
              <a:rPr lang="zh-CN" altLang="en-US" dirty="0"/>
              <a:t> </a:t>
            </a:r>
            <a:r>
              <a:rPr lang="en-US" altLang="zh-CN" dirty="0"/>
              <a:t>Team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UK</a:t>
            </a:r>
            <a:endParaRPr lang="en-GB" altLang="zh-CN" dirty="0"/>
          </a:p>
          <a:p>
            <a:pPr lvl="1"/>
            <a:r>
              <a:rPr lang="en-US" altLang="zh-CN" dirty="0"/>
              <a:t>Heavily</a:t>
            </a:r>
            <a:r>
              <a:rPr lang="zh-CN" altLang="en-US" dirty="0"/>
              <a:t> </a:t>
            </a:r>
            <a:r>
              <a:rPr lang="en-US" altLang="zh-CN" dirty="0"/>
              <a:t>influenced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‘Nudges’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Thalers’</a:t>
            </a:r>
            <a:r>
              <a:rPr lang="zh-CN" altLang="en-US" dirty="0"/>
              <a:t> </a:t>
            </a:r>
            <a:r>
              <a:rPr lang="en-US" altLang="zh-CN" dirty="0" err="1"/>
              <a:t>SMarT</a:t>
            </a:r>
            <a:r>
              <a:rPr lang="zh-CN" altLang="en-US" dirty="0"/>
              <a:t> </a:t>
            </a:r>
            <a:r>
              <a:rPr lang="en-US" altLang="zh-CN" dirty="0" err="1"/>
              <a:t>programme</a:t>
            </a:r>
            <a:endParaRPr lang="en-US" altLang="zh-CN" dirty="0"/>
          </a:p>
          <a:p>
            <a:pPr lvl="1"/>
            <a:r>
              <a:rPr lang="en-US" altLang="zh-CN" dirty="0"/>
              <a:t>Rolled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phases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2012,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million</a:t>
            </a:r>
            <a:r>
              <a:rPr lang="zh-CN" altLang="en-US" dirty="0"/>
              <a:t> </a:t>
            </a:r>
            <a:r>
              <a:rPr lang="en-US" altLang="zh-CN" dirty="0"/>
              <a:t>employees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participated.</a:t>
            </a:r>
            <a:r>
              <a:rPr lang="zh-CN" altLang="en-US" dirty="0"/>
              <a:t> </a:t>
            </a:r>
            <a:endParaRPr lang="en-GB" altLang="zh-CN" dirty="0"/>
          </a:p>
          <a:p>
            <a:pPr lvl="1"/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source:</a:t>
            </a:r>
            <a:r>
              <a:rPr lang="zh-CN" altLang="en-US" dirty="0"/>
              <a:t> </a:t>
            </a:r>
            <a:r>
              <a:rPr lang="en-GB" altLang="zh-CN" dirty="0"/>
              <a:t>Annual Survey of Hours and Earnings (ASHE)</a:t>
            </a:r>
          </a:p>
          <a:p>
            <a:pPr lvl="2"/>
            <a:r>
              <a:rPr lang="en-US" altLang="zh-CN" dirty="0"/>
              <a:t>P</a:t>
            </a:r>
            <a:r>
              <a:rPr lang="en-GB" altLang="zh-CN" dirty="0" err="1"/>
              <a:t>ublished</a:t>
            </a:r>
            <a:r>
              <a:rPr lang="en-GB" altLang="zh-CN" dirty="0"/>
              <a:t> by the Office for National Statistics (ONS) and is a key source of information on workplace</a:t>
            </a:r>
            <a:r>
              <a:rPr lang="zh-CN" altLang="en-US" dirty="0"/>
              <a:t> </a:t>
            </a:r>
            <a:r>
              <a:rPr lang="en-GB" altLang="zh-CN" dirty="0"/>
              <a:t>pensions in GB as it collects information on all types of workplace </a:t>
            </a:r>
            <a:r>
              <a:rPr lang="en-GB" altLang="zh-CN" dirty="0" err="1"/>
              <a:t>pensio</a:t>
            </a:r>
            <a:r>
              <a:rPr lang="en-US" altLang="zh-CN" dirty="0"/>
              <a:t>n.</a:t>
            </a:r>
            <a:r>
              <a:rPr lang="zh-CN" altLang="en-US" dirty="0"/>
              <a:t> </a:t>
            </a:r>
            <a:endParaRPr lang="en-GB" altLang="zh-CN" dirty="0"/>
          </a:p>
          <a:p>
            <a:pPr lvl="2"/>
            <a:r>
              <a:rPr lang="en-US" altLang="zh-CN" dirty="0"/>
              <a:t>B</a:t>
            </a:r>
            <a:r>
              <a:rPr lang="en-US" dirty="0"/>
              <a:t>ased on a 1</a:t>
            </a:r>
            <a:r>
              <a:rPr lang="en-US" altLang="zh-CN" dirty="0"/>
              <a:t>%</a:t>
            </a:r>
            <a:r>
              <a:rPr lang="zh-CN" altLang="en-US" dirty="0"/>
              <a:t> </a:t>
            </a:r>
            <a:r>
              <a:rPr lang="en-US" dirty="0"/>
              <a:t>sample of employee jobs taken from HM Revenue &amp; Customs (HMRC) PAYE</a:t>
            </a:r>
            <a:r>
              <a:rPr lang="zh-CN" altLang="en-US" dirty="0"/>
              <a:t> </a:t>
            </a:r>
            <a:r>
              <a:rPr lang="en-US" altLang="zh-CN" dirty="0"/>
              <a:t>(Pay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Earn)</a:t>
            </a:r>
            <a:r>
              <a:rPr lang="en-US" dirty="0"/>
              <a:t> records. Information is obtained from employers and</a:t>
            </a:r>
            <a:r>
              <a:rPr lang="zh-CN" altLang="en-US" dirty="0"/>
              <a:t> </a:t>
            </a:r>
            <a:r>
              <a:rPr lang="en-US" dirty="0"/>
              <a:t>treated confidentially</a:t>
            </a:r>
            <a:r>
              <a:rPr lang="en-US" altLang="zh-CN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391A9-4E0B-7846-357B-B3FD0826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86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FF37-686C-0549-9B2D-86C5FB76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8146"/>
          </a:xfrm>
        </p:spPr>
        <p:txBody>
          <a:bodyPr/>
          <a:lstStyle/>
          <a:p>
            <a:r>
              <a:rPr lang="en-US" altLang="zh-CN" dirty="0"/>
              <a:t>Automatic</a:t>
            </a:r>
            <a:r>
              <a:rPr lang="zh-CN" altLang="en-US" dirty="0"/>
              <a:t> </a:t>
            </a:r>
            <a:r>
              <a:rPr lang="en-US" altLang="zh-CN" dirty="0"/>
              <a:t>Enrolment</a:t>
            </a:r>
            <a:r>
              <a:rPr lang="zh-CN" altLang="en-US" dirty="0"/>
              <a:t> </a:t>
            </a:r>
            <a:r>
              <a:rPr lang="en-US" altLang="zh-CN" dirty="0"/>
              <a:t>Pension</a:t>
            </a:r>
            <a:r>
              <a:rPr lang="zh-CN" altLang="en-US" dirty="0"/>
              <a:t> </a:t>
            </a:r>
            <a:r>
              <a:rPr lang="en-US" altLang="zh-CN" dirty="0"/>
              <a:t>Scheme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F425C-8817-EE4C-80EC-0456CAAC0A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76316"/>
            <a:ext cx="10363826" cy="828147"/>
          </a:xfrm>
        </p:spPr>
        <p:txBody>
          <a:bodyPr/>
          <a:lstStyle/>
          <a:p>
            <a:r>
              <a:rPr lang="en-US" dirty="0"/>
              <a:t>Department for Work and Pensions (202</a:t>
            </a:r>
            <a:r>
              <a:rPr lang="en-US" altLang="zh-CN" dirty="0"/>
              <a:t>2</a:t>
            </a:r>
            <a:r>
              <a:rPr lang="en-US" dirty="0"/>
              <a:t>). Workplace pensions participation and savings trends: 2009 to 20</a:t>
            </a:r>
            <a:r>
              <a:rPr lang="en-US" altLang="zh-CN" dirty="0"/>
              <a:t>21</a:t>
            </a:r>
            <a:r>
              <a:rPr lang="en-US" dirty="0"/>
              <a:t>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BEDAF-B313-2BFB-2C01-CB3454F5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213535-BDB8-5CCB-79E6-395432819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13" y="2421261"/>
            <a:ext cx="5518355" cy="40645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2660E5-BDDA-3E1D-5D06-01CCEB48859D}"/>
              </a:ext>
            </a:extLst>
          </p:cNvPr>
          <p:cNvSpPr txBox="1"/>
          <p:nvPr/>
        </p:nvSpPr>
        <p:spPr>
          <a:xfrm>
            <a:off x="6928055" y="2459397"/>
            <a:ext cx="4900151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B0C0C"/>
                </a:solidFill>
                <a:effectLst/>
                <a:latin typeface="Cambria" panose="02040503050406030204" pitchFamily="18" charset="0"/>
              </a:rPr>
              <a:t>Trends across all breakdowns broadly reflect this overall picture of participation in the public and private sector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B0C0C"/>
                </a:solidFill>
                <a:effectLst/>
                <a:latin typeface="Cambria" panose="02040503050406030204" pitchFamily="18" charset="0"/>
              </a:rPr>
              <a:t>Since 2012, many gaps in participation have narrowed – the largest increases have been seen in Agriculture &amp; Fishing and Distribution, Hotels &amp; Restaurants industries and among small private employers (5 to 49 employees)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B0C0C"/>
                </a:solidFill>
                <a:effectLst/>
                <a:latin typeface="Cambria" panose="02040503050406030204" pitchFamily="18" charset="0"/>
              </a:rPr>
              <a:t>Most groups have seen trends in participation stabilise between 2018 and 2021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B0C0C"/>
                </a:solidFill>
                <a:effectLst/>
                <a:latin typeface="Cambria" panose="02040503050406030204" pitchFamily="18" charset="0"/>
              </a:rPr>
              <a:t>There are some gaps that remain in 2021 and there is relatively low participation of below 65% for some eligible groups including micro employers and around 66% for Pakistani and Bangladeshi employees (ethnicity is calculated using a 3-year average)</a:t>
            </a:r>
          </a:p>
        </p:txBody>
      </p:sp>
    </p:spTree>
    <p:extLst>
      <p:ext uri="{BB962C8B-B14F-4D97-AF65-F5344CB8AC3E}">
        <p14:creationId xmlns:p14="http://schemas.microsoft.com/office/powerpoint/2010/main" val="127751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FF37-686C-0549-9B2D-86C5FB76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8146"/>
          </a:xfrm>
        </p:spPr>
        <p:txBody>
          <a:bodyPr/>
          <a:lstStyle/>
          <a:p>
            <a:r>
              <a:rPr lang="en-US" altLang="zh-CN" dirty="0"/>
              <a:t>Automatic</a:t>
            </a:r>
            <a:r>
              <a:rPr lang="zh-CN" altLang="en-US" dirty="0"/>
              <a:t> </a:t>
            </a:r>
            <a:r>
              <a:rPr lang="en-US" altLang="zh-CN" dirty="0"/>
              <a:t>Enrolment</a:t>
            </a:r>
            <a:r>
              <a:rPr lang="zh-CN" altLang="en-US" dirty="0"/>
              <a:t> </a:t>
            </a:r>
            <a:r>
              <a:rPr lang="en-US" altLang="zh-CN" dirty="0"/>
              <a:t>Pension</a:t>
            </a:r>
            <a:r>
              <a:rPr lang="zh-CN" altLang="en-US" dirty="0"/>
              <a:t> </a:t>
            </a:r>
            <a:r>
              <a:rPr lang="en-US" altLang="zh-CN" dirty="0"/>
              <a:t>Scheme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F425C-8817-EE4C-80EC-0456CAAC0A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76316"/>
            <a:ext cx="10363826" cy="828147"/>
          </a:xfrm>
        </p:spPr>
        <p:txBody>
          <a:bodyPr/>
          <a:lstStyle/>
          <a:p>
            <a:r>
              <a:rPr lang="en-US" dirty="0"/>
              <a:t>Department for Work and Pensions (202</a:t>
            </a:r>
            <a:r>
              <a:rPr lang="en-US" altLang="zh-CN" dirty="0"/>
              <a:t>2</a:t>
            </a:r>
            <a:r>
              <a:rPr lang="en-US" dirty="0"/>
              <a:t>). Workplace pensions participation and savings trends: 2009 to 20</a:t>
            </a:r>
            <a:r>
              <a:rPr lang="en-US" altLang="zh-CN" dirty="0"/>
              <a:t>21</a:t>
            </a:r>
            <a:r>
              <a:rPr lang="en-US" dirty="0"/>
              <a:t>.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883E7-5188-C12F-47A0-490476570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923" y="2534115"/>
            <a:ext cx="6064045" cy="4149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8C2348-F4F5-F386-3AB8-85CC5294A0EC}"/>
              </a:ext>
            </a:extLst>
          </p:cNvPr>
          <p:cNvSpPr txBox="1"/>
          <p:nvPr/>
        </p:nvSpPr>
        <p:spPr>
          <a:xfrm>
            <a:off x="7414751" y="1990389"/>
            <a:ext cx="4310217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Cambria" panose="02040503050406030204" pitchFamily="18" charset="0"/>
              </a:rPr>
              <a:t>All employer sizes have seen large increases in eligible employee participation rates since the start of the relevant automatic enrolment staging date.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Cambria" panose="02040503050406030204" pitchFamily="18" charset="0"/>
              </a:rPr>
              <a:t>The highest levels of both private and public sector participation in 2021 were seen in the larger employer bands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Cambria" panose="02040503050406030204" pitchFamily="18" charset="0"/>
              </a:rPr>
              <a:t>Participation rates among micro (1 to 4 employees) and small (5 to 49 employees) employers in the private sector have increased since 2012 to their current position of 57% and 80%.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B0C0C"/>
                </a:solidFill>
                <a:latin typeface="Cambria" panose="02040503050406030204" pitchFamily="18" charset="0"/>
              </a:rPr>
              <a:t>T</a:t>
            </a:r>
            <a:r>
              <a:rPr lang="en-GB" b="0" i="0" dirty="0">
                <a:solidFill>
                  <a:srgbClr val="0B0C0C"/>
                </a:solidFill>
                <a:effectLst/>
                <a:latin typeface="Cambria" panose="02040503050406030204" pitchFamily="18" charset="0"/>
              </a:rPr>
              <a:t>here is a persistent gap in participation rates of these groups and other sized employers.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3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FF37-686C-0549-9B2D-86C5FB76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8146"/>
          </a:xfrm>
        </p:spPr>
        <p:txBody>
          <a:bodyPr/>
          <a:lstStyle/>
          <a:p>
            <a:r>
              <a:rPr lang="en-US" altLang="zh-CN" dirty="0"/>
              <a:t>Automatic</a:t>
            </a:r>
            <a:r>
              <a:rPr lang="zh-CN" altLang="en-US" dirty="0"/>
              <a:t> </a:t>
            </a:r>
            <a:r>
              <a:rPr lang="en-US" altLang="zh-CN" dirty="0"/>
              <a:t>Enrolment</a:t>
            </a:r>
            <a:r>
              <a:rPr lang="zh-CN" altLang="en-US" dirty="0"/>
              <a:t> </a:t>
            </a:r>
            <a:r>
              <a:rPr lang="en-US" altLang="zh-CN" dirty="0"/>
              <a:t>Pension</a:t>
            </a:r>
            <a:r>
              <a:rPr lang="zh-CN" altLang="en-US" dirty="0"/>
              <a:t> </a:t>
            </a:r>
            <a:r>
              <a:rPr lang="en-US" altLang="zh-CN" dirty="0"/>
              <a:t>Scheme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F425C-8817-EE4C-80EC-0456CAAC0A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2862" y="1236159"/>
            <a:ext cx="10363826" cy="828147"/>
          </a:xfrm>
        </p:spPr>
        <p:txBody>
          <a:bodyPr/>
          <a:lstStyle/>
          <a:p>
            <a:r>
              <a:rPr lang="en-US" dirty="0"/>
              <a:t>Department for Work and Pensions (202</a:t>
            </a:r>
            <a:r>
              <a:rPr lang="en-US" altLang="zh-CN" dirty="0"/>
              <a:t>2</a:t>
            </a:r>
            <a:r>
              <a:rPr lang="en-US" dirty="0"/>
              <a:t>). Workplace pensions participation and savings trends: 2009 to 20</a:t>
            </a:r>
            <a:r>
              <a:rPr lang="en-US" altLang="zh-CN" dirty="0"/>
              <a:t>21</a:t>
            </a:r>
            <a:r>
              <a:rPr lang="en-US" dirty="0"/>
              <a:t>.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4947A-8747-7C8A-F7C4-86739AE35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11" y="2005312"/>
            <a:ext cx="3494955" cy="4819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05DB3C-4DBC-86A9-DE12-E4A8D7D1D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829" y="2005310"/>
            <a:ext cx="3400275" cy="4819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9B643D-3FFC-4153-2B13-E920A6F95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667" y="2012507"/>
            <a:ext cx="3401164" cy="48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45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FF37-686C-0549-9B2D-86C5FB76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8146"/>
          </a:xfrm>
        </p:spPr>
        <p:txBody>
          <a:bodyPr/>
          <a:lstStyle/>
          <a:p>
            <a:r>
              <a:rPr lang="en-US" altLang="zh-CN" dirty="0"/>
              <a:t>Automatic</a:t>
            </a:r>
            <a:r>
              <a:rPr lang="zh-CN" altLang="en-US" dirty="0"/>
              <a:t> </a:t>
            </a:r>
            <a:r>
              <a:rPr lang="en-US" altLang="zh-CN" dirty="0"/>
              <a:t>Enrolment</a:t>
            </a:r>
            <a:r>
              <a:rPr lang="zh-CN" altLang="en-US" dirty="0"/>
              <a:t> </a:t>
            </a:r>
            <a:r>
              <a:rPr lang="en-US" altLang="zh-CN" dirty="0"/>
              <a:t>Pension</a:t>
            </a:r>
            <a:r>
              <a:rPr lang="zh-CN" altLang="en-US" dirty="0"/>
              <a:t> </a:t>
            </a:r>
            <a:r>
              <a:rPr lang="en-US" altLang="zh-CN" dirty="0"/>
              <a:t>Scheme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F425C-8817-EE4C-80EC-0456CAAC0A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76316"/>
            <a:ext cx="10363826" cy="4883478"/>
          </a:xfrm>
        </p:spPr>
        <p:txBody>
          <a:bodyPr>
            <a:normAutofit/>
          </a:bodyPr>
          <a:lstStyle/>
          <a:p>
            <a:r>
              <a:rPr lang="en-US" sz="2400" dirty="0"/>
              <a:t>Cribb, J. and C. Emmerson (2020). "What happens to workplace pension saving when employers are obliged to </a:t>
            </a:r>
            <a:r>
              <a:rPr lang="en-US" sz="2400" dirty="0" err="1"/>
              <a:t>enrol</a:t>
            </a:r>
            <a:r>
              <a:rPr lang="en-US" sz="2400" dirty="0"/>
              <a:t> employees automatically?" </a:t>
            </a:r>
            <a:r>
              <a:rPr lang="en-US" sz="2400" i="1" u="sng" dirty="0"/>
              <a:t>International Tax and Public Finance</a:t>
            </a:r>
            <a:r>
              <a:rPr lang="en-US" sz="2400" dirty="0"/>
              <a:t> 27(3): 664-693.</a:t>
            </a:r>
          </a:p>
          <a:p>
            <a:pPr lvl="1"/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source:</a:t>
            </a:r>
            <a:r>
              <a:rPr lang="zh-CN" altLang="en-US" sz="2400" dirty="0"/>
              <a:t> </a:t>
            </a:r>
            <a:r>
              <a:rPr lang="en-GB" altLang="zh-CN" sz="2400" dirty="0"/>
              <a:t>Annual Survey of Hours and Earnings (ASHE)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1997</a:t>
            </a:r>
            <a:r>
              <a:rPr lang="zh-CN" altLang="en-US" sz="2400" dirty="0"/>
              <a:t> </a:t>
            </a:r>
            <a:r>
              <a:rPr lang="en-US" altLang="zh-CN" sz="2400" dirty="0"/>
              <a:t>–</a:t>
            </a:r>
            <a:r>
              <a:rPr lang="zh-CN" altLang="en-US" sz="2400" dirty="0"/>
              <a:t> </a:t>
            </a:r>
            <a:r>
              <a:rPr lang="en-US" altLang="zh-CN" sz="2400" dirty="0"/>
              <a:t>2015</a:t>
            </a:r>
            <a:endParaRPr lang="en-GB" altLang="zh-CN" sz="2400" dirty="0"/>
          </a:p>
          <a:p>
            <a:pPr lvl="1"/>
            <a:r>
              <a:rPr lang="en-US" altLang="zh-CN" sz="2400" dirty="0"/>
              <a:t>Linear probability model and </a:t>
            </a:r>
            <a:r>
              <a:rPr lang="en-US" altLang="zh-CN" sz="2400" dirty="0" err="1"/>
              <a:t>Probit</a:t>
            </a:r>
            <a:r>
              <a:rPr lang="en-US" altLang="zh-CN" sz="2400" dirty="0"/>
              <a:t> model</a:t>
            </a:r>
          </a:p>
          <a:p>
            <a:pPr lvl="1"/>
            <a:r>
              <a:rPr lang="en-US" altLang="zh-CN" sz="2400" dirty="0"/>
              <a:t>Private</a:t>
            </a:r>
            <a:r>
              <a:rPr lang="zh-CN" altLang="en-US" sz="2400" dirty="0"/>
              <a:t> </a:t>
            </a:r>
            <a:r>
              <a:rPr lang="en-US" altLang="zh-CN" sz="2400" dirty="0"/>
              <a:t>sector</a:t>
            </a:r>
            <a:r>
              <a:rPr lang="zh-CN" altLang="en-US" sz="2400" dirty="0"/>
              <a:t> </a:t>
            </a:r>
            <a:r>
              <a:rPr lang="en-US" altLang="zh-CN" sz="2400" dirty="0"/>
              <a:t>only</a:t>
            </a:r>
          </a:p>
          <a:p>
            <a:pPr lvl="1"/>
            <a:r>
              <a:rPr lang="en-US" altLang="zh-CN" sz="2400" dirty="0"/>
              <a:t>Employers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five</a:t>
            </a:r>
            <a:r>
              <a:rPr lang="zh-CN" altLang="en-US" sz="2400" dirty="0"/>
              <a:t> </a:t>
            </a:r>
            <a:r>
              <a:rPr lang="en-US" altLang="zh-CN" sz="2400" dirty="0"/>
              <a:t>or</a:t>
            </a:r>
            <a:r>
              <a:rPr lang="zh-CN" altLang="en-US" sz="2400" dirty="0"/>
              <a:t> </a:t>
            </a:r>
            <a:r>
              <a:rPr lang="en-US" altLang="zh-CN" sz="2400" dirty="0"/>
              <a:t>more</a:t>
            </a:r>
            <a:r>
              <a:rPr lang="zh-CN" altLang="en-US" sz="2400" dirty="0"/>
              <a:t> </a:t>
            </a:r>
            <a:r>
              <a:rPr lang="en-US" altLang="zh-CN" sz="2400" dirty="0"/>
              <a:t>employees</a:t>
            </a:r>
            <a:r>
              <a:rPr lang="zh-CN" altLang="en-US" sz="2400" dirty="0"/>
              <a:t> </a:t>
            </a:r>
            <a:r>
              <a:rPr lang="en-US" altLang="zh-CN" sz="2400" dirty="0"/>
              <a:t>only</a:t>
            </a:r>
          </a:p>
          <a:p>
            <a:pPr lvl="1"/>
            <a:r>
              <a:rPr lang="en-US" altLang="zh-CN" sz="2400" dirty="0"/>
              <a:t>Sample</a:t>
            </a:r>
            <a:r>
              <a:rPr lang="zh-CN" altLang="en-US" sz="2400" dirty="0"/>
              <a:t> </a:t>
            </a:r>
            <a:r>
              <a:rPr lang="en-US" altLang="zh-CN" sz="2400" dirty="0"/>
              <a:t>size:</a:t>
            </a:r>
            <a:r>
              <a:rPr lang="zh-CN" altLang="en-US" sz="2400" dirty="0"/>
              <a:t> </a:t>
            </a:r>
            <a:r>
              <a:rPr lang="en-US" altLang="zh-CN" sz="2400" dirty="0"/>
              <a:t>457,443</a:t>
            </a:r>
            <a:r>
              <a:rPr lang="zh-CN" altLang="en-US" sz="2400" dirty="0"/>
              <a:t> </a:t>
            </a:r>
            <a:r>
              <a:rPr lang="en-US" altLang="zh-CN" sz="2400" dirty="0"/>
              <a:t>records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GB" altLang="zh-CN" sz="2400" dirty="0"/>
              <a:t>64,849 employers</a:t>
            </a:r>
            <a:r>
              <a:rPr lang="en-US" altLang="zh-CN" sz="2400" dirty="0"/>
              <a:t>.</a:t>
            </a:r>
            <a:r>
              <a:rPr lang="zh-CN" altLang="en-US" sz="2400" dirty="0"/>
              <a:t> 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F9376-8848-1890-190B-11E2A7CF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36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FF37-686C-0549-9B2D-86C5FB76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8146"/>
          </a:xfrm>
        </p:spPr>
        <p:txBody>
          <a:bodyPr/>
          <a:lstStyle/>
          <a:p>
            <a:r>
              <a:rPr lang="en-US" altLang="zh-CN" dirty="0"/>
              <a:t>Automatic</a:t>
            </a:r>
            <a:r>
              <a:rPr lang="zh-CN" altLang="en-US" dirty="0"/>
              <a:t> </a:t>
            </a:r>
            <a:r>
              <a:rPr lang="en-US" altLang="zh-CN" dirty="0"/>
              <a:t>Enrolment</a:t>
            </a:r>
            <a:r>
              <a:rPr lang="zh-CN" altLang="en-US" dirty="0"/>
              <a:t> </a:t>
            </a:r>
            <a:r>
              <a:rPr lang="en-US" altLang="zh-CN" dirty="0"/>
              <a:t>Pension</a:t>
            </a:r>
            <a:r>
              <a:rPr lang="zh-CN" altLang="en-US" dirty="0"/>
              <a:t> </a:t>
            </a:r>
            <a:r>
              <a:rPr lang="en-US" altLang="zh-CN" dirty="0"/>
              <a:t>Scheme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F425C-8817-EE4C-80EC-0456CAAC0A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76317"/>
            <a:ext cx="10363826" cy="50209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Cribb, J. and C. Emmerson (2020). "What happens to workplace pension saving when employers are obliged to </a:t>
            </a:r>
            <a:r>
              <a:rPr lang="en-US" dirty="0" err="1"/>
              <a:t>enrol</a:t>
            </a:r>
            <a:r>
              <a:rPr lang="en-US" dirty="0"/>
              <a:t> employees automatically?" </a:t>
            </a:r>
            <a:r>
              <a:rPr lang="en-US" i="1" u="sng" dirty="0"/>
              <a:t>International Tax and Public Finance</a:t>
            </a:r>
            <a:r>
              <a:rPr lang="en-US" dirty="0"/>
              <a:t> 27(3): 664-693.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altLang="zh-CN" dirty="0"/>
              <a:t>Dependent</a:t>
            </a:r>
            <a:r>
              <a:rPr lang="zh-CN" altLang="en-US" dirty="0"/>
              <a:t> </a:t>
            </a:r>
            <a:r>
              <a:rPr lang="en-US" altLang="zh-CN" dirty="0"/>
              <a:t>variable:</a:t>
            </a:r>
            <a:r>
              <a:rPr lang="zh-CN" altLang="en-US" dirty="0"/>
              <a:t> </a:t>
            </a:r>
            <a:r>
              <a:rPr lang="en-US" altLang="zh-CN" dirty="0"/>
              <a:t>1)</a:t>
            </a:r>
            <a:r>
              <a:rPr lang="zh-CN" altLang="en-US" dirty="0"/>
              <a:t> </a:t>
            </a:r>
            <a:r>
              <a:rPr lang="en-US" altLang="zh-CN" dirty="0"/>
              <a:t>a dummy indicating whether the employee is participating in a workplace pension,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2)</a:t>
            </a:r>
            <a:r>
              <a:rPr lang="zh-CN" altLang="en-US" dirty="0"/>
              <a:t> </a:t>
            </a:r>
            <a:r>
              <a:rPr lang="en-GB" altLang="zh-CN" dirty="0"/>
              <a:t>contribution rates (both mean and whether below different thresholds)</a:t>
            </a:r>
            <a:endParaRPr lang="en-US" altLang="zh-CN" dirty="0"/>
          </a:p>
          <a:p>
            <a:pPr lvl="1"/>
            <a:r>
              <a:rPr lang="en-US" altLang="zh-CN" i="1" dirty="0" err="1"/>
              <a:t>Autoenrol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GB" altLang="zh-CN" dirty="0"/>
              <a:t>if automatic enrolment is in place in the employee’s employer when they are</a:t>
            </a:r>
            <a:r>
              <a:rPr lang="zh-CN" altLang="en-US" dirty="0"/>
              <a:t> </a:t>
            </a:r>
            <a:r>
              <a:rPr lang="en-GB" altLang="zh-CN" dirty="0"/>
              <a:t>observed, and 0 otherwise</a:t>
            </a:r>
          </a:p>
          <a:p>
            <a:pPr lvl="1"/>
            <a:r>
              <a:rPr lang="en-US" altLang="zh-CN" dirty="0" err="1"/>
              <a:t>Partial_a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GB" altLang="zh-CN" dirty="0"/>
              <a:t>a dummy variable for being ‘partially affected’, which varies</a:t>
            </a:r>
            <a:r>
              <a:rPr lang="zh-CN" altLang="en-US" dirty="0"/>
              <a:t> </a:t>
            </a:r>
            <a:r>
              <a:rPr lang="en-GB" altLang="zh-CN" dirty="0"/>
              <a:t>for each year that there are people who are partially affected (2013–2015)</a:t>
            </a:r>
          </a:p>
          <a:p>
            <a:pPr lvl="1"/>
            <a:r>
              <a:rPr lang="en-US" altLang="zh-CN" dirty="0"/>
              <a:t>X: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variables</a:t>
            </a:r>
            <a:r>
              <a:rPr lang="zh-CN" altLang="en-US" dirty="0"/>
              <a:t> </a:t>
            </a:r>
            <a:r>
              <a:rPr lang="en-US" altLang="zh-CN" dirty="0"/>
              <a:t>including</a:t>
            </a:r>
            <a:r>
              <a:rPr lang="zh-CN" altLang="en-US" dirty="0"/>
              <a:t> </a:t>
            </a:r>
            <a:r>
              <a:rPr lang="en-GB" altLang="zh-CN" dirty="0"/>
              <a:t>sex, age (in cubic), job tenure (three</a:t>
            </a:r>
            <a:r>
              <a:rPr lang="zh-CN" altLang="en-US" dirty="0"/>
              <a:t> </a:t>
            </a:r>
            <a:r>
              <a:rPr lang="en-GB" altLang="zh-CN" dirty="0"/>
              <a:t>dummies), dummies for working for a non-profit institution, being in a full-time job, the job not being the individual’s ‘main’ job and the job being temporary, 10 regional dummies, 12 dummies for industry of the employer and 8 dummies for occupational category of the employee.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3B97F-67E3-B24D-8343-D130F2508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594" y="2429302"/>
            <a:ext cx="7422573" cy="8335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C44A2-F230-E863-592B-AFECFE3A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0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FF37-686C-0549-9B2D-86C5FB76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8146"/>
          </a:xfrm>
        </p:spPr>
        <p:txBody>
          <a:bodyPr/>
          <a:lstStyle/>
          <a:p>
            <a:r>
              <a:rPr lang="en-US" altLang="zh-CN" dirty="0"/>
              <a:t>Automatic</a:t>
            </a:r>
            <a:r>
              <a:rPr lang="zh-CN" altLang="en-US" dirty="0"/>
              <a:t> </a:t>
            </a:r>
            <a:r>
              <a:rPr lang="en-US" altLang="zh-CN" dirty="0"/>
              <a:t>Enrolment</a:t>
            </a:r>
            <a:r>
              <a:rPr lang="zh-CN" altLang="en-US" dirty="0"/>
              <a:t> </a:t>
            </a:r>
            <a:r>
              <a:rPr lang="en-US" altLang="zh-CN" dirty="0"/>
              <a:t>Pension</a:t>
            </a:r>
            <a:r>
              <a:rPr lang="zh-CN" altLang="en-US" dirty="0"/>
              <a:t> </a:t>
            </a:r>
            <a:r>
              <a:rPr lang="en-US" altLang="zh-CN" dirty="0"/>
              <a:t>Scheme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F425C-8817-EE4C-80EC-0456CAAC0A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76317"/>
            <a:ext cx="10363826" cy="5020966"/>
          </a:xfrm>
        </p:spPr>
        <p:txBody>
          <a:bodyPr>
            <a:normAutofit/>
          </a:bodyPr>
          <a:lstStyle/>
          <a:p>
            <a:r>
              <a:rPr lang="en-US" dirty="0"/>
              <a:t>Cribb, J. and C. Emmerson (2020). "What happens to workplace pension saving when employers are obliged to </a:t>
            </a:r>
            <a:r>
              <a:rPr lang="en-US" dirty="0" err="1"/>
              <a:t>enrol</a:t>
            </a:r>
            <a:r>
              <a:rPr lang="en-US" dirty="0"/>
              <a:t> employees automatically?" </a:t>
            </a:r>
            <a:r>
              <a:rPr lang="en-US" i="1" u="sng" dirty="0"/>
              <a:t>International Tax and Public Finance</a:t>
            </a:r>
            <a:r>
              <a:rPr lang="en-US" dirty="0"/>
              <a:t> 27(3): 664-693.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C51872-6372-3F40-8598-DFED43C65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458" y="2806521"/>
            <a:ext cx="7849083" cy="39204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D4678-3229-B113-44AD-5262AE26D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06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841F4-63A8-484A-97DD-839BD8D69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062" y="388321"/>
            <a:ext cx="10364451" cy="814837"/>
          </a:xfrm>
        </p:spPr>
        <p:txBody>
          <a:bodyPr/>
          <a:lstStyle/>
          <a:p>
            <a:r>
              <a:rPr lang="en-US" altLang="zh-CN" dirty="0"/>
              <a:t>Behavioural interventions for energy conservation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57DA4-EBF4-A74D-B24F-56B57E9626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674" y="1203158"/>
            <a:ext cx="11114059" cy="556813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2900" dirty="0" err="1"/>
              <a:t>Nisa</a:t>
            </a:r>
            <a:r>
              <a:rPr lang="en-US" altLang="zh-CN" sz="2900" dirty="0"/>
              <a:t>, C. F., et al. (2019). “Meta-analysis of </a:t>
            </a:r>
            <a:r>
              <a:rPr lang="en-US" altLang="zh-CN" sz="2900" dirty="0" err="1"/>
              <a:t>randomised</a:t>
            </a:r>
            <a:r>
              <a:rPr lang="en-US" altLang="zh-CN" sz="2900" dirty="0"/>
              <a:t> controlled trials testing behavioural interventions to promote household action on climate change.” </a:t>
            </a:r>
            <a:r>
              <a:rPr lang="en-US" altLang="zh-CN" sz="2900" i="1" u="sng" dirty="0"/>
              <a:t>Nature Communications</a:t>
            </a:r>
            <a:r>
              <a:rPr lang="en-US" altLang="zh-CN" sz="2900" dirty="0"/>
              <a:t> 10.</a:t>
            </a:r>
            <a:r>
              <a:rPr lang="zh-CN" altLang="en-US" sz="2900" dirty="0"/>
              <a:t> </a:t>
            </a:r>
            <a:endParaRPr lang="en-GB" altLang="zh-CN" sz="2900" dirty="0"/>
          </a:p>
          <a:p>
            <a:pPr lvl="1"/>
            <a:r>
              <a:rPr lang="en-US" altLang="zh-CN" sz="2600" dirty="0"/>
              <a:t>A</a:t>
            </a:r>
            <a:r>
              <a:rPr lang="zh-CN" altLang="en-US" sz="2600" dirty="0"/>
              <a:t> </a:t>
            </a:r>
            <a:r>
              <a:rPr lang="en-US" altLang="zh-CN" sz="2600" dirty="0"/>
              <a:t>review</a:t>
            </a:r>
            <a:r>
              <a:rPr lang="zh-CN" altLang="en-US" sz="2600" dirty="0"/>
              <a:t> </a:t>
            </a:r>
            <a:r>
              <a:rPr lang="en-US" altLang="zh-CN" sz="2600" dirty="0"/>
              <a:t>of</a:t>
            </a:r>
            <a:r>
              <a:rPr lang="zh-CN" altLang="en-US" sz="2600" dirty="0"/>
              <a:t> </a:t>
            </a:r>
            <a:r>
              <a:rPr lang="en-GB" altLang="zh-CN" sz="2600" dirty="0"/>
              <a:t>83 </a:t>
            </a:r>
            <a:r>
              <a:rPr lang="en-US" altLang="zh-CN" sz="2600" dirty="0"/>
              <a:t>papers</a:t>
            </a:r>
            <a:r>
              <a:rPr lang="en-GB" altLang="zh-CN" sz="2600" dirty="0"/>
              <a:t>, providing a total of 144 estimates</a:t>
            </a:r>
          </a:p>
          <a:p>
            <a:pPr lvl="1"/>
            <a:r>
              <a:rPr lang="en-US" altLang="zh-CN" sz="2600" dirty="0"/>
              <a:t>Behavioural interventions promote climate change mitigation to a very small degree while the intervention lasts, with no evidence of sustained positive effects once the intervention ends.</a:t>
            </a:r>
          </a:p>
          <a:p>
            <a:pPr lvl="1"/>
            <a:r>
              <a:rPr lang="en-US" altLang="zh-CN" sz="2600" dirty="0"/>
              <a:t>Behavioural</a:t>
            </a:r>
            <a:r>
              <a:rPr lang="zh-CN" altLang="en-US" sz="2600" dirty="0"/>
              <a:t> </a:t>
            </a:r>
            <a:r>
              <a:rPr lang="en-US" altLang="zh-CN" sz="2600" dirty="0"/>
              <a:t>interventions</a:t>
            </a:r>
            <a:r>
              <a:rPr lang="zh-CN" altLang="en-US" sz="2600" dirty="0"/>
              <a:t> </a:t>
            </a:r>
            <a:r>
              <a:rPr lang="en-US" altLang="zh-CN" sz="2600" dirty="0"/>
              <a:t>considered:</a:t>
            </a:r>
            <a:r>
              <a:rPr lang="zh-CN" altLang="en-US" sz="2600" dirty="0"/>
              <a:t> </a:t>
            </a:r>
            <a:endParaRPr lang="en-GB" altLang="zh-CN" sz="2600" dirty="0"/>
          </a:p>
          <a:p>
            <a:pPr marL="1073150" lvl="2" indent="-266700">
              <a:buFont typeface="+mj-lt"/>
              <a:buAutoNum type="arabicPeriod"/>
            </a:pPr>
            <a:r>
              <a:rPr lang="en-US" altLang="zh-CN" sz="2000" b="1" dirty="0">
                <a:solidFill>
                  <a:srgbClr val="FF0000"/>
                </a:solidFill>
              </a:rPr>
              <a:t>I</a:t>
            </a:r>
            <a:r>
              <a:rPr lang="en-GB" altLang="zh-CN" sz="2000" b="1" dirty="0" err="1">
                <a:solidFill>
                  <a:srgbClr val="FF0000"/>
                </a:solidFill>
              </a:rPr>
              <a:t>nformation</a:t>
            </a:r>
            <a:r>
              <a:rPr lang="en-GB" altLang="zh-CN" sz="2000" b="1" dirty="0">
                <a:solidFill>
                  <a:srgbClr val="FF0000"/>
                </a:solidFill>
              </a:rPr>
              <a:t>:</a:t>
            </a:r>
            <a:r>
              <a:rPr lang="en-GB" altLang="zh-CN" sz="2000" dirty="0"/>
              <a:t> simple messages conveying tips on how to save energy, in-home displays, energy labels or statistics about climate change</a:t>
            </a:r>
          </a:p>
          <a:p>
            <a:pPr marL="1073150" lvl="2" indent="-266700">
              <a:buFont typeface="+mj-lt"/>
              <a:buAutoNum type="arabicPeriod"/>
            </a:pPr>
            <a:r>
              <a:rPr lang="en-US" altLang="zh-CN" sz="2000" b="1" dirty="0">
                <a:solidFill>
                  <a:srgbClr val="FF0000"/>
                </a:solidFill>
              </a:rPr>
              <a:t>A</a:t>
            </a:r>
            <a:r>
              <a:rPr lang="en-GB" altLang="zh-CN" sz="2000" b="1" dirty="0" err="1">
                <a:solidFill>
                  <a:srgbClr val="FF0000"/>
                </a:solidFill>
              </a:rPr>
              <a:t>ppeals</a:t>
            </a:r>
            <a:r>
              <a:rPr lang="en-GB" altLang="zh-CN" sz="2000" b="1" dirty="0">
                <a:solidFill>
                  <a:srgbClr val="FF0000"/>
                </a:solidFill>
              </a:rPr>
              <a:t>: </a:t>
            </a:r>
            <a:r>
              <a:rPr lang="en-GB" altLang="zh-CN" sz="2000" dirty="0"/>
              <a:t>requests, pleas and appeals to change behaviour based on values of humanity, cooperation and social responsibility</a:t>
            </a:r>
            <a:r>
              <a:rPr lang="zh-CN" altLang="en-US" sz="2000" dirty="0"/>
              <a:t> </a:t>
            </a:r>
            <a:endParaRPr lang="en-GB" altLang="zh-CN" sz="2000" dirty="0"/>
          </a:p>
          <a:p>
            <a:pPr marL="1073150" lvl="2" indent="-266700">
              <a:buFont typeface="+mj-lt"/>
              <a:buAutoNum type="arabicPeriod"/>
            </a:pPr>
            <a:r>
              <a:rPr lang="en-US" altLang="zh-CN" sz="2000" b="1" dirty="0">
                <a:solidFill>
                  <a:srgbClr val="FF0000"/>
                </a:solidFill>
              </a:rPr>
              <a:t>E</a:t>
            </a:r>
            <a:r>
              <a:rPr lang="en-GB" altLang="zh-CN" sz="2000" b="1" dirty="0" err="1">
                <a:solidFill>
                  <a:srgbClr val="FF0000"/>
                </a:solidFill>
              </a:rPr>
              <a:t>ngagement</a:t>
            </a:r>
            <a:r>
              <a:rPr lang="en-GB" altLang="zh-CN" sz="2000" b="1" dirty="0">
                <a:solidFill>
                  <a:srgbClr val="FF0000"/>
                </a:solidFill>
              </a:rPr>
              <a:t>: </a:t>
            </a:r>
            <a:r>
              <a:rPr lang="en-GB" altLang="zh-CN" sz="2000" dirty="0"/>
              <a:t>try to change psychological processes, such as promoting goal-setting, implementation intentions, commitment or engagement, and mindfulness towards climate change mitigation</a:t>
            </a:r>
            <a:r>
              <a:rPr lang="zh-CN" altLang="en-US" sz="2000" dirty="0"/>
              <a:t> </a:t>
            </a:r>
            <a:endParaRPr lang="en-GB" altLang="zh-CN" sz="2000" dirty="0"/>
          </a:p>
          <a:p>
            <a:pPr marL="1073150" lvl="2" indent="-266700">
              <a:buFont typeface="+mj-lt"/>
              <a:buAutoNum type="arabicPeriod"/>
            </a:pPr>
            <a:r>
              <a:rPr lang="en-US" altLang="zh-CN" sz="2000" b="1" dirty="0">
                <a:solidFill>
                  <a:srgbClr val="FF0000"/>
                </a:solidFill>
              </a:rPr>
              <a:t>S</a:t>
            </a:r>
            <a:r>
              <a:rPr lang="en-GB" altLang="zh-CN" sz="2000" b="1" dirty="0" err="1">
                <a:solidFill>
                  <a:srgbClr val="FF0000"/>
                </a:solidFill>
              </a:rPr>
              <a:t>ocial</a:t>
            </a:r>
            <a:r>
              <a:rPr lang="en-GB" altLang="zh-CN" sz="2000" b="1" dirty="0">
                <a:solidFill>
                  <a:srgbClr val="FF0000"/>
                </a:solidFill>
              </a:rPr>
              <a:t> comparison: </a:t>
            </a:r>
            <a:r>
              <a:rPr lang="en-GB" altLang="zh-CN" sz="2000" dirty="0"/>
              <a:t>provide a comparative reference with respect to the mitigation behaviours of close others, such as neighbours, colleagues/friends or fellow citizens, based on principles of social influence and social comparison</a:t>
            </a:r>
            <a:r>
              <a:rPr lang="zh-CN" altLang="en-US" sz="2000" dirty="0"/>
              <a:t> </a:t>
            </a:r>
            <a:endParaRPr lang="en-GB" altLang="zh-CN" sz="2000" dirty="0"/>
          </a:p>
          <a:p>
            <a:pPr marL="1073150" lvl="2" indent="-266700">
              <a:buFont typeface="+mj-lt"/>
              <a:buAutoNum type="arabicPeriod"/>
            </a:pPr>
            <a:r>
              <a:rPr lang="en-US" altLang="zh-CN" sz="2000" b="1" dirty="0">
                <a:solidFill>
                  <a:srgbClr val="FF0000"/>
                </a:solidFill>
              </a:rPr>
              <a:t>Cho</a:t>
            </a:r>
            <a:r>
              <a:rPr lang="en-GB" altLang="zh-CN" sz="2000" b="1" dirty="0">
                <a:solidFill>
                  <a:srgbClr val="FF0000"/>
                </a:solidFill>
              </a:rPr>
              <a:t>ice architecture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(nudge)</a:t>
            </a:r>
            <a:r>
              <a:rPr lang="en-GB" altLang="zh-CN" sz="2000" b="1" dirty="0">
                <a:solidFill>
                  <a:srgbClr val="FF0000"/>
                </a:solidFill>
              </a:rPr>
              <a:t>: </a:t>
            </a:r>
            <a:r>
              <a:rPr lang="en-GB" altLang="zh-CN" sz="2000" dirty="0"/>
              <a:t>removing external barriers, expediting access or facilitating climate change mitigation behaviours by altering the structure of the environment in which people make choices</a:t>
            </a:r>
            <a:endParaRPr lang="en-US" altLang="zh-CN" sz="2000" dirty="0"/>
          </a:p>
          <a:p>
            <a:pPr lvl="1"/>
            <a:r>
              <a:rPr lang="en-US" altLang="zh-CN" sz="2600" dirty="0"/>
              <a:t>The intervention with the highest average effect size is choice architecture (nudges) but this strategy has been tested in a limited number of behaviours.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284F5A-D3D5-1844-A692-835347EF9D3D}"/>
              </a:ext>
            </a:extLst>
          </p:cNvPr>
          <p:cNvSpPr txBox="1">
            <a:spLocks/>
          </p:cNvSpPr>
          <p:nvPr/>
        </p:nvSpPr>
        <p:spPr>
          <a:xfrm>
            <a:off x="10987518" y="6295014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463939-5E93-40A3-BEC8-146BCD35AA99}" type="slidenum">
              <a:rPr lang="en-US" altLang="zh-TW" smtClean="0"/>
              <a:pPr/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8569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7104-7988-0D4F-ECE8-DCE596F0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97647"/>
            <a:ext cx="10364451" cy="1007083"/>
          </a:xfrm>
        </p:spPr>
        <p:txBody>
          <a:bodyPr/>
          <a:lstStyle/>
          <a:p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types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behavioural</a:t>
            </a:r>
            <a:r>
              <a:rPr lang="zh-CN" altLang="en-US" dirty="0"/>
              <a:t> </a:t>
            </a:r>
            <a:r>
              <a:rPr lang="en-US" altLang="zh-CN" dirty="0"/>
              <a:t>interventions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2D4B-1AFC-D7F9-3369-41FBD8793B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661" y="1417982"/>
            <a:ext cx="10973426" cy="5042371"/>
          </a:xfrm>
        </p:spPr>
        <p:txBody>
          <a:bodyPr>
            <a:noAutofit/>
          </a:bodyPr>
          <a:lstStyle/>
          <a:p>
            <a:pPr marL="539750" lvl="2" indent="-395288"/>
            <a:r>
              <a:rPr lang="en-US" sz="2400" dirty="0"/>
              <a:t>Nudges (Thaler and Sunstein, 2008)  </a:t>
            </a:r>
          </a:p>
          <a:p>
            <a:pPr marL="996950" lvl="4" indent="-395288"/>
            <a:r>
              <a:rPr lang="en-US" sz="2000" dirty="0"/>
              <a:t>Choice architecture to induce desirable actions for both the individual and the society, such as using green electricity defaults to increase the uptake of renewable energy. </a:t>
            </a:r>
          </a:p>
          <a:p>
            <a:pPr marL="996950" lvl="4" indent="-395288"/>
            <a:r>
              <a:rPr lang="en-US" sz="2000" dirty="0"/>
              <a:t>Manipulating tools. Easy and quick to implement, but the effects tend to be short-lived (Khanna, T. M., et al., 2021).</a:t>
            </a:r>
          </a:p>
          <a:p>
            <a:pPr marL="539750" lvl="2" indent="-395288"/>
            <a:r>
              <a:rPr lang="en-US" sz="2400" dirty="0"/>
              <a:t>Boosts (</a:t>
            </a:r>
            <a:r>
              <a:rPr lang="en-US" sz="2400" dirty="0" err="1"/>
              <a:t>Grune-Yanoff</a:t>
            </a:r>
            <a:r>
              <a:rPr lang="en-US" sz="2400" dirty="0"/>
              <a:t> and </a:t>
            </a:r>
            <a:r>
              <a:rPr lang="en-US" sz="2400" dirty="0" err="1"/>
              <a:t>Hertwig</a:t>
            </a:r>
            <a:r>
              <a:rPr lang="en-US" sz="2400" dirty="0"/>
              <a:t>, 2016) </a:t>
            </a:r>
          </a:p>
          <a:p>
            <a:pPr marL="996950" lvl="4" indent="-395288"/>
            <a:r>
              <a:rPr lang="en-US" sz="2000" dirty="0"/>
              <a:t>Focus on changing existing </a:t>
            </a:r>
            <a:r>
              <a:rPr lang="en-US" sz="2000" dirty="0" err="1"/>
              <a:t>behavioural</a:t>
            </a:r>
            <a:r>
              <a:rPr lang="en-US" sz="2000" dirty="0"/>
              <a:t> heuristics or establishing new ones, such as providing home energy report with </a:t>
            </a:r>
            <a:r>
              <a:rPr lang="en-US" sz="2000" dirty="0" err="1"/>
              <a:t>personalised</a:t>
            </a:r>
            <a:r>
              <a:rPr lang="en-US" sz="2000" dirty="0"/>
              <a:t> energy use feedback and energy conservation information to encourage energy savings (</a:t>
            </a:r>
            <a:r>
              <a:rPr lang="en-US" sz="2000" dirty="0" err="1"/>
              <a:t>Allcott</a:t>
            </a:r>
            <a:r>
              <a:rPr lang="en-US" sz="2000" dirty="0"/>
              <a:t> and Rogers, 2014). </a:t>
            </a:r>
          </a:p>
          <a:p>
            <a:pPr marL="996950" lvl="4" indent="-395288"/>
            <a:r>
              <a:rPr lang="en-US" sz="2000" dirty="0"/>
              <a:t>Empowering tools. Require more time and resources to affect </a:t>
            </a:r>
            <a:r>
              <a:rPr lang="en-US" sz="2000" dirty="0" err="1"/>
              <a:t>behaviours</a:t>
            </a:r>
            <a:r>
              <a:rPr lang="en-US" sz="2000" dirty="0"/>
              <a:t>, </a:t>
            </a:r>
            <a:r>
              <a:rPr lang="en-US" altLang="zh-CN" sz="2000" dirty="0"/>
              <a:t>T</a:t>
            </a:r>
            <a:r>
              <a:rPr lang="en-US" sz="2000" dirty="0"/>
              <a:t>end to remain effective for a longer term because ‘they have become routinised and have instilled a lasting competence in the user” (Lorenz-</a:t>
            </a:r>
            <a:r>
              <a:rPr lang="en-US" sz="2000" dirty="0" err="1"/>
              <a:t>Spreen</a:t>
            </a:r>
            <a:r>
              <a:rPr lang="en-US" sz="2000" dirty="0"/>
              <a:t> et al., 2020, page 1106).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7746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841F4-63A8-484A-97DD-839BD8D69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062" y="388321"/>
            <a:ext cx="10364451" cy="814837"/>
          </a:xfrm>
        </p:spPr>
        <p:txBody>
          <a:bodyPr/>
          <a:lstStyle/>
          <a:p>
            <a:r>
              <a:rPr lang="en-US" altLang="zh-CN" dirty="0"/>
              <a:t>Behavioural interventions for energy conservation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57DA4-EBF4-A74D-B24F-56B57E9626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674" y="1203158"/>
            <a:ext cx="11114059" cy="1004014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2900" dirty="0" err="1"/>
              <a:t>Nisa</a:t>
            </a:r>
            <a:r>
              <a:rPr lang="en-US" altLang="zh-CN" sz="2900" dirty="0"/>
              <a:t>, C. F., et al. (2019). “Meta-analysis of </a:t>
            </a:r>
            <a:r>
              <a:rPr lang="en-US" altLang="zh-CN" sz="2900" dirty="0" err="1"/>
              <a:t>randomised</a:t>
            </a:r>
            <a:r>
              <a:rPr lang="en-US" altLang="zh-CN" sz="2900" dirty="0"/>
              <a:t> controlled trials testing behavioural interventions to promote household action on climate change.” </a:t>
            </a:r>
            <a:r>
              <a:rPr lang="en-US" altLang="zh-CN" sz="2900" i="1" u="sng" dirty="0"/>
              <a:t>Nature Communications</a:t>
            </a:r>
            <a:r>
              <a:rPr lang="en-US" altLang="zh-CN" sz="2900" dirty="0"/>
              <a:t> 10.</a:t>
            </a:r>
            <a:r>
              <a:rPr lang="zh-CN" altLang="en-US" sz="2900" dirty="0"/>
              <a:t> </a:t>
            </a:r>
            <a:endParaRPr lang="en-GB" altLang="zh-CN" sz="29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284F5A-D3D5-1844-A692-835347EF9D3D}"/>
              </a:ext>
            </a:extLst>
          </p:cNvPr>
          <p:cNvSpPr txBox="1">
            <a:spLocks/>
          </p:cNvSpPr>
          <p:nvPr/>
        </p:nvSpPr>
        <p:spPr>
          <a:xfrm>
            <a:off x="10987518" y="6295014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463939-5E93-40A3-BEC8-146BCD35AA99}" type="slidenum">
              <a:rPr lang="en-US" altLang="zh-TW" smtClean="0"/>
              <a:pPr/>
              <a:t>20</a:t>
            </a:fld>
            <a:endParaRPr lang="en-US" altLang="zh-TW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9378D-598F-934D-BE11-B6D00337A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71" y="1901005"/>
            <a:ext cx="6654831" cy="4700176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724660B-D2CF-4C44-9E97-9906540CD9C8}"/>
              </a:ext>
            </a:extLst>
          </p:cNvPr>
          <p:cNvGraphicFramePr>
            <a:graphicFrameLocks noGrp="1"/>
          </p:cNvGraphicFramePr>
          <p:nvPr/>
        </p:nvGraphicFramePr>
        <p:xfrm>
          <a:off x="7765471" y="1982665"/>
          <a:ext cx="4124434" cy="2834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217">
                  <a:extLst>
                    <a:ext uri="{9D8B030D-6E8A-4147-A177-3AD203B41FA5}">
                      <a16:colId xmlns:a16="http://schemas.microsoft.com/office/drawing/2014/main" val="3723635803"/>
                    </a:ext>
                  </a:extLst>
                </a:gridCol>
                <a:gridCol w="2062217">
                  <a:extLst>
                    <a:ext uri="{9D8B030D-6E8A-4147-A177-3AD203B41FA5}">
                      <a16:colId xmlns:a16="http://schemas.microsoft.com/office/drawing/2014/main" val="2610644437"/>
                    </a:ext>
                  </a:extLst>
                </a:gridCol>
              </a:tblGrid>
              <a:tr h="47249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Size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511959"/>
                  </a:ext>
                </a:extLst>
              </a:tr>
              <a:tr h="472499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&lt;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0.1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Very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small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510167"/>
                  </a:ext>
                </a:extLst>
              </a:tr>
              <a:tr h="472499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Around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Small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753513"/>
                  </a:ext>
                </a:extLst>
              </a:tr>
              <a:tr h="472499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0.3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0.4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 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Medium-small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15901"/>
                  </a:ext>
                </a:extLst>
              </a:tr>
              <a:tr h="472499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0.5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–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0.6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Medium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79390"/>
                  </a:ext>
                </a:extLst>
              </a:tr>
              <a:tr h="472499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&gt;=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0.7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Large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51879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1BB1D71-CA54-5B4C-BD84-FC1FC3E3E21B}"/>
              </a:ext>
            </a:extLst>
          </p:cNvPr>
          <p:cNvSpPr/>
          <p:nvPr/>
        </p:nvSpPr>
        <p:spPr>
          <a:xfrm>
            <a:off x="7765471" y="5000248"/>
            <a:ext cx="4124434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" pitchFamily="2" charset="0"/>
              </a:rPr>
              <a:t>POB is the probability that the intervention will promote climate change mitigation behaviours in the experimental group, by comparison to the control no-intervention group.</a:t>
            </a:r>
            <a:endParaRPr lang="en-GB" dirty="0">
              <a:solidFill>
                <a:srgbClr val="000000"/>
              </a:solidFill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33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841F4-63A8-484A-97DD-839BD8D69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062" y="388321"/>
            <a:ext cx="10364451" cy="814837"/>
          </a:xfrm>
        </p:spPr>
        <p:txBody>
          <a:bodyPr/>
          <a:lstStyle/>
          <a:p>
            <a:r>
              <a:rPr lang="en-US" altLang="zh-CN" dirty="0"/>
              <a:t>Behavioural interventions for energy conservation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57DA4-EBF4-A74D-B24F-56B57E9626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674" y="1203158"/>
            <a:ext cx="11114059" cy="1004014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2900" dirty="0" err="1"/>
              <a:t>Nisa</a:t>
            </a:r>
            <a:r>
              <a:rPr lang="en-US" altLang="zh-CN" sz="2900" dirty="0"/>
              <a:t>, C. F., et al. (2019). “Meta-analysis of </a:t>
            </a:r>
            <a:r>
              <a:rPr lang="en-US" altLang="zh-CN" sz="2900" dirty="0" err="1"/>
              <a:t>randomised</a:t>
            </a:r>
            <a:r>
              <a:rPr lang="en-US" altLang="zh-CN" sz="2900" dirty="0"/>
              <a:t> controlled trials testing behavioural interventions to promote household action on climate change.” </a:t>
            </a:r>
            <a:r>
              <a:rPr lang="en-US" altLang="zh-CN" sz="2900" i="1" u="sng" dirty="0"/>
              <a:t>Nature Communications</a:t>
            </a:r>
            <a:r>
              <a:rPr lang="en-US" altLang="zh-CN" sz="2900" dirty="0"/>
              <a:t> 10.</a:t>
            </a:r>
            <a:r>
              <a:rPr lang="zh-CN" altLang="en-US" sz="2900" dirty="0"/>
              <a:t> </a:t>
            </a:r>
            <a:endParaRPr lang="en-GB" altLang="zh-CN" sz="29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284F5A-D3D5-1844-A692-835347EF9D3D}"/>
              </a:ext>
            </a:extLst>
          </p:cNvPr>
          <p:cNvSpPr txBox="1">
            <a:spLocks/>
          </p:cNvSpPr>
          <p:nvPr/>
        </p:nvSpPr>
        <p:spPr>
          <a:xfrm>
            <a:off x="10987518" y="6295014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463939-5E93-40A3-BEC8-146BCD35AA99}" type="slidenum">
              <a:rPr lang="en-US" altLang="zh-TW" smtClean="0"/>
              <a:pPr/>
              <a:t>21</a:t>
            </a:fld>
            <a:endParaRPr lang="en-US" altLang="zh-TW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4AC8D-C15A-1848-A245-5ADB0F433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5" y="2106763"/>
            <a:ext cx="5715431" cy="42886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5AA16F-2D20-FB4F-9EA6-8463EE2BF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705" y="2072319"/>
            <a:ext cx="5858323" cy="43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40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599D-2B5F-28AF-7037-AE4E9903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609600"/>
            <a:ext cx="10364451" cy="798088"/>
          </a:xfrm>
        </p:spPr>
        <p:txBody>
          <a:bodyPr/>
          <a:lstStyle/>
          <a:p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Readings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F52D4-5115-1293-AB77-64A4CCC563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07688"/>
            <a:ext cx="10811194" cy="5229086"/>
          </a:xfrm>
        </p:spPr>
        <p:txBody>
          <a:bodyPr>
            <a:normAutofit fontScale="92500" lnSpcReduction="20000"/>
          </a:bodyPr>
          <a:lstStyle/>
          <a:p>
            <a:pPr marL="457200" indent="-457200" algn="just"/>
            <a:r>
              <a:rPr lang="en-GB" sz="1800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Allcott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H and Rogers T (2014) The Short-Run and Long-Run Effects of </a:t>
            </a:r>
            <a:r>
              <a:rPr lang="en-GB" sz="1800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Behavioral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Interventions: Experimental Evidence from Energy Conservation. </a:t>
            </a:r>
            <a:r>
              <a:rPr lang="en-GB" sz="1800" i="1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American Economic Review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104(10): 3003-3037.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457200" indent="-457200" algn="just"/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Cribb J and Emmerson C (2020) What happens to workplace pension saving when employers are obliged to enrol employees automatically? </a:t>
            </a:r>
            <a:r>
              <a:rPr lang="en-GB" sz="1800" i="1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International Tax and Public Finance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27(3): 664-693.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457200" indent="-457200" algn="just"/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Department for Work and Pensions (2022) Workplace pensions participation and savings trends: 2009 to 2021. </a:t>
            </a:r>
            <a:r>
              <a:rPr lang="en-GB" sz="1800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Reportno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. Report Number|, Date. Place Published|: Institution|.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457200" indent="-457200" algn="just"/>
            <a:r>
              <a:rPr lang="en-GB" sz="1800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Grune-Yanoff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T and </a:t>
            </a:r>
            <a:r>
              <a:rPr lang="en-GB" sz="1800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Hertwig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R (2016) Nudge Versus Boost: How Coherent are Policy and Theory? </a:t>
            </a:r>
            <a:r>
              <a:rPr lang="en-GB" sz="1800" i="1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Minds and Machines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26(1-2): 149-183.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457200" indent="-457200" algn="just"/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Lorenz-</a:t>
            </a:r>
            <a:r>
              <a:rPr lang="en-GB" sz="1800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Spreen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P, Lewandowsky S, Sunstein CR, et al. (2020) How behavioural sciences can promote truth, autonomy and democratic discourse online. </a:t>
            </a:r>
            <a:r>
              <a:rPr lang="en-GB" sz="1800" i="1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Nature Human Behaviour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4(11): 1102-1109.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457200" indent="-457200" algn="just"/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Thaler, RH and Benartzi S (2004). “Save More Tomorrow™: Using </a:t>
            </a:r>
            <a:r>
              <a:rPr lang="en-GB" sz="1800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behavioral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economics to increase employee saving." </a:t>
            </a:r>
            <a:r>
              <a:rPr lang="en-GB" sz="1800" i="1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Journal of Political Economy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112(1): S164-S187.</a:t>
            </a:r>
          </a:p>
          <a:p>
            <a:pPr marL="457200" indent="-457200" algn="just"/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Thaler RH (2018) From Cashews to Nudges: The Evolution of </a:t>
            </a:r>
            <a:r>
              <a:rPr lang="en-GB" sz="1800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Behavioral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Economics. </a:t>
            </a:r>
            <a:r>
              <a:rPr lang="en-GB" sz="1800" i="1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American Economic Review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108(6): 1265-1287.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457200" indent="-457200" algn="just"/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Thaler RH and Sunstein CR (2008) </a:t>
            </a:r>
            <a:r>
              <a:rPr lang="en-GB" sz="1800" i="1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Nudge : improving decisions about health, wealth, and happiness. 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New Haven: Yale University Press.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4D463-8321-1E58-1693-BAE502C1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00F5D-D54A-D654-F079-C6A023C0B7AA}"/>
              </a:ext>
            </a:extLst>
          </p:cNvPr>
          <p:cNvSpPr txBox="1"/>
          <p:nvPr/>
        </p:nvSpPr>
        <p:spPr>
          <a:xfrm>
            <a:off x="3008671" y="2802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7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08454" y="1340768"/>
            <a:ext cx="734481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3603" y="1461035"/>
            <a:ext cx="103196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  <a:t>Nudge has two components: libertarian paternalism and choice architecture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  <a:t>Paternalism: to help people make the choice they would select if they were fully informed and unaffected by arousal or temptation.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  <a:t>Libertarian: no one is ever forced to do anything, free-will.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  <a:t>Choice architecture: the environment in which people make decisions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DejaVu Sans" charset="0"/>
                <a:cs typeface="DejaVu Sans" charset="0"/>
              </a:rPr>
              <a:t>Nudges: features of the choice architecture that influence the decisions people make without changing either objective payoffs or incentives (neither the visible nor the invisible hands). </a:t>
            </a:r>
          </a:p>
          <a:p>
            <a:pPr marL="342900" indent="-342900" algn="just"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DejaVu Sans" charset="0"/>
              <a:cs typeface="DejaVu Sans" charset="0"/>
            </a:endParaRPr>
          </a:p>
          <a:p>
            <a:pPr marL="342900" indent="-342900" algn="just"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i="1" dirty="0">
                <a:latin typeface="Cambria" panose="02040503050406030204" pitchFamily="18" charset="0"/>
              </a:rPr>
              <a:t>Thaler, R. H. and C. R. Sunstein (2008). Nudge : improving decisions about health, wealth, and happiness. New Haven, Yale University Press.</a:t>
            </a:r>
          </a:p>
          <a:p>
            <a:pPr marL="342900" indent="-342900" algn="just"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i="1" dirty="0">
                <a:latin typeface="Cambria" panose="02040503050406030204" pitchFamily="18" charset="0"/>
              </a:rPr>
              <a:t>Thaler, R. H. (2018). "From Cashews to Nudges: The Evolution of </a:t>
            </a:r>
            <a:r>
              <a:rPr lang="en-GB" sz="2000" i="1" dirty="0" err="1">
                <a:latin typeface="Cambria" panose="02040503050406030204" pitchFamily="18" charset="0"/>
              </a:rPr>
              <a:t>Behavioral</a:t>
            </a:r>
            <a:r>
              <a:rPr lang="en-GB" sz="2000" i="1" dirty="0">
                <a:latin typeface="Cambria" panose="02040503050406030204" pitchFamily="18" charset="0"/>
              </a:rPr>
              <a:t> Economics." American Economic Review 108(6): 1265-1287.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1E22E-FB4D-C64C-B929-AAD6AB5DC919}"/>
              </a:ext>
            </a:extLst>
          </p:cNvPr>
          <p:cNvSpPr txBox="1"/>
          <p:nvPr/>
        </p:nvSpPr>
        <p:spPr>
          <a:xfrm>
            <a:off x="2093595" y="526381"/>
            <a:ext cx="7559675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3600" cap="none" baseline="0"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Behavioural Theories &amp; Models – Nudges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65774C4D-A49F-D6D9-A6F8-547D909E6B6D}"/>
              </a:ext>
            </a:extLst>
          </p:cNvPr>
          <p:cNvSpPr txBox="1">
            <a:spLocks/>
          </p:cNvSpPr>
          <p:nvPr/>
        </p:nvSpPr>
        <p:spPr>
          <a:xfrm>
            <a:off x="11241095" y="6258029"/>
            <a:ext cx="7642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D72FFBE-7E82-4AA9-A882-790D1BAA7645}" type="slidenum">
              <a:rPr lang="en-US" altLang="zh-TW" sz="1200" smtClean="0"/>
              <a:pPr>
                <a:defRPr/>
              </a:pPr>
              <a:t>3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11072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500" y="1222775"/>
            <a:ext cx="2835300" cy="1368151"/>
          </a:xfrm>
        </p:spPr>
        <p:txBody>
          <a:bodyPr>
            <a:normAutofit fontScale="92500" lnSpcReduction="20000"/>
          </a:bodyPr>
          <a:lstStyle/>
          <a:p>
            <a:pPr marL="720725" indent="-457200">
              <a:spcAft>
                <a:spcPts val="1200"/>
              </a:spcAft>
            </a:pPr>
            <a:r>
              <a:rPr lang="en-US" altLang="zh-CN" sz="1900" cap="none" dirty="0">
                <a:latin typeface="STXinwei" charset="-122"/>
                <a:ea typeface="STXinwei" charset="-122"/>
                <a:cs typeface="STXinwei" charset="-122"/>
              </a:rPr>
              <a:t>Behavioural</a:t>
            </a:r>
            <a:r>
              <a:rPr lang="zh-CN" altLang="en-US" sz="1900" cap="none" dirty="0">
                <a:latin typeface="STXinwei" charset="-122"/>
                <a:ea typeface="STXinwei" charset="-122"/>
                <a:cs typeface="STXinwei" charset="-122"/>
              </a:rPr>
              <a:t> </a:t>
            </a:r>
            <a:r>
              <a:rPr lang="en-US" altLang="zh-CN" sz="1900" cap="none" dirty="0">
                <a:latin typeface="STXinwei" charset="-122"/>
                <a:ea typeface="STXinwei" charset="-122"/>
                <a:cs typeface="STXinwei" charset="-122"/>
              </a:rPr>
              <a:t>Insights</a:t>
            </a:r>
            <a:r>
              <a:rPr lang="zh-CN" altLang="en-US" sz="1900" cap="none" dirty="0">
                <a:latin typeface="STXinwei" charset="-122"/>
                <a:ea typeface="STXinwei" charset="-122"/>
                <a:cs typeface="STXinwei" charset="-122"/>
              </a:rPr>
              <a:t> </a:t>
            </a:r>
            <a:r>
              <a:rPr lang="en-US" altLang="zh-CN" sz="1900" cap="none" dirty="0">
                <a:latin typeface="STXinwei" charset="-122"/>
                <a:ea typeface="STXinwei" charset="-122"/>
                <a:cs typeface="STXinwei" charset="-122"/>
              </a:rPr>
              <a:t>Team </a:t>
            </a:r>
          </a:p>
          <a:p>
            <a:pPr marL="720725" indent="-457200">
              <a:spcAft>
                <a:spcPts val="1200"/>
              </a:spcAft>
            </a:pPr>
            <a:r>
              <a:rPr lang="en-US" altLang="zh-CN" sz="1800" dirty="0">
                <a:latin typeface="STXinwei" charset="-122"/>
                <a:ea typeface="STXinwei" charset="-122"/>
                <a:cs typeface="STXinwei" charset="-122"/>
              </a:rPr>
              <a:t>(UK,</a:t>
            </a:r>
            <a:r>
              <a:rPr lang="zh-CN" altLang="en-US" sz="1800" dirty="0">
                <a:latin typeface="STXinwei" charset="-122"/>
                <a:ea typeface="STXinwei" charset="-122"/>
                <a:cs typeface="STXinwei" charset="-122"/>
              </a:rPr>
              <a:t> </a:t>
            </a:r>
            <a:r>
              <a:rPr lang="en-US" altLang="zh-CN" sz="1800" dirty="0">
                <a:latin typeface="STXinwei" charset="-122"/>
                <a:ea typeface="STXinwei" charset="-122"/>
                <a:cs typeface="STXinwei" charset="-122"/>
              </a:rPr>
              <a:t>2010)</a:t>
            </a:r>
            <a:r>
              <a:rPr lang="zh-CN" altLang="en-US" sz="1800" dirty="0">
                <a:latin typeface="STXinwei" charset="-122"/>
                <a:ea typeface="STXinwei" charset="-122"/>
                <a:cs typeface="STXinwei" charset="-122"/>
              </a:rPr>
              <a:t> </a:t>
            </a:r>
            <a:endParaRPr lang="en-US" altLang="zh-CN" sz="1800" dirty="0">
              <a:latin typeface="STXinwei" charset="-122"/>
              <a:ea typeface="STXinwei" charset="-122"/>
              <a:cs typeface="STXinw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altLang="en-US" sz="1800" dirty="0">
              <a:latin typeface="STXinwei" charset="-122"/>
              <a:ea typeface="STXinwei" charset="-122"/>
              <a:cs typeface="STXinwei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346" y="3252205"/>
            <a:ext cx="2016224" cy="2685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24" y="2662934"/>
            <a:ext cx="1008112" cy="50405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95800" y="1222774"/>
            <a:ext cx="3213372" cy="4729916"/>
            <a:chOff x="5895132" y="1412776"/>
            <a:chExt cx="3213372" cy="4729916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5895132" y="1412776"/>
              <a:ext cx="3069356" cy="1368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69875" indent="-269875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6700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809625" indent="-269875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079500" indent="-268288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350963" indent="-269875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1808163" indent="-269875" algn="l" rtl="0" fontAlgn="base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265363" indent="-269875" algn="l" rtl="0" fontAlgn="base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2722563" indent="-269875" algn="l" rtl="0" fontAlgn="base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179763" indent="-269875" algn="l" rtl="0" fontAlgn="base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725" indent="-457200">
                <a:spcAft>
                  <a:spcPts val="1200"/>
                </a:spcAft>
              </a:pPr>
              <a:r>
                <a:rPr lang="en-US" altLang="zh-CN" sz="1800" kern="0" dirty="0">
                  <a:latin typeface="STXinwei" charset="-122"/>
                  <a:ea typeface="STXinwei" charset="-122"/>
                  <a:cs typeface="STXinwei" charset="-122"/>
                </a:rPr>
                <a:t>Behavioural Insights </a:t>
              </a:r>
              <a:r>
                <a:rPr lang="en-US" altLang="zh-CN" sz="1800" dirty="0">
                  <a:latin typeface="STXinwei" charset="-122"/>
                  <a:ea typeface="STXinwei" charset="-122"/>
                </a:rPr>
                <a:t>unit</a:t>
              </a:r>
              <a:r>
                <a:rPr lang="zh-CN" altLang="en-US" sz="1800" kern="0" dirty="0">
                  <a:latin typeface="STXinwei" charset="-122"/>
                  <a:ea typeface="STXinwei" charset="-122"/>
                  <a:cs typeface="STXinwei" charset="-122"/>
                </a:rPr>
                <a:t> </a:t>
              </a:r>
              <a:endParaRPr lang="en-GB" altLang="zh-CN" sz="1800" kern="0" dirty="0">
                <a:latin typeface="STXinwei" charset="-122"/>
                <a:ea typeface="STXinwei" charset="-122"/>
                <a:cs typeface="STXinwei" charset="-122"/>
              </a:endParaRPr>
            </a:p>
            <a:p>
              <a:pPr marL="720725" indent="-457200">
                <a:spcAft>
                  <a:spcPts val="1200"/>
                </a:spcAft>
              </a:pPr>
              <a:r>
                <a:rPr lang="en-US" altLang="zh-CN" sz="1800" kern="0" dirty="0">
                  <a:latin typeface="STXinwei" charset="-122"/>
                  <a:ea typeface="STXinwei" charset="-122"/>
                  <a:cs typeface="STXinwei" charset="-122"/>
                </a:rPr>
                <a:t>(NSW, Australia,</a:t>
              </a:r>
              <a:r>
                <a:rPr lang="zh-CN" altLang="en-US" sz="1800" kern="0" dirty="0">
                  <a:latin typeface="STXinwei" charset="-122"/>
                  <a:ea typeface="STXinwei" charset="-122"/>
                  <a:cs typeface="STXinwei" charset="-122"/>
                </a:rPr>
                <a:t> </a:t>
              </a:r>
              <a:r>
                <a:rPr lang="en-US" altLang="zh-CN" sz="1800" kern="0" dirty="0">
                  <a:latin typeface="STXinwei" charset="-122"/>
                  <a:ea typeface="STXinwei" charset="-122"/>
                  <a:cs typeface="STXinwei" charset="-122"/>
                </a:rPr>
                <a:t>2014)</a:t>
              </a:r>
            </a:p>
            <a:p>
              <a:pPr marL="0" indent="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altLang="en-US" sz="1800" kern="0" dirty="0">
                <a:latin typeface="STXinwei" charset="-122"/>
                <a:ea typeface="STXinwei" charset="-122"/>
                <a:cs typeface="STXinwei" charset="-122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40482" r="5684"/>
            <a:stretch/>
          </p:blipFill>
          <p:spPr>
            <a:xfrm>
              <a:off x="6821462" y="3442205"/>
              <a:ext cx="1938363" cy="270048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4248" y="2850685"/>
              <a:ext cx="1079734" cy="53986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25721" y="2924944"/>
              <a:ext cx="1182783" cy="43987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293148" y="1201679"/>
            <a:ext cx="3195340" cy="4715221"/>
            <a:chOff x="2915816" y="1412776"/>
            <a:chExt cx="3195340" cy="4715221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2915816" y="1412776"/>
              <a:ext cx="3195340" cy="1368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69875" indent="-269875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6700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809625" indent="-269875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079500" indent="-268288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350963" indent="-269875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1808163" indent="-269875" algn="l" rtl="0" fontAlgn="base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265363" indent="-269875" algn="l" rtl="0" fontAlgn="base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2722563" indent="-269875" algn="l" rtl="0" fontAlgn="base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179763" indent="-269875" algn="l" rtl="0" fontAlgn="base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725" indent="-457200">
                <a:spcAft>
                  <a:spcPts val="1200"/>
                </a:spcAft>
              </a:pPr>
              <a:r>
                <a:rPr lang="en-US" altLang="zh-CN" sz="1800" kern="0" dirty="0">
                  <a:latin typeface="STXinwei" charset="-122"/>
                  <a:ea typeface="STXinwei" charset="-122"/>
                  <a:cs typeface="STXinwei" charset="-122"/>
                </a:rPr>
                <a:t>Social and Behavioral Sciences Team </a:t>
              </a:r>
            </a:p>
            <a:p>
              <a:pPr marL="720725" indent="-457200">
                <a:spcAft>
                  <a:spcPts val="1200"/>
                </a:spcAft>
              </a:pPr>
              <a:r>
                <a:rPr lang="en-US" altLang="zh-CN" sz="1800" kern="0" dirty="0">
                  <a:latin typeface="STXinwei" charset="-122"/>
                  <a:ea typeface="STXinwei" charset="-122"/>
                  <a:cs typeface="STXinwei" charset="-122"/>
                </a:rPr>
                <a:t>(USA,</a:t>
              </a:r>
              <a:r>
                <a:rPr lang="zh-CN" altLang="en-US" sz="1800" kern="0" dirty="0">
                  <a:latin typeface="STXinwei" charset="-122"/>
                  <a:ea typeface="STXinwei" charset="-122"/>
                  <a:cs typeface="STXinwei" charset="-122"/>
                </a:rPr>
                <a:t> </a:t>
              </a:r>
              <a:r>
                <a:rPr lang="en-US" altLang="zh-CN" sz="1800" kern="0" dirty="0">
                  <a:latin typeface="STXinwei" charset="-122"/>
                  <a:ea typeface="STXinwei" charset="-122"/>
                  <a:cs typeface="STXinwei" charset="-122"/>
                </a:rPr>
                <a:t>2015)</a:t>
              </a:r>
              <a:r>
                <a:rPr lang="zh-CN" altLang="en-US" sz="1800" kern="0" dirty="0">
                  <a:latin typeface="STXinwei" charset="-122"/>
                  <a:ea typeface="STXinwei" charset="-122"/>
                  <a:cs typeface="STXinwei" charset="-122"/>
                </a:rPr>
                <a:t> </a:t>
              </a:r>
              <a:endParaRPr lang="en-US" altLang="zh-CN" sz="1800" kern="0" dirty="0">
                <a:latin typeface="STXinwei" charset="-122"/>
                <a:ea typeface="STXinwei" charset="-122"/>
                <a:cs typeface="STXinwei" charset="-122"/>
              </a:endParaRPr>
            </a:p>
            <a:p>
              <a:pPr marL="0" indent="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altLang="en-US" sz="1800" kern="0" dirty="0">
                <a:latin typeface="STXinwei" charset="-122"/>
                <a:ea typeface="STXinwei" charset="-122"/>
                <a:cs typeface="STXinwei" charset="-122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8"/>
            <a:srcRect l="12435" r="19217"/>
            <a:stretch/>
          </p:blipFill>
          <p:spPr>
            <a:xfrm>
              <a:off x="3707904" y="3442206"/>
              <a:ext cx="2016224" cy="26857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66344" y="2840490"/>
              <a:ext cx="981720" cy="51650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F4F1F72-F5CA-E24E-B832-42D5540C84EF}"/>
              </a:ext>
            </a:extLst>
          </p:cNvPr>
          <p:cNvSpPr txBox="1"/>
          <p:nvPr/>
        </p:nvSpPr>
        <p:spPr>
          <a:xfrm>
            <a:off x="2093595" y="526381"/>
            <a:ext cx="7559675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3600" cap="none" baseline="0"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Nudges – Applications and Impacts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D063DD-07A9-E341-9B60-D932080EE720}"/>
              </a:ext>
            </a:extLst>
          </p:cNvPr>
          <p:cNvSpPr txBox="1"/>
          <p:nvPr/>
        </p:nvSpPr>
        <p:spPr>
          <a:xfrm>
            <a:off x="1184264" y="5947977"/>
            <a:ext cx="10216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Behavioural Insight Units around the world</a:t>
            </a:r>
            <a:r>
              <a:rPr lang="zh-CN" altLang="en-US" dirty="0"/>
              <a:t> </a:t>
            </a:r>
            <a:r>
              <a:rPr lang="en-US" altLang="zh-CN" dirty="0"/>
              <a:t>(over</a:t>
            </a:r>
            <a:r>
              <a:rPr lang="zh-CN" altLang="en-US" dirty="0"/>
              <a:t> </a:t>
            </a:r>
            <a:r>
              <a:rPr lang="en-US" altLang="zh-CN" dirty="0"/>
              <a:t>200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date)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Countries: UK, US, Australia, Canada, Netherlands, and Germany, India, Indonesia, Peru, Singapore,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International institutions: World Bank, UN agencies, OECD, and EU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5AAEE8-6775-D723-3A24-39F39F33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2FFBE-7E82-4AA9-A882-790D1BAA7645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226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310" y="1426297"/>
            <a:ext cx="5735368" cy="4680519"/>
          </a:xfrm>
        </p:spPr>
        <p:txBody>
          <a:bodyPr>
            <a:normAutofit/>
          </a:bodyPr>
          <a:lstStyle/>
          <a:p>
            <a:pPr marL="720725" indent="-457200">
              <a:spcAft>
                <a:spcPts val="1200"/>
              </a:spcAft>
            </a:pPr>
            <a:r>
              <a:rPr lang="en-GB" altLang="zh-CN" sz="2400" cap="none" dirty="0">
                <a:latin typeface="Cambria" panose="02040503050406030204" pitchFamily="18" charset="0"/>
                <a:ea typeface="STXinwei" charset="-122"/>
                <a:cs typeface="STXinwei" charset="-122"/>
              </a:rPr>
              <a:t>An UK Example:</a:t>
            </a:r>
            <a:endParaRPr lang="en-US" altLang="zh-CN" sz="2400" cap="none" dirty="0">
              <a:latin typeface="Cambria" panose="02040503050406030204" pitchFamily="18" charset="0"/>
              <a:ea typeface="STXinwei" charset="-122"/>
              <a:cs typeface="STXinwei" charset="-122"/>
            </a:endParaRPr>
          </a:p>
          <a:p>
            <a:pPr marL="720725" indent="-457200">
              <a:spcAft>
                <a:spcPts val="1200"/>
              </a:spcAft>
            </a:pPr>
            <a:r>
              <a:rPr lang="en-US" altLang="zh-CN" sz="2400" cap="none" dirty="0">
                <a:latin typeface="Cambria" panose="02040503050406030204" pitchFamily="18" charset="0"/>
                <a:ea typeface="STXinwei" charset="-122"/>
                <a:cs typeface="STXinwei" charset="-122"/>
              </a:rPr>
              <a:t>Increasing Loft Insulation Installation</a:t>
            </a:r>
          </a:p>
          <a:p>
            <a:pPr marL="989013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zh-CN" sz="2400" cap="none" dirty="0">
                <a:latin typeface="Cambria" panose="02040503050406030204" pitchFamily="18" charset="0"/>
                <a:ea typeface="STXinwei" charset="-122"/>
                <a:cs typeface="STXinwei" charset="-122"/>
              </a:rPr>
              <a:t>Installation</a:t>
            </a:r>
            <a:r>
              <a:rPr lang="zh-CN" altLang="en-US" sz="2400" cap="none" dirty="0">
                <a:latin typeface="Cambria" panose="02040503050406030204" pitchFamily="18" charset="0"/>
                <a:ea typeface="STXinwei" charset="-122"/>
                <a:cs typeface="STXinwei" charset="-122"/>
              </a:rPr>
              <a:t> </a:t>
            </a:r>
            <a:r>
              <a:rPr lang="en-US" altLang="zh-CN" sz="2400" cap="none" dirty="0">
                <a:latin typeface="Cambria" panose="02040503050406030204" pitchFamily="18" charset="0"/>
                <a:ea typeface="STXinwei" charset="-122"/>
                <a:cs typeface="STXinwei" charset="-122"/>
              </a:rPr>
              <a:t>Only:</a:t>
            </a:r>
            <a:r>
              <a:rPr lang="zh-CN" altLang="en-US" sz="2400" cap="none" dirty="0">
                <a:latin typeface="Cambria" panose="02040503050406030204" pitchFamily="18" charset="0"/>
                <a:ea typeface="STXinwei" charset="-122"/>
                <a:cs typeface="STXinwei" charset="-122"/>
              </a:rPr>
              <a:t> </a:t>
            </a:r>
            <a:r>
              <a:rPr lang="en-US" altLang="zh-CN" sz="2400" cap="none" dirty="0">
                <a:latin typeface="Cambria" panose="02040503050406030204" pitchFamily="18" charset="0"/>
                <a:ea typeface="STXinwei" charset="-122"/>
                <a:cs typeface="STXinwei" charset="-122"/>
              </a:rPr>
              <a:t>£179</a:t>
            </a:r>
          </a:p>
          <a:p>
            <a:pPr marL="989013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zh-CN" sz="2400" cap="none" dirty="0">
                <a:latin typeface="Cambria" panose="02040503050406030204" pitchFamily="18" charset="0"/>
                <a:ea typeface="STXinwei" charset="-122"/>
                <a:cs typeface="STXinwei" charset="-122"/>
              </a:rPr>
              <a:t>Installation</a:t>
            </a:r>
            <a:r>
              <a:rPr lang="zh-CN" altLang="en-US" sz="2400" cap="none" dirty="0">
                <a:latin typeface="Cambria" panose="02040503050406030204" pitchFamily="18" charset="0"/>
                <a:ea typeface="STXinwei" charset="-122"/>
                <a:cs typeface="STXinwei" charset="-122"/>
              </a:rPr>
              <a:t> </a:t>
            </a:r>
            <a:r>
              <a:rPr lang="en-US" altLang="zh-CN" sz="2400" cap="none" dirty="0">
                <a:latin typeface="Cambria" panose="02040503050406030204" pitchFamily="18" charset="0"/>
                <a:ea typeface="STXinwei" charset="-122"/>
                <a:cs typeface="STXinwei" charset="-122"/>
              </a:rPr>
              <a:t>+ Clearance 1 (Discounted Price) :</a:t>
            </a:r>
            <a:r>
              <a:rPr lang="zh-CN" altLang="en-US" sz="2400" cap="none" dirty="0">
                <a:latin typeface="Cambria" panose="02040503050406030204" pitchFamily="18" charset="0"/>
                <a:ea typeface="STXinwei" charset="-122"/>
                <a:cs typeface="STXinwei" charset="-122"/>
              </a:rPr>
              <a:t> </a:t>
            </a:r>
            <a:r>
              <a:rPr lang="en-US" altLang="zh-CN" sz="2400" cap="none" dirty="0">
                <a:latin typeface="Cambria" panose="02040503050406030204" pitchFamily="18" charset="0"/>
                <a:ea typeface="STXinwei" charset="-122"/>
                <a:cs typeface="STXinwei" charset="-122"/>
              </a:rPr>
              <a:t>£369</a:t>
            </a:r>
          </a:p>
          <a:p>
            <a:pPr marL="989013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zh-CN" sz="2400" cap="none" dirty="0">
                <a:latin typeface="Cambria" panose="02040503050406030204" pitchFamily="18" charset="0"/>
                <a:ea typeface="STXinwei" charset="-122"/>
                <a:cs typeface="STXinwei" charset="-122"/>
              </a:rPr>
              <a:t>Installation</a:t>
            </a:r>
            <a:r>
              <a:rPr lang="zh-CN" altLang="en-US" sz="2400" cap="none" dirty="0">
                <a:latin typeface="Cambria" panose="02040503050406030204" pitchFamily="18" charset="0"/>
                <a:ea typeface="STXinwei" charset="-122"/>
                <a:cs typeface="STXinwei" charset="-122"/>
              </a:rPr>
              <a:t> </a:t>
            </a:r>
            <a:r>
              <a:rPr lang="en-US" altLang="zh-CN" sz="2400" cap="none" dirty="0">
                <a:latin typeface="Cambria" panose="02040503050406030204" pitchFamily="18" charset="0"/>
                <a:ea typeface="STXinwei" charset="-122"/>
                <a:cs typeface="STXinwei" charset="-122"/>
              </a:rPr>
              <a:t>+ Clearance 2    (Market Price) :</a:t>
            </a:r>
            <a:r>
              <a:rPr lang="zh-CN" altLang="en-US" sz="2400" cap="none" dirty="0">
                <a:latin typeface="Cambria" panose="02040503050406030204" pitchFamily="18" charset="0"/>
                <a:ea typeface="STXinwei" charset="-122"/>
                <a:cs typeface="STXinwei" charset="-122"/>
              </a:rPr>
              <a:t> </a:t>
            </a:r>
            <a:r>
              <a:rPr lang="en-US" altLang="zh-CN" sz="2400" cap="none" dirty="0">
                <a:latin typeface="Cambria" panose="02040503050406030204" pitchFamily="18" charset="0"/>
                <a:ea typeface="STXinwei" charset="-122"/>
                <a:cs typeface="STXinwei" charset="-122"/>
              </a:rPr>
              <a:t>£450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55211" y="1683995"/>
            <a:ext cx="5567614" cy="4731808"/>
            <a:chOff x="471759" y="2322148"/>
            <a:chExt cx="5071841" cy="25543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60" y="2322148"/>
              <a:ext cx="4932040" cy="224843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1759" y="4599488"/>
              <a:ext cx="41272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i="1" dirty="0"/>
                <a:t>Picture</a:t>
              </a:r>
              <a:r>
                <a:rPr lang="zh-CN" altLang="en-US" sz="1200" i="1" dirty="0"/>
                <a:t> </a:t>
              </a:r>
              <a:r>
                <a:rPr lang="en-US" altLang="zh-CN" sz="1200" i="1" dirty="0"/>
                <a:t>source:</a:t>
              </a:r>
              <a:r>
                <a:rPr lang="zh-CN" altLang="en-US" sz="1200" i="1" dirty="0"/>
                <a:t> </a:t>
              </a:r>
              <a:r>
                <a:rPr lang="en-US" sz="1200" i="1" dirty="0"/>
                <a:t>http://</a:t>
              </a:r>
              <a:r>
                <a:rPr lang="en-US" sz="1200" i="1" dirty="0" err="1"/>
                <a:t>wellingtoncountylistings.com</a:t>
              </a:r>
              <a:endParaRPr lang="en-US" sz="1200" i="1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9D3BB68-F36D-7845-BA7A-B8E1E230FEA3}"/>
              </a:ext>
            </a:extLst>
          </p:cNvPr>
          <p:cNvSpPr txBox="1"/>
          <p:nvPr/>
        </p:nvSpPr>
        <p:spPr>
          <a:xfrm>
            <a:off x="2093595" y="526381"/>
            <a:ext cx="7559675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3600" cap="none" baseline="0"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Nudges – Applications and Impacts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9A0A2B-6489-F4EC-0E86-A000F9A7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2FFBE-7E82-4AA9-A882-790D1BAA764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961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894DC-9DB0-7F43-B599-8F5CE724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288" y="27523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The power of default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EA505-8F4D-AB43-9B7A-B4C3C319F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452283"/>
            <a:ext cx="9639298" cy="4589080"/>
          </a:xfrm>
        </p:spPr>
        <p:txBody>
          <a:bodyPr>
            <a:normAutofit/>
          </a:bodyPr>
          <a:lstStyle/>
          <a:p>
            <a:r>
              <a:rPr lang="en-US" sz="2400" dirty="0"/>
              <a:t>Uses ‘system 1’ instead of ‘system 2’ – doing without thinking</a:t>
            </a:r>
          </a:p>
          <a:p>
            <a:r>
              <a:rPr lang="en-US" sz="2400" dirty="0"/>
              <a:t>Saves mental power – does not require self-control</a:t>
            </a:r>
          </a:p>
          <a:p>
            <a:r>
              <a:rPr lang="en-US" sz="2400" dirty="0"/>
              <a:t>Still free will – libertarian paternalism </a:t>
            </a:r>
          </a:p>
          <a:p>
            <a:r>
              <a:rPr lang="en-US" sz="2400" dirty="0"/>
              <a:t>Example: </a:t>
            </a:r>
          </a:p>
          <a:p>
            <a:pPr lvl="1"/>
            <a:r>
              <a:rPr lang="en-US" sz="2200" dirty="0" err="1"/>
              <a:t>SMarT</a:t>
            </a:r>
            <a:r>
              <a:rPr lang="en-US" sz="2200" dirty="0"/>
              <a:t> in the US (saving rate increased from </a:t>
            </a:r>
            <a:r>
              <a:rPr lang="en-GB" sz="2200" dirty="0"/>
              <a:t>3.5% to 13.6%, Thaler and </a:t>
            </a:r>
            <a:r>
              <a:rPr lang="en-GB" sz="2200" dirty="0" err="1"/>
              <a:t>Benartzi</a:t>
            </a:r>
            <a:r>
              <a:rPr lang="en-GB" sz="2200" dirty="0"/>
              <a:t>, 2004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Pension scheme in the UK (changing the default option from ‘opt-in’ to ‘opt-out’, </a:t>
            </a:r>
            <a:r>
              <a:rPr lang="en-GB" sz="2200" dirty="0"/>
              <a:t>Behavioural Insight Team</a:t>
            </a:r>
            <a:r>
              <a:rPr lang="en-US" sz="2200" dirty="0"/>
              <a:t>)</a:t>
            </a:r>
          </a:p>
          <a:p>
            <a:pPr lvl="1"/>
            <a:endParaRPr lang="en-US" sz="22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FDF5E-09E4-0A39-1F9C-DD31BD14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3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FF37-686C-0549-9B2D-86C5FB76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1668"/>
          </a:xfrm>
        </p:spPr>
        <p:txBody>
          <a:bodyPr/>
          <a:lstStyle/>
          <a:p>
            <a:r>
              <a:rPr lang="en-US" altLang="zh-CN" dirty="0"/>
              <a:t>Save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Tomorrow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SMarT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F425C-8817-EE4C-80EC-0456CAAC0A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10186"/>
            <a:ext cx="10363826" cy="4929295"/>
          </a:xfrm>
        </p:spPr>
        <p:txBody>
          <a:bodyPr/>
          <a:lstStyle/>
          <a:p>
            <a:r>
              <a:rPr lang="en-US" dirty="0"/>
              <a:t>Thaler, R. H. and S. </a:t>
            </a:r>
            <a:r>
              <a:rPr lang="en-US" dirty="0" err="1"/>
              <a:t>Benartzi</a:t>
            </a:r>
            <a:r>
              <a:rPr lang="en-US" dirty="0"/>
              <a:t> (2004). “Save More Tomorrow</a:t>
            </a:r>
            <a:r>
              <a:rPr lang="zh-CN" altLang="en-US" dirty="0"/>
              <a:t>™</a:t>
            </a:r>
            <a:r>
              <a:rPr lang="en-US" dirty="0"/>
              <a:t>: Using behavioral economics to increase employee saving." </a:t>
            </a:r>
            <a:r>
              <a:rPr lang="en-US" i="1" u="sng" dirty="0"/>
              <a:t>Journal of Political Economy </a:t>
            </a:r>
            <a:r>
              <a:rPr lang="en-US" dirty="0"/>
              <a:t>112(1): S164-S187.</a:t>
            </a:r>
          </a:p>
          <a:p>
            <a:pPr lvl="1"/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observations</a:t>
            </a:r>
            <a:r>
              <a:rPr lang="zh-CN" altLang="en-US" dirty="0"/>
              <a:t> </a:t>
            </a:r>
            <a:r>
              <a:rPr lang="en-US" altLang="zh-CN" dirty="0"/>
              <a:t>(close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randomized</a:t>
            </a:r>
            <a:r>
              <a:rPr lang="zh-CN" altLang="en-US" dirty="0"/>
              <a:t> </a:t>
            </a:r>
            <a:r>
              <a:rPr lang="en-US" altLang="zh-CN" dirty="0"/>
              <a:t>controlled</a:t>
            </a:r>
            <a:r>
              <a:rPr lang="zh-CN" altLang="en-US" dirty="0"/>
              <a:t> </a:t>
            </a:r>
            <a:r>
              <a:rPr lang="en-US" altLang="zh-CN" dirty="0"/>
              <a:t>trails.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experiment).</a:t>
            </a:r>
            <a:r>
              <a:rPr lang="zh-CN" altLang="en-US" dirty="0"/>
              <a:t> </a:t>
            </a:r>
            <a:endParaRPr lang="en-GB" altLang="zh-CN" dirty="0"/>
          </a:p>
          <a:p>
            <a:pPr lvl="1"/>
            <a:r>
              <a:rPr lang="en-US" altLang="zh-CN" dirty="0"/>
              <a:t>Treatment:</a:t>
            </a:r>
            <a:r>
              <a:rPr lang="zh-CN" altLang="en-US" dirty="0"/>
              <a:t> </a:t>
            </a:r>
            <a:r>
              <a:rPr lang="en-US" altLang="zh-CN" dirty="0"/>
              <a:t>Save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Tomorrow,</a:t>
            </a:r>
            <a:r>
              <a:rPr lang="zh-CN" altLang="en-US" dirty="0"/>
              <a:t> </a:t>
            </a:r>
            <a:r>
              <a:rPr lang="en-GB" altLang="zh-CN" dirty="0"/>
              <a:t>a program to help employees who would like to save more but lack the willpower to act on this desire</a:t>
            </a:r>
          </a:p>
          <a:p>
            <a:pPr lvl="1"/>
            <a:r>
              <a:rPr lang="en-US" altLang="zh-CN" dirty="0"/>
              <a:t>Experiment</a:t>
            </a:r>
            <a:r>
              <a:rPr lang="zh-CN" altLang="en-US" dirty="0"/>
              <a:t> </a:t>
            </a:r>
            <a:r>
              <a:rPr lang="en-US" altLang="zh-CN" dirty="0"/>
              <a:t>setting: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dirty="0"/>
              <a:t>The First Implementation of </a:t>
            </a:r>
            <a:r>
              <a:rPr lang="en-US" dirty="0" err="1"/>
              <a:t>SMarT</a:t>
            </a:r>
            <a:r>
              <a:rPr lang="en-US" dirty="0"/>
              <a:t>: Midsize Manufacturing Company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1998</a:t>
            </a:r>
          </a:p>
          <a:p>
            <a:pPr lvl="2"/>
            <a:r>
              <a:rPr lang="en-US" dirty="0"/>
              <a:t>The second implementation of the program took place in May 2001 at </a:t>
            </a:r>
            <a:r>
              <a:rPr lang="en-US" dirty="0" err="1"/>
              <a:t>Ispat</a:t>
            </a:r>
            <a:r>
              <a:rPr lang="en-US" dirty="0"/>
              <a:t> Inland, a large midwestern steel company</a:t>
            </a:r>
          </a:p>
          <a:p>
            <a:pPr lvl="2"/>
            <a:r>
              <a:rPr lang="en-US" dirty="0"/>
              <a:t>The third implementation of </a:t>
            </a:r>
            <a:r>
              <a:rPr lang="en-US" dirty="0" err="1"/>
              <a:t>SMarT</a:t>
            </a:r>
            <a:r>
              <a:rPr lang="en-US" dirty="0"/>
              <a:t> took place at two divisions (Divisions A and O) of Philips Electronics in January 2002, with the first saving increase taking place on April 1, 2002</a:t>
            </a:r>
            <a:r>
              <a:rPr lang="en-US" altLang="zh-CN" dirty="0"/>
              <a:t>.</a:t>
            </a:r>
            <a:r>
              <a:rPr lang="en-US" dirty="0"/>
              <a:t> The remaining 28 divisions of Philips served as a control.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BBA4B-2E1E-86C1-CED6-F83AF1BC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1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FF37-686C-0549-9B2D-86C5FB76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1668"/>
          </a:xfrm>
        </p:spPr>
        <p:txBody>
          <a:bodyPr/>
          <a:lstStyle/>
          <a:p>
            <a:r>
              <a:rPr lang="en-US" altLang="zh-CN" dirty="0"/>
              <a:t>Save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Tomorrow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SMarT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F425C-8817-EE4C-80EC-0456CAAC0A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10187"/>
            <a:ext cx="10363826" cy="873456"/>
          </a:xfrm>
        </p:spPr>
        <p:txBody>
          <a:bodyPr/>
          <a:lstStyle/>
          <a:p>
            <a:r>
              <a:rPr lang="en-US" dirty="0"/>
              <a:t>Thaler, R. H. and S. </a:t>
            </a:r>
            <a:r>
              <a:rPr lang="en-US" dirty="0" err="1"/>
              <a:t>Benartzi</a:t>
            </a:r>
            <a:r>
              <a:rPr lang="en-US" dirty="0"/>
              <a:t> (2004). “Save More Tomorrow</a:t>
            </a:r>
            <a:r>
              <a:rPr lang="zh-CN" altLang="en-US" dirty="0"/>
              <a:t>™</a:t>
            </a:r>
            <a:r>
              <a:rPr lang="en-US" dirty="0"/>
              <a:t>: Using behavioral economics to increase employee saving." </a:t>
            </a:r>
            <a:r>
              <a:rPr lang="en-US" i="1" u="sng" dirty="0"/>
              <a:t>Journal of Political Economy </a:t>
            </a:r>
            <a:r>
              <a:rPr lang="en-US" dirty="0"/>
              <a:t>112(1): S164-S187.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F5A0AC-FE8A-334B-B105-90F527B0C875}"/>
              </a:ext>
            </a:extLst>
          </p:cNvPr>
          <p:cNvGraphicFramePr>
            <a:graphicFrameLocks noGrp="1"/>
          </p:cNvGraphicFramePr>
          <p:nvPr/>
        </p:nvGraphicFramePr>
        <p:xfrm>
          <a:off x="1233606" y="2234567"/>
          <a:ext cx="9800609" cy="3981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531">
                  <a:extLst>
                    <a:ext uri="{9D8B030D-6E8A-4147-A177-3AD203B41FA5}">
                      <a16:colId xmlns:a16="http://schemas.microsoft.com/office/drawing/2014/main" val="2257562817"/>
                    </a:ext>
                  </a:extLst>
                </a:gridCol>
                <a:gridCol w="5001905">
                  <a:extLst>
                    <a:ext uri="{9D8B030D-6E8A-4147-A177-3AD203B41FA5}">
                      <a16:colId xmlns:a16="http://schemas.microsoft.com/office/drawing/2014/main" val="1331301554"/>
                    </a:ext>
                  </a:extLst>
                </a:gridCol>
                <a:gridCol w="3364173">
                  <a:extLst>
                    <a:ext uri="{9D8B030D-6E8A-4147-A177-3AD203B41FA5}">
                      <a16:colId xmlns:a16="http://schemas.microsoft.com/office/drawing/2014/main" val="2926053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Component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Psychological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Factor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41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CN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altLang="zh-CN" dirty="0">
                          <a:latin typeface="Cambria" panose="02040503050406030204" pitchFamily="18" charset="0"/>
                        </a:rPr>
                        <a:t>1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</a:rPr>
                        <a:t>Employees</a:t>
                      </a:r>
                      <a:r>
                        <a:rPr lang="zh-CN" altLang="en-US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are</a:t>
                      </a:r>
                      <a:r>
                        <a:rPr lang="zh-CN" altLang="en-US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approached about increasing their contribution rates a considerable time before their scheduled pay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altLang="zh-CN" dirty="0">
                          <a:latin typeface="Cambria" panose="02040503050406030204" pitchFamily="18" charset="0"/>
                        </a:rPr>
                        <a:t>Myopic</a:t>
                      </a:r>
                      <a:r>
                        <a:rPr lang="zh-CN" altLang="en-US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discounting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64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CN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altLang="zh-CN" dirty="0">
                          <a:latin typeface="Cambria" panose="02040503050406030204" pitchFamily="18" charset="0"/>
                        </a:rPr>
                        <a:t>2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</a:rPr>
                        <a:t>If</a:t>
                      </a:r>
                      <a:r>
                        <a:rPr lang="zh-CN" altLang="en-US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employees join, their contribution to the plan is increased beginning with the first paycheck after a raise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Loss</a:t>
                      </a:r>
                      <a:r>
                        <a:rPr lang="zh-CN" altLang="en-US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aversion</a:t>
                      </a:r>
                      <a:r>
                        <a:rPr lang="zh-CN" altLang="en-US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dirty="0">
                          <a:latin typeface="Cambria" panose="02040503050406030204" pitchFamily="18" charset="0"/>
                        </a:rPr>
                        <a:t>(perceived)</a:t>
                      </a:r>
                    </a:p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Mental accounting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713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CN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altLang="zh-CN" dirty="0">
                          <a:latin typeface="Cambria" panose="02040503050406030204" pitchFamily="18" charset="0"/>
                        </a:rPr>
                        <a:t>3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</a:rPr>
                        <a:t>The</a:t>
                      </a:r>
                      <a:r>
                        <a:rPr lang="zh-CN" altLang="en-US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contribution rate continues to increase on each scheduled raise until the contribution rate reaches a preset 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Inertia</a:t>
                      </a:r>
                      <a:r>
                        <a:rPr lang="zh-CN" altLang="en-US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and status quo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18988"/>
                  </a:ext>
                </a:extLst>
              </a:tr>
              <a:tr h="867948">
                <a:tc>
                  <a:txBody>
                    <a:bodyPr/>
                    <a:lstStyle/>
                    <a:p>
                      <a:pPr algn="ctr"/>
                      <a:endParaRPr lang="en-US" altLang="zh-CN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altLang="zh-CN" dirty="0">
                          <a:latin typeface="Cambria" panose="02040503050406030204" pitchFamily="18" charset="0"/>
                        </a:rPr>
                        <a:t>4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  <a:p>
                      <a:r>
                        <a:rPr lang="en-US" dirty="0">
                          <a:latin typeface="Cambria" panose="02040503050406030204" pitchFamily="18" charset="0"/>
                        </a:rPr>
                        <a:t>The</a:t>
                      </a:r>
                      <a:r>
                        <a:rPr lang="zh-CN" altLang="en-US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employee can opt out of the plan at any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altLang="zh-CN" dirty="0">
                          <a:latin typeface="Cambria" panose="02040503050406030204" pitchFamily="18" charset="0"/>
                        </a:rPr>
                        <a:t>Peace</a:t>
                      </a:r>
                      <a:r>
                        <a:rPr lang="zh-CN" altLang="en-US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dirty="0">
                          <a:latin typeface="Cambria" panose="02040503050406030204" pitchFamily="18" charset="0"/>
                        </a:rPr>
                        <a:t>of</a:t>
                      </a:r>
                      <a:r>
                        <a:rPr lang="zh-CN" altLang="en-US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dirty="0">
                          <a:latin typeface="Cambria" panose="02040503050406030204" pitchFamily="18" charset="0"/>
                        </a:rPr>
                        <a:t>mind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40670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07B0E-223A-805E-551C-A1D1732F3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FF37-686C-0549-9B2D-86C5FB76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1668"/>
          </a:xfrm>
        </p:spPr>
        <p:txBody>
          <a:bodyPr/>
          <a:lstStyle/>
          <a:p>
            <a:r>
              <a:rPr lang="en-US" altLang="zh-CN" dirty="0"/>
              <a:t>Save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Tomorrow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SMarT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F425C-8817-EE4C-80EC-0456CAAC0A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10187"/>
            <a:ext cx="10363826" cy="873456"/>
          </a:xfrm>
        </p:spPr>
        <p:txBody>
          <a:bodyPr/>
          <a:lstStyle/>
          <a:p>
            <a:r>
              <a:rPr lang="en-US" dirty="0"/>
              <a:t>Thaler, R. H. and S. </a:t>
            </a:r>
            <a:r>
              <a:rPr lang="en-US" dirty="0" err="1"/>
              <a:t>Benartzi</a:t>
            </a:r>
            <a:r>
              <a:rPr lang="en-US" dirty="0"/>
              <a:t> (2004). “Save More Tomorrow</a:t>
            </a:r>
            <a:r>
              <a:rPr lang="zh-CN" altLang="en-US" dirty="0"/>
              <a:t>™</a:t>
            </a:r>
            <a:r>
              <a:rPr lang="en-US" dirty="0"/>
              <a:t>: Using behavioral economics to increase employee saving." </a:t>
            </a:r>
            <a:r>
              <a:rPr lang="en-US" i="1" u="sng" dirty="0"/>
              <a:t>Journal of Political Economy </a:t>
            </a:r>
            <a:r>
              <a:rPr lang="en-US" dirty="0"/>
              <a:t>112(1): S164-S187.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61A00-112E-014D-8F91-D63BEA5DA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913" y="2267107"/>
            <a:ext cx="7083413" cy="42108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92C51-655D-9B21-3722-B2E1DD6D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0776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7099</TotalTime>
  <Words>2404</Words>
  <Application>Microsoft Macintosh PowerPoint</Application>
  <PresentationFormat>Widescreen</PresentationFormat>
  <Paragraphs>191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STXinwei</vt:lpstr>
      <vt:lpstr>Arial</vt:lpstr>
      <vt:lpstr>Calibri</vt:lpstr>
      <vt:lpstr>Cambria</vt:lpstr>
      <vt:lpstr>Times</vt:lpstr>
      <vt:lpstr>Tw Cen MT</vt:lpstr>
      <vt:lpstr>Wingdings</vt:lpstr>
      <vt:lpstr>Droplet</vt:lpstr>
      <vt:lpstr>Nudge</vt:lpstr>
      <vt:lpstr>Two types of behavioural interventions</vt:lpstr>
      <vt:lpstr>PowerPoint Presentation</vt:lpstr>
      <vt:lpstr>PowerPoint Presentation</vt:lpstr>
      <vt:lpstr>PowerPoint Presentation</vt:lpstr>
      <vt:lpstr>The power of default</vt:lpstr>
      <vt:lpstr>Save More for Tomorrow (SMarT)</vt:lpstr>
      <vt:lpstr>Save More for Tomorrow (SMarT)</vt:lpstr>
      <vt:lpstr>Save More for Tomorrow (SMarT)</vt:lpstr>
      <vt:lpstr>Save More for Tomorrow (SMarT)</vt:lpstr>
      <vt:lpstr>Save More for Tomorrow (SMarT)</vt:lpstr>
      <vt:lpstr>Automatic Enrolment Pension Scheme </vt:lpstr>
      <vt:lpstr>Automatic Enrolment Pension Scheme </vt:lpstr>
      <vt:lpstr>Automatic Enrolment Pension Scheme </vt:lpstr>
      <vt:lpstr>Automatic Enrolment Pension Scheme </vt:lpstr>
      <vt:lpstr>Automatic Enrolment Pension Scheme </vt:lpstr>
      <vt:lpstr>Automatic Enrolment Pension Scheme </vt:lpstr>
      <vt:lpstr>Automatic Enrolment Pension Scheme </vt:lpstr>
      <vt:lpstr>Behavioural interventions for energy conservation</vt:lpstr>
      <vt:lpstr>Behavioural interventions for energy conservation</vt:lpstr>
      <vt:lpstr>Behavioural interventions for energy conservation</vt:lpstr>
      <vt:lpstr>Further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Provident Fund and Homeownership</dc:title>
  <dc:creator>Helen Bao</dc:creator>
  <cp:lastModifiedBy>Helen Bao</cp:lastModifiedBy>
  <cp:revision>164</cp:revision>
  <cp:lastPrinted>2023-07-16T16:41:56Z</cp:lastPrinted>
  <dcterms:created xsi:type="dcterms:W3CDTF">2020-05-28T22:58:36Z</dcterms:created>
  <dcterms:modified xsi:type="dcterms:W3CDTF">2023-07-19T07:01:11Z</dcterms:modified>
</cp:coreProperties>
</file>