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0" r:id="rId1"/>
  </p:sldMasterIdLst>
  <p:notesMasterIdLst>
    <p:notesMasterId r:id="rId20"/>
  </p:notesMasterIdLst>
  <p:sldIdLst>
    <p:sldId id="256" r:id="rId2"/>
    <p:sldId id="446" r:id="rId3"/>
    <p:sldId id="439" r:id="rId4"/>
    <p:sldId id="440" r:id="rId5"/>
    <p:sldId id="494" r:id="rId6"/>
    <p:sldId id="288" r:id="rId7"/>
    <p:sldId id="289" r:id="rId8"/>
    <p:sldId id="449" r:id="rId9"/>
    <p:sldId id="450" r:id="rId10"/>
    <p:sldId id="454" r:id="rId11"/>
    <p:sldId id="455" r:id="rId12"/>
    <p:sldId id="458" r:id="rId13"/>
    <p:sldId id="459" r:id="rId14"/>
    <p:sldId id="528" r:id="rId15"/>
    <p:sldId id="529" r:id="rId16"/>
    <p:sldId id="293" r:id="rId17"/>
    <p:sldId id="294" r:id="rId18"/>
    <p:sldId id="5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/>
    <p:restoredTop sz="88298"/>
  </p:normalViewPr>
  <p:slideViewPr>
    <p:cSldViewPr snapToGrid="0" snapToObjects="1">
      <p:cViewPr varScale="1">
        <p:scale>
          <a:sx n="87" d="100"/>
          <a:sy n="87" d="100"/>
        </p:scale>
        <p:origin x="2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FA40F-75B4-A24F-BCFE-79CFC698B1B8}" type="datetimeFigureOut">
              <a:rPr lang="en-US" smtClean="0"/>
              <a:t>7/16/23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2BEEA-C1C7-AE46-B028-8643DDEB7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5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mos_Tversky" TargetMode="External"/><Relationship Id="rId13" Type="http://schemas.openxmlformats.org/officeDocument/2006/relationships/hyperlink" Target="https://dx.doi.org/10.1287/mksc.4.3.199" TargetMode="External"/><Relationship Id="rId3" Type="http://schemas.openxmlformats.org/officeDocument/2006/relationships/hyperlink" Target="http://www.princeton.edu/~kahneman/docs/Publications/prospect_theory.pdf" TargetMode="External"/><Relationship Id="rId7" Type="http://schemas.openxmlformats.org/officeDocument/2006/relationships/hyperlink" Target="https://www.worldcat.org/issn/0012-9682" TargetMode="External"/><Relationship Id="rId12" Type="http://schemas.openxmlformats.org/officeDocument/2006/relationships/hyperlink" Target="http://apps.webofknowledge.com/full_record.do?product=UA&amp;search_mode=GeneralSearch&amp;qid=14&amp;SID=R2oeatGuwtVe2zY41xm&amp;page=1&amp;doc=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rnational_Standard_Serial_Number" TargetMode="External"/><Relationship Id="rId11" Type="http://schemas.openxmlformats.org/officeDocument/2006/relationships/hyperlink" Target="https://www.worldcat.org/issn/0895-5646" TargetMode="External"/><Relationship Id="rId5" Type="http://schemas.openxmlformats.org/officeDocument/2006/relationships/hyperlink" Target="https://dx.doi.org/10.2307/1914185" TargetMode="External"/><Relationship Id="rId15" Type="http://schemas.openxmlformats.org/officeDocument/2006/relationships/hyperlink" Target="http://apps.webofknowledge.com/full_record.do?product=UA&amp;search_mode=GeneralSearch&amp;qid=26&amp;SID=R2oeatGuwtVe2zY41xm&amp;page=1&amp;doc=1" TargetMode="External"/><Relationship Id="rId10" Type="http://schemas.openxmlformats.org/officeDocument/2006/relationships/hyperlink" Target="https://dx.doi.org/10.1007/BF00122574" TargetMode="External"/><Relationship Id="rId4" Type="http://schemas.openxmlformats.org/officeDocument/2006/relationships/hyperlink" Target="https://en.wikipedia.org/wiki/Digital_object_identifier" TargetMode="External"/><Relationship Id="rId9" Type="http://schemas.openxmlformats.org/officeDocument/2006/relationships/hyperlink" Target="http://link.springer.com/article/10.1007/BF00122574" TargetMode="External"/><Relationship Id="rId14" Type="http://schemas.openxmlformats.org/officeDocument/2006/relationships/hyperlink" Target="http://apps.webofknowledge.com/full_record.do?product=UA&amp;search_mode=OneClickSearch&amp;qid=25&amp;SID=R2oeatGuwtVe2zY41xm&amp;page=1&amp;doc=8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D7F09-3375-2740-A058-BD771BC2AE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0338" y="511175"/>
            <a:ext cx="4527550" cy="254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Kahneman</a:t>
            </a:r>
            <a:r>
              <a:rPr lang="en-US" dirty="0"/>
              <a:t>, Daniel; </a:t>
            </a:r>
            <a:r>
              <a:rPr lang="en-US" dirty="0" err="1"/>
              <a:t>Tversky</a:t>
            </a:r>
            <a:r>
              <a:rPr lang="en-US" dirty="0"/>
              <a:t>, Amos (1979). </a:t>
            </a:r>
            <a:r>
              <a:rPr lang="en-US" dirty="0">
                <a:hlinkClick r:id="rId3"/>
              </a:rPr>
              <a:t>"Prospect Theory: An Analysis of Decision under Risk"</a:t>
            </a:r>
            <a:r>
              <a:rPr lang="en-US" dirty="0"/>
              <a:t> </a:t>
            </a:r>
            <a:r>
              <a:rPr lang="en-US" dirty="0">
                <a:effectLst/>
              </a:rPr>
              <a:t>(PDF)</a:t>
            </a:r>
            <a:r>
              <a:rPr lang="en-US" dirty="0"/>
              <a:t>. </a:t>
            </a:r>
            <a:r>
              <a:rPr lang="en-US" i="1" dirty="0" err="1"/>
              <a:t>Econometrica</a:t>
            </a:r>
            <a:r>
              <a:rPr lang="en-US" dirty="0"/>
              <a:t> </a:t>
            </a:r>
            <a:r>
              <a:rPr lang="en-US" b="1" dirty="0"/>
              <a:t>47</a:t>
            </a:r>
            <a:r>
              <a:rPr lang="en-US" dirty="0"/>
              <a:t> (2): 263. </a:t>
            </a:r>
            <a:r>
              <a:rPr lang="en-US" dirty="0">
                <a:hlinkClick r:id="rId4" tooltip="Digital object identifier"/>
              </a:rPr>
              <a:t>doi</a:t>
            </a:r>
            <a:r>
              <a:rPr lang="en-US" dirty="0"/>
              <a:t>:</a:t>
            </a:r>
            <a:r>
              <a:rPr lang="en-US" dirty="0">
                <a:hlinkClick r:id="rId5"/>
              </a:rPr>
              <a:t>10.2307/1914185</a:t>
            </a:r>
            <a:r>
              <a:rPr lang="en-US" dirty="0"/>
              <a:t>. </a:t>
            </a:r>
            <a:r>
              <a:rPr lang="en-US" dirty="0">
                <a:hlinkClick r:id="rId6" tooltip="International Standard Serial Number"/>
              </a:rPr>
              <a:t>ISSN</a:t>
            </a:r>
            <a:r>
              <a:rPr lang="en-US" dirty="0"/>
              <a:t> </a:t>
            </a:r>
            <a:r>
              <a:rPr lang="en-US" dirty="0">
                <a:hlinkClick r:id="rId7"/>
              </a:rPr>
              <a:t>0012-9682</a:t>
            </a:r>
            <a:r>
              <a:rPr lang="en-US" dirty="0"/>
              <a:t>. </a:t>
            </a:r>
          </a:p>
          <a:p>
            <a:r>
              <a:rPr lang="en-US" dirty="0">
                <a:hlinkClick r:id="rId8" tooltip="Amos Tversky"/>
              </a:rPr>
              <a:t>Tversky, Amos</a:t>
            </a:r>
            <a:r>
              <a:rPr lang="en-US" dirty="0"/>
              <a:t>; </a:t>
            </a:r>
            <a:r>
              <a:rPr lang="en-US" dirty="0" err="1"/>
              <a:t>Kahneman</a:t>
            </a:r>
            <a:r>
              <a:rPr lang="en-US" dirty="0"/>
              <a:t>, Daniel (1992). </a:t>
            </a:r>
            <a:r>
              <a:rPr lang="en-US" dirty="0">
                <a:hlinkClick r:id="rId9"/>
              </a:rPr>
              <a:t>"Advances in prospect theory: Cumulative representation of uncertainty"</a:t>
            </a:r>
            <a:r>
              <a:rPr lang="en-US" dirty="0"/>
              <a:t>. </a:t>
            </a:r>
            <a:r>
              <a:rPr lang="en-US" i="1" dirty="0"/>
              <a:t>Journal of Risk and Uncertainty</a:t>
            </a:r>
            <a:r>
              <a:rPr lang="en-US" dirty="0"/>
              <a:t> </a:t>
            </a:r>
            <a:r>
              <a:rPr lang="en-US" b="1" dirty="0"/>
              <a:t>5</a:t>
            </a:r>
            <a:r>
              <a:rPr lang="en-US" dirty="0"/>
              <a:t> (4): 297–323. </a:t>
            </a:r>
            <a:r>
              <a:rPr lang="en-US" dirty="0">
                <a:hlinkClick r:id="rId4" tooltip="Digital object identifier"/>
              </a:rPr>
              <a:t>doi</a:t>
            </a:r>
            <a:r>
              <a:rPr lang="en-US" dirty="0"/>
              <a:t>:</a:t>
            </a:r>
            <a:r>
              <a:rPr lang="en-US" dirty="0">
                <a:hlinkClick r:id="rId10"/>
              </a:rPr>
              <a:t>10.1007/BF00122574</a:t>
            </a:r>
            <a:r>
              <a:rPr lang="en-US" dirty="0"/>
              <a:t>. </a:t>
            </a:r>
            <a:r>
              <a:rPr lang="en-US" dirty="0">
                <a:hlinkClick r:id="rId6" tooltip="International Standard Serial Number"/>
              </a:rPr>
              <a:t>ISSN</a:t>
            </a:r>
            <a:r>
              <a:rPr lang="en-US" dirty="0"/>
              <a:t> </a:t>
            </a:r>
            <a:r>
              <a:rPr lang="en-US" dirty="0">
                <a:hlinkClick r:id="rId11"/>
              </a:rPr>
              <a:t>0895-5646</a:t>
            </a:r>
            <a:r>
              <a:rPr lang="en-US" dirty="0"/>
              <a:t>.</a:t>
            </a:r>
          </a:p>
          <a:p>
            <a:r>
              <a:rPr lang="en-US" dirty="0">
                <a:hlinkClick r:id="rId12"/>
              </a:rPr>
              <a:t>Third-generation prospect theory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dirty="0"/>
              <a:t>By: Schmidt, Ulrich; </a:t>
            </a:r>
            <a:r>
              <a:rPr lang="en-US" dirty="0" err="1"/>
              <a:t>Starmer</a:t>
            </a:r>
            <a:r>
              <a:rPr lang="en-US" dirty="0"/>
              <a:t>, Chris; </a:t>
            </a:r>
            <a:r>
              <a:rPr lang="en-US" dirty="0" err="1"/>
              <a:t>Sugden</a:t>
            </a:r>
            <a:r>
              <a:rPr lang="en-US" dirty="0"/>
              <a:t>, Robert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dirty="0"/>
              <a:t>JOURNAL OF RISK AND UNCERTAINTY  Volume: 36   Issue: 3   Pages: 203-223   Published: JUN 2008 </a:t>
            </a:r>
          </a:p>
          <a:p>
            <a:r>
              <a:rPr lang="en-GB" dirty="0"/>
              <a:t>Thaler, Richard H. (1985). "Mental Accounting and Consumer Choice". </a:t>
            </a:r>
            <a:r>
              <a:rPr lang="en-GB" i="1" dirty="0"/>
              <a:t>Marketing Science</a:t>
            </a:r>
            <a:r>
              <a:rPr lang="en-GB" dirty="0"/>
              <a:t> </a:t>
            </a:r>
            <a:r>
              <a:rPr lang="en-GB" b="1" dirty="0"/>
              <a:t>4</a:t>
            </a:r>
            <a:r>
              <a:rPr lang="en-GB" dirty="0"/>
              <a:t> (3): 199–214. </a:t>
            </a:r>
            <a:r>
              <a:rPr lang="en-GB" dirty="0">
                <a:hlinkClick r:id="rId4" tooltip="Digital object identifier"/>
              </a:rPr>
              <a:t>doi</a:t>
            </a:r>
            <a:r>
              <a:rPr lang="en-GB" dirty="0"/>
              <a:t>:</a:t>
            </a:r>
            <a:r>
              <a:rPr lang="en-GB" dirty="0">
                <a:hlinkClick r:id="rId13"/>
              </a:rPr>
              <a:t>10.1287/mksc.4.3.199</a:t>
            </a:r>
            <a:r>
              <a:rPr lang="en-GB" dirty="0"/>
              <a:t>.</a:t>
            </a:r>
          </a:p>
          <a:p>
            <a:r>
              <a:rPr lang="en-GB" dirty="0">
                <a:hlinkClick r:id="rId14"/>
              </a:rPr>
              <a:t>DOES THE STOCK-MARKET OVERREACT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GB" dirty="0"/>
              <a:t>By: DEBONDT, WFM; THALER, R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GB" dirty="0"/>
              <a:t>JOURNAL OF FINANCE  Volume: 40   Issue: 3   Pages: 793-805   Published: 1985 </a:t>
            </a:r>
          </a:p>
          <a:p>
            <a:r>
              <a:rPr lang="en-GB" dirty="0">
                <a:hlinkClick r:id="rId15"/>
              </a:rPr>
              <a:t>A HETEROSKEDASTICITY-CONSISTENT COVARIANCE-MATRIX ESTIMATOR AND A DIRECT TEST FOR HETEROSKEDASTICITY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GB" dirty="0"/>
              <a:t>By: WHITE, H</a:t>
            </a:r>
            <a:r>
              <a:rPr lang="zh-CN" altLang="en-US" dirty="0"/>
              <a:t> </a:t>
            </a:r>
            <a:r>
              <a:rPr lang="en-GB" dirty="0"/>
              <a:t>ECONOMETRICA  Volume: 48   Issue: 4   Pages: 817-838   Published: 1980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84C-5A74-4E5B-8121-728D87826BF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1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15F8B-4F84-B141-9FA8-3DF4AF8CC0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15F8B-4F84-B141-9FA8-3DF4AF8CC0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27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5032B-1F27-CD44-8E31-DE23314FD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5032B-1F27-CD44-8E31-DE23314FD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B054-B2D4-E344-B298-C16AF50D1B4E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9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DBE5-7924-A04A-9F5C-DFE83A001407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A19-55F4-4E48-A60E-99EEE72C7D5D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FE3E7-1ED8-AB4E-A770-E7244E3C21B0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28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7EC-2A56-AB4B-A7B7-46F54755AAA5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1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C9BA-0463-DD42-84B5-315A17E6B3A7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290-2348-F342-AC4A-91CCFBC2C9DE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9983-19E2-9343-8133-3BADC9DEE2B0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4049-08BC-8549-91B6-B717F098413D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43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2FFBE-7E82-4AA9-A882-790D1BAA764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505628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0B83-4DF0-B041-BE04-56BFBA17BB2B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E87B-9A1C-5C4C-9244-FFFE1065D8B3}" type="datetime1">
              <a:rPr lang="en-GB" smtClean="0"/>
              <a:t>16/07/2023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AC63-1DB7-934E-B573-5C70A489DC92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CB53-6AAE-4C4B-877C-C9B6F375FB56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10EE6-57D3-6C4E-9356-81723024F9EE}" type="datetime1">
              <a:rPr lang="en-GB" smtClean="0"/>
              <a:t>16/07/2023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ABA5-33CF-C246-8E2A-DF82A26B6340}" type="datetime1">
              <a:rPr lang="en-GB" smtClean="0"/>
              <a:t>16/07/2023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4A0B-D8F7-7A40-8586-06F0977AD0C1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1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444C-ADF0-5A47-91F2-E352500FF6D3}" type="datetime1">
              <a:rPr lang="en-GB" smtClean="0"/>
              <a:t>16/07/2023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A9FC3E-EB8F-CB4F-823B-58B36A27861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CF0B2D-D95C-AB40-878A-5BAD3174CC84}" type="datetime1">
              <a:rPr lang="en-GB" smtClean="0"/>
              <a:t>16/07/2023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9" r:id="rId18"/>
    <p:sldLayoutId id="2147483940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1"/>
          </a:solidFill>
          <a:effectLst/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dx.doi.org/10.2139/ssrn.4325333" TargetMode="External"/><Relationship Id="rId4" Type="http://schemas.openxmlformats.org/officeDocument/2006/relationships/hyperlink" Target="https://ssrn.com/abstract=432533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srn.com/abstract=43253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dx.doi.org/10.2139/ssrn.432533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E437-1FF4-3848-A1D0-E6EE41102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171" y="2175532"/>
            <a:ext cx="11479658" cy="106404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Behavioural Sciences: Past, Present, and Future</a:t>
            </a:r>
            <a:endParaRPr lang="en-US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223E-90AC-8143-962F-3BF65AE2D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138" y="5983156"/>
            <a:ext cx="8689976" cy="638102"/>
          </a:xfrm>
        </p:spPr>
        <p:txBody>
          <a:bodyPr>
            <a:normAutofit fontScale="70000" lnSpcReduction="2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International Workshop on Behavioural Sciences and Urban-Rural Development in Developing Countries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24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–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26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July</a:t>
            </a:r>
            <a:r>
              <a:rPr lang="en-GB" sz="2400" dirty="0">
                <a:solidFill>
                  <a:schemeClr val="tx1"/>
                </a:solidFill>
              </a:rPr>
              <a:t> 2023</a:t>
            </a:r>
            <a:r>
              <a:rPr lang="en-US" altLang="zh-CN" sz="2400" dirty="0">
                <a:solidFill>
                  <a:schemeClr val="tx1"/>
                </a:solidFill>
              </a:rPr>
              <a:t>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Newnham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College,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University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of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chemeClr val="tx1"/>
                </a:solidFill>
              </a:rPr>
              <a:t>Cambridge</a:t>
            </a:r>
            <a:endParaRPr lang="en-US" altLang="zh-CN" sz="3200" cap="none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1F079-DB4D-E5C3-6AB7-82703418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20" y="236742"/>
            <a:ext cx="3585909" cy="7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ACE4-CAB9-9C45-B02C-380DCF4AF6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452494"/>
            <a:ext cx="10915553" cy="5307121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latin typeface="Cambria" pitchFamily="18" charset="0"/>
                <a:ea typeface="DejaVu Sans" charset="0"/>
                <a:cs typeface="DejaVu Sans" charset="0"/>
              </a:rPr>
              <a:t>Field Studies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Ecological validity vs. conceptual validity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Impact of confounds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Examples: 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err="1">
                <a:latin typeface="Cambria" pitchFamily="18" charset="0"/>
                <a:ea typeface="DejaVu Sans" charset="0"/>
                <a:cs typeface="DejaVu Sans" charset="0"/>
              </a:rPr>
              <a:t>Barseghyan</a:t>
            </a: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, L., F. Molinari, et al., 2013. The Nature of Risk Preferences: Evidence from Insurance Choices. </a:t>
            </a:r>
            <a:r>
              <a:rPr lang="en-GB" sz="1800" i="1" dirty="0">
                <a:latin typeface="Cambria" pitchFamily="18" charset="0"/>
                <a:ea typeface="DejaVu Sans" charset="0"/>
                <a:cs typeface="DejaVu Sans" charset="0"/>
              </a:rPr>
              <a:t>American Economic Review, </a:t>
            </a: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103(6): 2499-2529.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err="1">
                <a:latin typeface="Cambria" pitchFamily="18" charset="0"/>
                <a:ea typeface="DejaVu Sans" charset="0"/>
                <a:cs typeface="DejaVu Sans" charset="0"/>
              </a:rPr>
              <a:t>DellaVigna</a:t>
            </a: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, S., </a:t>
            </a:r>
            <a:r>
              <a:rPr lang="en-GB" sz="1800" dirty="0" err="1">
                <a:latin typeface="Cambria" pitchFamily="18" charset="0"/>
                <a:ea typeface="DejaVu Sans" charset="0"/>
                <a:cs typeface="DejaVu Sans" charset="0"/>
              </a:rPr>
              <a:t>Malmendier</a:t>
            </a: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, U., 2006. Paying not to go to the gym. </a:t>
            </a:r>
            <a:r>
              <a:rPr lang="en-GB" sz="1800" i="1" dirty="0">
                <a:latin typeface="Cambria" pitchFamily="18" charset="0"/>
                <a:ea typeface="DejaVu Sans" charset="0"/>
                <a:cs typeface="DejaVu Sans" charset="0"/>
              </a:rPr>
              <a:t>American Economic Review</a:t>
            </a: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, 96, 694-719.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List, J.A., 2011. Does Market Experience Eliminate Market Anomalies? The Case of Exogenous Market Experience. </a:t>
            </a:r>
            <a:r>
              <a:rPr lang="en-GB" sz="1800" i="1" dirty="0">
                <a:latin typeface="Cambria" pitchFamily="18" charset="0"/>
                <a:ea typeface="DejaVu Sans" charset="0"/>
                <a:cs typeface="DejaVu Sans" charset="0"/>
              </a:rPr>
              <a:t>American Economic Review</a:t>
            </a: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, 101, 313-317.</a:t>
            </a:r>
          </a:p>
          <a:p>
            <a:pPr marL="1257300" lvl="2" indent="-342900">
              <a:spcAft>
                <a:spcPts val="600"/>
              </a:spcAft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Pope, D.G., Schweitzer, M.E., 2011. Is Tiger Woods Loss Averse? Persistent Bias in the Face of Experience, Competition, and High Stakes. </a:t>
            </a:r>
            <a:r>
              <a:rPr lang="en-GB" sz="1800" i="1" dirty="0">
                <a:latin typeface="Cambria" pitchFamily="18" charset="0"/>
                <a:ea typeface="DejaVu Sans" charset="0"/>
                <a:cs typeface="DejaVu Sans" charset="0"/>
              </a:rPr>
              <a:t>American Economic Review</a:t>
            </a: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, 101, 129-157.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246F-2766-C107-FBBA-DD07F286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10</a:t>
            </a:fld>
            <a:endParaRPr lang="en-US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A61673-ADAF-3DF7-5886-BFA96E78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5347"/>
          </a:xfrm>
        </p:spPr>
        <p:txBody>
          <a:bodyPr>
            <a:normAutofit/>
          </a:bodyPr>
          <a:lstStyle/>
          <a:p>
            <a:r>
              <a:rPr lang="en-US" dirty="0"/>
              <a:t>Behavioural Research Methods</a:t>
            </a:r>
          </a:p>
        </p:txBody>
      </p:sp>
    </p:spTree>
    <p:extLst>
      <p:ext uri="{BB962C8B-B14F-4D97-AF65-F5344CB8AC3E}">
        <p14:creationId xmlns:p14="http://schemas.microsoft.com/office/powerpoint/2010/main" val="72346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ACE4-CAB9-9C45-B02C-380DCF4AF6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452494"/>
            <a:ext cx="10915553" cy="5307121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>
                <a:latin typeface="Cambria" pitchFamily="18" charset="0"/>
                <a:ea typeface="DejaVu Sans" charset="0"/>
                <a:cs typeface="DejaVu Sans" charset="0"/>
              </a:rPr>
              <a:t>Example: </a:t>
            </a: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Pope, D.G., Schweitzer, M.E., 2011. Is Tiger Woods Loss Averse? Persistent Bias in the Face of Experience, Competition, and High Stakes. </a:t>
            </a:r>
            <a:r>
              <a:rPr lang="en-GB" sz="2000" i="1" dirty="0">
                <a:latin typeface="Cambria" pitchFamily="18" charset="0"/>
                <a:ea typeface="DejaVu Sans" charset="0"/>
                <a:cs typeface="DejaVu Sans" charset="0"/>
              </a:rPr>
              <a:t>American Economic Review</a:t>
            </a: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, 101, 129-157.</a:t>
            </a:r>
          </a:p>
          <a:p>
            <a:pPr marL="800100" lvl="1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Par: a salient reference point</a:t>
            </a:r>
          </a:p>
          <a:p>
            <a:pPr marL="800100" lvl="1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Putts: the final shots players take to complete a hole in PGA tours</a:t>
            </a:r>
          </a:p>
          <a:p>
            <a:pPr marL="800100" lvl="1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Sample size: 2.5 million putts from 239  tournaments completed between 2004 and 2009</a:t>
            </a:r>
          </a:p>
          <a:p>
            <a:pPr marL="800100" lvl="1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Quality of data: </a:t>
            </a:r>
          </a:p>
          <a:p>
            <a:pPr marL="1257300" lvl="2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Laser measurements of initial and final ball placement (x, y, z coordinates)</a:t>
            </a:r>
          </a:p>
          <a:p>
            <a:pPr marL="1257300" lvl="2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Restricted to putts attempted for eagle, birdie, par, bogey, or double bogey only</a:t>
            </a:r>
          </a:p>
          <a:p>
            <a:pPr marL="1257300" lvl="2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Restricted to players who had at least 1,000 putts</a:t>
            </a:r>
          </a:p>
          <a:p>
            <a:pPr marL="1257300" lvl="2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Included more than 300,000 fixed effects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65E63-143C-22DC-0798-5E953A4E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11</a:t>
            </a:fld>
            <a:endParaRPr lang="en-US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5DDCBF-9BDF-A29B-0AB9-C9D239FE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5347"/>
          </a:xfrm>
        </p:spPr>
        <p:txBody>
          <a:bodyPr>
            <a:normAutofit/>
          </a:bodyPr>
          <a:lstStyle/>
          <a:p>
            <a:r>
              <a:rPr lang="en-US" dirty="0"/>
              <a:t>Behavioural Research Methods</a:t>
            </a:r>
          </a:p>
        </p:txBody>
      </p:sp>
    </p:spTree>
    <p:extLst>
      <p:ext uri="{BB962C8B-B14F-4D97-AF65-F5344CB8AC3E}">
        <p14:creationId xmlns:p14="http://schemas.microsoft.com/office/powerpoint/2010/main" val="191893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ACE4-CAB9-9C45-B02C-380DCF4AF6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452494"/>
            <a:ext cx="10915553" cy="5307121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 dirty="0">
                <a:latin typeface="Cambria" pitchFamily="18" charset="0"/>
                <a:ea typeface="DejaVu Sans" charset="0"/>
                <a:cs typeface="DejaVu Sans" charset="0"/>
              </a:rPr>
              <a:t>Simulations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Ecological validity and Conceptual validity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Computationally intensive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Simulation design is crucial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Examples: </a:t>
            </a:r>
          </a:p>
          <a:p>
            <a:pPr marL="1257300" lvl="2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Li, Y., Yang, L.Y., 2013. Prospect theory,  the disposition effect,  and asset prices.  </a:t>
            </a:r>
            <a:r>
              <a:rPr lang="en-GB" sz="2000" i="1" dirty="0">
                <a:latin typeface="Cambria" pitchFamily="18" charset="0"/>
                <a:ea typeface="DejaVu Sans" charset="0"/>
                <a:cs typeface="DejaVu Sans" charset="0"/>
              </a:rPr>
              <a:t>Journal of Financial Economics</a:t>
            </a: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, 107, 715-739.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8AED0-CF30-6B01-061E-2915FF0B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12</a:t>
            </a:fld>
            <a:endParaRPr lang="en-US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DA91E5-47B5-8B99-2068-8B60433F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5347"/>
          </a:xfrm>
        </p:spPr>
        <p:txBody>
          <a:bodyPr>
            <a:normAutofit/>
          </a:bodyPr>
          <a:lstStyle/>
          <a:p>
            <a:r>
              <a:rPr lang="en-US" dirty="0"/>
              <a:t>Behavioural Research Methods</a:t>
            </a:r>
          </a:p>
        </p:txBody>
      </p:sp>
    </p:spTree>
    <p:extLst>
      <p:ext uri="{BB962C8B-B14F-4D97-AF65-F5344CB8AC3E}">
        <p14:creationId xmlns:p14="http://schemas.microsoft.com/office/powerpoint/2010/main" val="32270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2A31-840A-544E-8248-88CC2094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63874"/>
            <a:ext cx="10364451" cy="1007083"/>
          </a:xfrm>
        </p:spPr>
        <p:txBody>
          <a:bodyPr>
            <a:normAutofit/>
          </a:bodyPr>
          <a:lstStyle/>
          <a:p>
            <a:r>
              <a:rPr lang="en-US" dirty="0"/>
              <a:t>Behavioural Research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E74BF-6251-A040-90A8-37D751DB463E}"/>
              </a:ext>
            </a:extLst>
          </p:cNvPr>
          <p:cNvSpPr txBox="1"/>
          <p:nvPr/>
        </p:nvSpPr>
        <p:spPr>
          <a:xfrm>
            <a:off x="1041095" y="6359646"/>
            <a:ext cx="1087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0" dirty="0">
                <a:latin typeface="Cambria" pitchFamily="18" charset="0"/>
                <a:ea typeface="DejaVu Sans" charset="0"/>
                <a:cs typeface="DejaVu Sans" charset="0"/>
              </a:rPr>
              <a:t>Source</a:t>
            </a:r>
            <a:r>
              <a:rPr lang="en-GB" sz="1400" dirty="0">
                <a:latin typeface="Cambria" pitchFamily="18" charset="0"/>
                <a:ea typeface="DejaVu Sans" charset="0"/>
                <a:cs typeface="DejaVu Sans" charset="0"/>
              </a:rPr>
              <a:t>: Li, Y., Yang, L.Y., 2013. Prospect theory,  the disposition effect,  and asset prices.  Journal of Financial Economics, 107, 715-739.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82DC949-65A0-C544-8536-78C00F54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631" t="23577" r="50979" b="49043"/>
          <a:stretch>
            <a:fillRect/>
          </a:stretch>
        </p:blipFill>
        <p:spPr bwMode="auto">
          <a:xfrm>
            <a:off x="361015" y="1908048"/>
            <a:ext cx="7067859" cy="391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A06F1C0-260D-F442-B005-AEE3245A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974" t="22817" r="7864" b="44479"/>
          <a:stretch>
            <a:fillRect/>
          </a:stretch>
        </p:blipFill>
        <p:spPr bwMode="auto">
          <a:xfrm>
            <a:off x="7561025" y="3436008"/>
            <a:ext cx="4213303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0236931-6CE5-244B-9F9B-6AEF9210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1384" t="38788" r="8062" b="39916"/>
          <a:stretch>
            <a:fillRect/>
          </a:stretch>
        </p:blipFill>
        <p:spPr bwMode="auto">
          <a:xfrm>
            <a:off x="7428874" y="1393535"/>
            <a:ext cx="4372762" cy="178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A9E8E7-6665-8191-B232-D360A4B9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13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3731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4278-4BC7-9140-B2A6-EF6A3FA9A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0535" y="1423864"/>
            <a:ext cx="10363826" cy="342410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 dirty="0">
                <a:latin typeface="Cambria" pitchFamily="18" charset="0"/>
                <a:ea typeface="DejaVu Sans" charset="0"/>
                <a:cs typeface="DejaVu Sans" charset="0"/>
              </a:rPr>
              <a:t>Mixed methods and the focus on external validity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Combinations of multiple methods: lab experiment, survey, field experiment, simulations, games, …  </a:t>
            </a:r>
          </a:p>
          <a:p>
            <a:pPr marL="1257300" lvl="2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err="1">
                <a:latin typeface="Cambria" pitchFamily="18" charset="0"/>
                <a:ea typeface="DejaVu Sans" charset="0"/>
                <a:cs typeface="DejaVu Sans" charset="0"/>
              </a:rPr>
              <a:t>Galizzi</a:t>
            </a: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, M. M. and D. Navarro-Martinez (2019). "On the External Validity of Social Preference Games: A Systematic Lab-Field Study." </a:t>
            </a:r>
            <a:r>
              <a:rPr lang="en-GB" sz="2000" i="1" dirty="0">
                <a:latin typeface="Cambria" pitchFamily="18" charset="0"/>
                <a:ea typeface="DejaVu Sans" charset="0"/>
                <a:cs typeface="DejaVu Sans" charset="0"/>
              </a:rPr>
              <a:t>Management Science</a:t>
            </a: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 65(3): 976-1002.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431-025B-B2F4-254B-B5073441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14</a:t>
            </a:fld>
            <a:endParaRPr lang="en-US" b="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87DD69-C9B2-040B-4E52-B2D02B4F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5347"/>
          </a:xfrm>
        </p:spPr>
        <p:txBody>
          <a:bodyPr>
            <a:normAutofit/>
          </a:bodyPr>
          <a:lstStyle/>
          <a:p>
            <a:r>
              <a:rPr lang="en-US" dirty="0"/>
              <a:t>Behavioural Research Methods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670346-13FE-4E06-F2BE-875E7B58E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23"/>
          <a:stretch/>
        </p:blipFill>
        <p:spPr>
          <a:xfrm>
            <a:off x="2938672" y="3902243"/>
            <a:ext cx="8077825" cy="29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0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B119B-51F4-D741-978F-67FE54F3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6825"/>
          </a:xfrm>
        </p:spPr>
        <p:txBody>
          <a:bodyPr/>
          <a:lstStyle/>
          <a:p>
            <a:r>
              <a:rPr lang="en-US" dirty="0"/>
              <a:t>Behavioural Research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4278-4BC7-9140-B2A6-EF6A3FA9A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445342"/>
            <a:ext cx="10766949" cy="513243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 </a:t>
            </a:r>
            <a:r>
              <a:rPr lang="en-GB" sz="2000" dirty="0" err="1">
                <a:latin typeface="Cambria" pitchFamily="18" charset="0"/>
                <a:ea typeface="DejaVu Sans" charset="0"/>
                <a:cs typeface="DejaVu Sans" charset="0"/>
              </a:rPr>
              <a:t>Galizzi</a:t>
            </a: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, M. M. and D. Navarro-Martinez (2019). "On the External Validity of Social Preference Games: A Systematic Lab-Field Study." </a:t>
            </a:r>
            <a:r>
              <a:rPr lang="en-GB" sz="2000" i="1" dirty="0">
                <a:latin typeface="Cambria" pitchFamily="18" charset="0"/>
                <a:ea typeface="DejaVu Sans" charset="0"/>
                <a:cs typeface="DejaVu Sans" charset="0"/>
              </a:rPr>
              <a:t>Management Science</a:t>
            </a: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 65(3): 976-1002.    </a:t>
            </a:r>
          </a:p>
          <a:p>
            <a:pPr marL="698500" lvl="1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Self-reported social behaviours performed in the past, decisions in seven experimental social preference games, and behaviours in five naturalistic field situations that we created. </a:t>
            </a:r>
          </a:p>
          <a:p>
            <a:pPr marL="698500" lvl="1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Survey: Self-Report Altruism (SRA) scale, 20 items (questions)</a:t>
            </a:r>
          </a:p>
          <a:p>
            <a:pPr marL="698500" lvl="1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Lab experiments: dictator game (2), ultimatum game (2), trust game (2), and public good game (1)</a:t>
            </a:r>
          </a:p>
          <a:p>
            <a:pPr marL="698500" lvl="1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Field experiments: help moving boxes, lend mobile phones, and donate to children’s charity, environmental charity, and lab donation. </a:t>
            </a:r>
          </a:p>
          <a:p>
            <a:pPr marL="698500" lvl="1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The extent to which the games can explain the self-report measures and the field behaviours</a:t>
            </a:r>
          </a:p>
          <a:p>
            <a:pPr marL="698500" lvl="1" indent="-342900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latin typeface="Cambria" pitchFamily="18" charset="0"/>
                <a:ea typeface="DejaVu Sans" charset="0"/>
                <a:cs typeface="DejaVu Sans" charset="0"/>
              </a:rPr>
              <a:t>The overarching conclusion is that the games do a poor job explaining both the self-report measures and the field behaviours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5DA2B-054B-342D-D8E0-32D00B2E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15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9540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98EA-2ADE-859F-0E25-8099D55F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0" y="260137"/>
            <a:ext cx="9603275" cy="782055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latin typeface="Cambria" panose="02040503050406030204" pitchFamily="18" charset="0"/>
              </a:rPr>
              <a:t>Behavioural Studies in the housing market</a:t>
            </a:r>
          </a:p>
        </p:txBody>
      </p:sp>
      <p:pic>
        <p:nvPicPr>
          <p:cNvPr id="6" name="Picture 5" descr="A picture containing screenshot, colorfulness&#10;&#10;Description automatically generated">
            <a:extLst>
              <a:ext uri="{FF2B5EF4-FFF2-40B4-BE49-F238E27FC236}">
                <a16:creationId xmlns:a16="http://schemas.microsoft.com/office/drawing/2014/main" id="{80A8AE49-F66D-BC1C-086A-DBE7B5A88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5" y="837815"/>
            <a:ext cx="11014343" cy="55075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3D477E-58AD-EFA1-F2B8-74E7CDC71679}"/>
              </a:ext>
            </a:extLst>
          </p:cNvPr>
          <p:cNvSpPr txBox="1"/>
          <p:nvPr/>
        </p:nvSpPr>
        <p:spPr>
          <a:xfrm>
            <a:off x="713504" y="6345382"/>
            <a:ext cx="1101434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505050"/>
                </a:solidFill>
                <a:effectLst/>
                <a:latin typeface="NexusSansWebPro"/>
              </a:rPr>
              <a:t>Source: Helen X. H. Bao (2023) Between Carrots and Sticks, from Intentions to Actions: Behavioural Interventions for Housing Decisions. Available at SSRN: </a:t>
            </a:r>
            <a:r>
              <a:rPr lang="en-GB" sz="1400" b="0" i="0" u="sng" dirty="0">
                <a:solidFill>
                  <a:srgbClr val="505050"/>
                </a:solidFill>
                <a:effectLst/>
                <a:latin typeface="NexusSansWebPro"/>
                <a:hlinkClick r:id="rId4"/>
              </a:rPr>
              <a:t>https://ssrn.com/abstract=4325333</a:t>
            </a:r>
            <a:r>
              <a:rPr lang="en-GB" sz="1400" b="0" i="0" dirty="0">
                <a:solidFill>
                  <a:srgbClr val="505050"/>
                </a:solidFill>
                <a:effectLst/>
                <a:latin typeface="NexusSansWebPro"/>
              </a:rPr>
              <a:t> or </a:t>
            </a:r>
            <a:r>
              <a:rPr lang="en-GB" sz="1400" b="0" i="0" u="sng" dirty="0">
                <a:solidFill>
                  <a:srgbClr val="505050"/>
                </a:solidFill>
                <a:effectLst/>
                <a:latin typeface="NexusSansWebPro"/>
                <a:hlinkClick r:id="rId5"/>
              </a:rPr>
              <a:t>http://dx.doi.org/10.2139/ssrn.4325333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48306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498EA-2ADE-859F-0E25-8099D55F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0" y="260137"/>
            <a:ext cx="9603275" cy="782055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>
                <a:latin typeface="Cambria" panose="02040503050406030204" pitchFamily="18" charset="0"/>
              </a:rPr>
              <a:t>Behavioural Interventions in the housing market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D477E-58AD-EFA1-F2B8-74E7CDC71679}"/>
              </a:ext>
            </a:extLst>
          </p:cNvPr>
          <p:cNvSpPr txBox="1"/>
          <p:nvPr/>
        </p:nvSpPr>
        <p:spPr>
          <a:xfrm>
            <a:off x="391212" y="6345382"/>
            <a:ext cx="1133663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505050"/>
                </a:solidFill>
                <a:effectLst/>
                <a:latin typeface="NexusSansWebPro"/>
              </a:rPr>
              <a:t>Source: Helen X. H. Bao (2023) Between Carrots and Sticks, from Intentions to Actions: Behavioural Interventions for Housing Decisions. Available at SSRN: </a:t>
            </a:r>
            <a:r>
              <a:rPr lang="en-GB" sz="1400" b="0" i="0" u="sng" dirty="0">
                <a:solidFill>
                  <a:srgbClr val="505050"/>
                </a:solidFill>
                <a:effectLst/>
                <a:latin typeface="NexusSansWebPro"/>
                <a:hlinkClick r:id="rId3"/>
              </a:rPr>
              <a:t>https://ssrn.com/abstract=4325333</a:t>
            </a:r>
            <a:r>
              <a:rPr lang="en-GB" sz="1400" b="0" i="0" dirty="0">
                <a:solidFill>
                  <a:srgbClr val="505050"/>
                </a:solidFill>
                <a:effectLst/>
                <a:latin typeface="NexusSansWebPro"/>
              </a:rPr>
              <a:t> or </a:t>
            </a:r>
            <a:r>
              <a:rPr lang="en-GB" sz="1400" b="0" i="0" u="sng" dirty="0">
                <a:solidFill>
                  <a:srgbClr val="505050"/>
                </a:solidFill>
                <a:effectLst/>
                <a:latin typeface="NexusSansWebPro"/>
                <a:hlinkClick r:id="rId4"/>
              </a:rPr>
              <a:t>http://dx.doi.org/10.2139/ssrn.4325333</a:t>
            </a:r>
            <a:endParaRPr lang="en-US" sz="1400" dirty="0"/>
          </a:p>
        </p:txBody>
      </p:sp>
      <p:pic>
        <p:nvPicPr>
          <p:cNvPr id="3" name="Picture 2" descr="A diagram of a market&#10;&#10;Description automatically generated with low confidence">
            <a:extLst>
              <a:ext uri="{FF2B5EF4-FFF2-40B4-BE49-F238E27FC236}">
                <a16:creationId xmlns:a16="http://schemas.microsoft.com/office/drawing/2014/main" id="{FAE7734D-4AB5-79F3-B577-A1121525C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903" y="850929"/>
            <a:ext cx="5905382" cy="5494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71B0F-EA95-2587-CBCE-70F5A497B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12" y="850930"/>
            <a:ext cx="5427691" cy="54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29169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599D-2B5F-28AF-7037-AE4E9903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09600"/>
            <a:ext cx="10364451" cy="798088"/>
          </a:xfrm>
        </p:spPr>
        <p:txBody>
          <a:bodyPr/>
          <a:lstStyle/>
          <a:p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Readings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52D4-5115-1293-AB77-64A4CCC563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07688"/>
            <a:ext cx="10811194" cy="5229086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DellaVigna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S and Linos E (2022) RCTs to Scale: Comprehensive Evidence From Two Nudge Units. </a:t>
            </a:r>
            <a:r>
              <a:rPr lang="en-GB" sz="1800" i="1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Econometrica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90(1): 81-116.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Homar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AR and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Cvelbar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LK (2021) The effects of framing on environmental decisions: A systematic literature review.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Ecological Economics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183.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Kahneman D (2013)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Thinking, fast and slow. 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New York: Farrar, Straus and Giroux.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Kahneman D and Tversky A (1979) Prospect Theory: An Analysis of Decision under Risk. </a:t>
            </a:r>
            <a:r>
              <a:rPr lang="en-GB" sz="1800" i="1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Econometrica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47(2): 263-291.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Khanna TM,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Baiocchi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G, Callaghan M, et al. (2021) A multi-country meta-analysis on the role of behavioural change in reducing energy consumption and CO2 emissions in residential buildings.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Nature Energy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6(9): 925-932.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Mertens S,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Herberz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M,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Hahnel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UJJ, et al. (2022) The effectiveness of nudging: A meta-analysis of choice architecture interventions across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behavioral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domains.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Proceedings of the National Academy of Sciences of the United States of America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119(1).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Service O,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Hallsworth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M, Halpern D, et al. (2014) EAST: Four Simple Ways to Apply Behavioural Insights. Behavioural Insight Team.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Shefrin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H and Statman M (2000) </a:t>
            </a:r>
            <a:r>
              <a:rPr lang="en-GB" sz="1800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Behavioral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Portfolio Theory.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The Journal of Financial and Quantitative Analysis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35(2): 127-151.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Shiller RJ (2005)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Irrational exuberance. 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New York: Currency/Doubleday.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Thaler RH (1992)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The winner's curse: Paradoxes and anomalies of economic life. 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New York, NY, US: Free Press.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Thaler RH (2015)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Misbehaving : the making of </a:t>
            </a:r>
            <a:r>
              <a:rPr lang="en-GB" sz="1800" i="1" kern="100" dirty="0" err="1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behavioral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economics. 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New York: W.W. Norton &amp; Company.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Thaler RH and Sunstein CR (2008)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Nudge : improving decisions about health, wealth, and happiness. 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New Haven: Yale University Press.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Tversky A and Kahneman D (1974) Judgment under Uncertainty: Heuristics and Biases. </a:t>
            </a:r>
            <a:r>
              <a:rPr lang="en-GB" sz="1800" i="1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Science</a:t>
            </a:r>
            <a:r>
              <a:rPr lang="en-GB" sz="1800" kern="100" dirty="0">
                <a:effectLst/>
                <a:latin typeface="Cambria" panose="02040503050406030204" pitchFamily="18" charset="0"/>
                <a:ea typeface="DengXian" panose="02010600030101010101" pitchFamily="2" charset="-122"/>
              </a:rPr>
              <a:t> 185(4157): 1124-1131.</a:t>
            </a:r>
            <a:endParaRPr lang="en-GB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4D463-8321-1E58-1693-BAE502C1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00F5D-D54A-D654-F079-C6A023C0B7AA}"/>
              </a:ext>
            </a:extLst>
          </p:cNvPr>
          <p:cNvSpPr txBox="1"/>
          <p:nvPr/>
        </p:nvSpPr>
        <p:spPr>
          <a:xfrm>
            <a:off x="3008671" y="2802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7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7104-7988-0D4F-ECE8-DCE596F0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97647"/>
            <a:ext cx="10364451" cy="1007083"/>
          </a:xfrm>
        </p:spPr>
        <p:txBody>
          <a:bodyPr/>
          <a:lstStyle/>
          <a:p>
            <a:r>
              <a:rPr lang="en-GB" altLang="zh-CN" dirty="0"/>
              <a:t>Milestones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F1398-78D5-B5CC-8924-FE2FD0CB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5" y="1404730"/>
            <a:ext cx="11629290" cy="48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4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617" y="445767"/>
            <a:ext cx="8136904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zh-TW" cap="none" dirty="0"/>
              <a:t>Behavioural Sciences Defined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965771" y="1556793"/>
            <a:ext cx="10695398" cy="4556331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ct val="50000"/>
              </a:spcBef>
              <a:buSzPct val="68000"/>
              <a:buFont typeface="Wingdings" pitchFamily="2" charset="2"/>
              <a:buChar char="Ø"/>
              <a:defRPr/>
            </a:pPr>
            <a:r>
              <a:rPr lang="en-GB" altLang="zh-TW" sz="2400" cap="none" dirty="0">
                <a:latin typeface="Cambria" pitchFamily="18" charset="0"/>
              </a:rPr>
              <a:t>A range of inter-related academic disciplines (behavioural economics, psychology, social anthropology, neuroscience, biology, …)</a:t>
            </a:r>
          </a:p>
          <a:p>
            <a:pPr marL="342900" lvl="1" indent="-342900">
              <a:spcBef>
                <a:spcPct val="50000"/>
              </a:spcBef>
              <a:buSzPct val="68000"/>
              <a:buFont typeface="Wingdings" pitchFamily="2" charset="2"/>
              <a:buChar char="Ø"/>
              <a:defRPr/>
            </a:pPr>
            <a:r>
              <a:rPr lang="en-GB" altLang="zh-TW" sz="2400" cap="none" dirty="0">
                <a:latin typeface="Cambria" pitchFamily="18" charset="0"/>
              </a:rPr>
              <a:t>Seek to understand how individuals take decisions in practice and how they are likely to respond to options</a:t>
            </a:r>
          </a:p>
          <a:p>
            <a:pPr marL="342900" lvl="1" indent="-342900">
              <a:spcBef>
                <a:spcPct val="50000"/>
              </a:spcBef>
              <a:buSzPct val="68000"/>
              <a:buFont typeface="Wingdings" pitchFamily="2" charset="2"/>
              <a:buChar char="Ø"/>
              <a:defRPr/>
            </a:pPr>
            <a:r>
              <a:rPr lang="en-GB" altLang="zh-TW" sz="2400" cap="none" dirty="0">
                <a:latin typeface="Cambria" pitchFamily="18" charset="0"/>
              </a:rPr>
              <a:t>Enable us to design policies or interventions that can encourage, support and enable people to make better choices for themselves and society.</a:t>
            </a: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783632" y="6381328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mbria" pitchFamily="18" charset="0"/>
              </a:rPr>
              <a:t>Source:  http://</a:t>
            </a:r>
            <a:r>
              <a:rPr lang="en-US" sz="1600" i="1" dirty="0" err="1">
                <a:latin typeface="Cambria" pitchFamily="18" charset="0"/>
              </a:rPr>
              <a:t>www.behaviouralinsights.co.uk</a:t>
            </a:r>
            <a:r>
              <a:rPr lang="en-US" sz="1600" i="1" dirty="0">
                <a:latin typeface="Cambria" pitchFamily="18" charset="0"/>
              </a:rPr>
              <a:t>/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50849-61F0-CC50-231C-3CECF8B9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2FFBE-7E82-4AA9-A882-790D1BAA764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801404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617" y="445767"/>
            <a:ext cx="8136904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zh-TW" cap="none" dirty="0"/>
              <a:t>Behavioural Sciences Defined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965771" y="1556793"/>
            <a:ext cx="10695398" cy="4556331"/>
          </a:xfrm>
        </p:spPr>
        <p:txBody>
          <a:bodyPr>
            <a:normAutofit/>
          </a:bodyPr>
          <a:lstStyle/>
          <a:p>
            <a:pPr marL="609600" lvl="1" indent="-609600">
              <a:spcBef>
                <a:spcPct val="50000"/>
              </a:spcBef>
              <a:buSzPct val="68000"/>
              <a:buFont typeface="Wingdings" pitchFamily="2" charset="2"/>
              <a:buChar char="Ø"/>
              <a:defRPr/>
            </a:pPr>
            <a:r>
              <a:rPr lang="en-GB" altLang="zh-TW" sz="2400" cap="none" dirty="0">
                <a:latin typeface="Cambria" pitchFamily="18" charset="0"/>
              </a:rPr>
              <a:t>Behavioural interventions are most useful when neither the visible hand nor the invisible hand is working</a:t>
            </a:r>
          </a:p>
          <a:p>
            <a:pPr marL="609600" lvl="1" indent="-609600">
              <a:spcBef>
                <a:spcPct val="50000"/>
              </a:spcBef>
              <a:buSzPct val="68000"/>
              <a:buFont typeface="Wingdings" pitchFamily="2" charset="2"/>
              <a:buChar char="Ø"/>
              <a:defRPr/>
            </a:pPr>
            <a:r>
              <a:rPr lang="en-GB" altLang="zh-TW" sz="2400" cap="none" dirty="0">
                <a:latin typeface="Cambria" pitchFamily="18" charset="0"/>
              </a:rPr>
              <a:t>Visible hand: government regulations and laws</a:t>
            </a:r>
          </a:p>
          <a:p>
            <a:pPr marL="609600" lvl="1" indent="-609600">
              <a:spcBef>
                <a:spcPct val="50000"/>
              </a:spcBef>
              <a:buSzPct val="68000"/>
              <a:buFont typeface="Wingdings" pitchFamily="2" charset="2"/>
              <a:buChar char="Ø"/>
              <a:defRPr/>
            </a:pPr>
            <a:r>
              <a:rPr lang="en-GB" altLang="zh-TW" sz="2400" cap="none" dirty="0">
                <a:latin typeface="Cambria" pitchFamily="18" charset="0"/>
              </a:rPr>
              <a:t>Invisible hand: economic incentives (financial incentives mainly)</a:t>
            </a:r>
          </a:p>
          <a:p>
            <a:pPr marL="609600" lvl="1" indent="-609600">
              <a:spcBef>
                <a:spcPct val="50000"/>
              </a:spcBef>
              <a:buSzPct val="68000"/>
              <a:buFont typeface="Wingdings" pitchFamily="2" charset="2"/>
              <a:buChar char="Ø"/>
              <a:defRPr/>
            </a:pPr>
            <a:r>
              <a:rPr lang="en-GB" altLang="zh-TW" sz="2400" cap="none" dirty="0">
                <a:latin typeface="Cambria" pitchFamily="18" charset="0"/>
              </a:rPr>
              <a:t>Behavioural interventions: </a:t>
            </a:r>
          </a:p>
          <a:p>
            <a:pPr marL="1066800" lvl="2" indent="-609600">
              <a:spcBef>
                <a:spcPct val="50000"/>
              </a:spcBef>
              <a:buSzPct val="68000"/>
              <a:buFont typeface="Wingdings" pitchFamily="2" charset="2"/>
              <a:buChar char="Ø"/>
              <a:defRPr/>
            </a:pPr>
            <a:r>
              <a:rPr lang="en-GB" altLang="zh-TW" sz="2200" cap="none" dirty="0">
                <a:latin typeface="Cambria" pitchFamily="18" charset="0"/>
              </a:rPr>
              <a:t>the empathetic hand, targeting the psychological and/or social aspects of decision making</a:t>
            </a:r>
          </a:p>
          <a:p>
            <a:pPr marL="1066800" lvl="2" indent="-609600">
              <a:spcBef>
                <a:spcPct val="50000"/>
              </a:spcBef>
              <a:buSzPct val="68000"/>
              <a:buFont typeface="Wingdings" pitchFamily="2" charset="2"/>
              <a:buChar char="Ø"/>
              <a:defRPr/>
            </a:pPr>
            <a:r>
              <a:rPr lang="en-GB" altLang="zh-TW" sz="2200" cap="none" dirty="0">
                <a:latin typeface="Cambria" pitchFamily="18" charset="0"/>
              </a:rPr>
              <a:t>Inevitably context-specific and idiosyncratic </a:t>
            </a:r>
            <a:endParaRPr lang="en-GB" altLang="zh-TW" sz="2400" cap="none" dirty="0">
              <a:latin typeface="Cambria" pitchFamily="18" charset="0"/>
            </a:endParaRPr>
          </a:p>
        </p:txBody>
      </p: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970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027FE-39AE-69B6-11AA-A87B093B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2FFBE-7E82-4AA9-A882-790D1BAA764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636740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3049" y="6419715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Web of Sciences Citation Statistics (Google Scholar in brackets)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63552" y="-27384"/>
            <a:ext cx="8136904" cy="863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altLang="zh-CN" sz="4000" dirty="0">
                <a:latin typeface="+mj-lt"/>
                <a:ea typeface="+mj-ea"/>
                <a:cs typeface="+mj-cs"/>
              </a:rPr>
              <a:t>Behavioural</a:t>
            </a:r>
            <a:r>
              <a:rPr lang="zh-CN" alt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Models</a:t>
            </a:r>
            <a:r>
              <a:rPr lang="zh-CN" alt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4000" dirty="0">
                <a:latin typeface="+mj-lt"/>
                <a:ea typeface="+mj-ea"/>
                <a:cs typeface="+mj-cs"/>
              </a:rPr>
              <a:t>Summary</a:t>
            </a:r>
            <a:endParaRPr lang="en-GB" altLang="zh-TW" sz="4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2543" y="1064061"/>
          <a:ext cx="11418925" cy="529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202">
                  <a:extLst>
                    <a:ext uri="{9D8B030D-6E8A-4147-A177-3AD203B41FA5}">
                      <a16:colId xmlns:a16="http://schemas.microsoft.com/office/drawing/2014/main" val="1550122234"/>
                    </a:ext>
                  </a:extLst>
                </a:gridCol>
                <a:gridCol w="1039202">
                  <a:extLst>
                    <a:ext uri="{9D8B030D-6E8A-4147-A177-3AD203B41FA5}">
                      <a16:colId xmlns:a16="http://schemas.microsoft.com/office/drawing/2014/main" val="1697764520"/>
                    </a:ext>
                  </a:extLst>
                </a:gridCol>
                <a:gridCol w="1039202">
                  <a:extLst>
                    <a:ext uri="{9D8B030D-6E8A-4147-A177-3AD203B41FA5}">
                      <a16:colId xmlns:a16="http://schemas.microsoft.com/office/drawing/2014/main" val="1518239483"/>
                    </a:ext>
                  </a:extLst>
                </a:gridCol>
                <a:gridCol w="1039202">
                  <a:extLst>
                    <a:ext uri="{9D8B030D-6E8A-4147-A177-3AD203B41FA5}">
                      <a16:colId xmlns:a16="http://schemas.microsoft.com/office/drawing/2014/main" val="1861344911"/>
                    </a:ext>
                  </a:extLst>
                </a:gridCol>
                <a:gridCol w="1039202">
                  <a:extLst>
                    <a:ext uri="{9D8B030D-6E8A-4147-A177-3AD203B41FA5}">
                      <a16:colId xmlns:a16="http://schemas.microsoft.com/office/drawing/2014/main" val="2686204468"/>
                    </a:ext>
                  </a:extLst>
                </a:gridCol>
                <a:gridCol w="1039202">
                  <a:extLst>
                    <a:ext uri="{9D8B030D-6E8A-4147-A177-3AD203B41FA5}">
                      <a16:colId xmlns:a16="http://schemas.microsoft.com/office/drawing/2014/main" val="4174661284"/>
                    </a:ext>
                  </a:extLst>
                </a:gridCol>
                <a:gridCol w="1039202">
                  <a:extLst>
                    <a:ext uri="{9D8B030D-6E8A-4147-A177-3AD203B41FA5}">
                      <a16:colId xmlns:a16="http://schemas.microsoft.com/office/drawing/2014/main" val="4248151364"/>
                    </a:ext>
                  </a:extLst>
                </a:gridCol>
              </a:tblGrid>
              <a:tr h="4457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Paper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 </a:t>
                      </a:r>
                      <a:r>
                        <a:rPr lang="en-US" sz="1300" dirty="0"/>
                        <a:t>1 July 2014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25</a:t>
                      </a:r>
                      <a:r>
                        <a:rPr lang="en-US" sz="1300" baseline="0" dirty="0"/>
                        <a:t> July 2015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 </a:t>
                      </a:r>
                      <a:r>
                        <a:rPr lang="en-US" sz="1300" dirty="0"/>
                        <a:t>6 June 2016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 </a:t>
                      </a:r>
                      <a:r>
                        <a:rPr lang="en-US" sz="1300" dirty="0"/>
                        <a:t>8 July 2017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19</a:t>
                      </a:r>
                      <a:r>
                        <a:rPr lang="en-US" sz="1300" dirty="0"/>
                        <a:t> July 201</a:t>
                      </a:r>
                      <a:r>
                        <a:rPr lang="en-US" altLang="zh-CN" sz="1300" dirty="0"/>
                        <a:t>8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29</a:t>
                      </a:r>
                      <a:r>
                        <a:rPr lang="zh-CN" altLang="en-US" sz="1300" dirty="0"/>
                        <a:t> </a:t>
                      </a:r>
                      <a:r>
                        <a:rPr lang="en-US" altLang="zh-CN" sz="1300" dirty="0"/>
                        <a:t>Sept</a:t>
                      </a:r>
                      <a:r>
                        <a:rPr lang="en-US" sz="1300" dirty="0"/>
                        <a:t> 201</a:t>
                      </a:r>
                      <a:r>
                        <a:rPr lang="en-US" altLang="zh-CN" sz="1300" dirty="0"/>
                        <a:t>9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28</a:t>
                      </a:r>
                      <a:r>
                        <a:rPr lang="zh-CN" altLang="en-US" sz="1300" dirty="0"/>
                        <a:t> </a:t>
                      </a:r>
                      <a:r>
                        <a:rPr lang="en-US" altLang="zh-CN" sz="1300" dirty="0"/>
                        <a:t>July</a:t>
                      </a:r>
                      <a:r>
                        <a:rPr lang="en-US" sz="1300" dirty="0"/>
                        <a:t> </a:t>
                      </a:r>
                      <a:r>
                        <a:rPr lang="en-US" altLang="zh-CN" sz="1300" dirty="0"/>
                        <a:t>2021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/>
                        <a:t>11</a:t>
                      </a:r>
                      <a:r>
                        <a:rPr lang="zh-CN" altLang="en-US" sz="1300" dirty="0"/>
                        <a:t> </a:t>
                      </a:r>
                      <a:r>
                        <a:rPr lang="en-US" altLang="zh-CN" sz="1300" dirty="0"/>
                        <a:t>July</a:t>
                      </a:r>
                      <a:r>
                        <a:rPr lang="zh-CN" altLang="en-US" sz="1300" dirty="0"/>
                        <a:t> </a:t>
                      </a:r>
                      <a:r>
                        <a:rPr lang="en-US" altLang="zh-CN" sz="1300" dirty="0"/>
                        <a:t>2022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/>
                        <a:t> </a:t>
                      </a:r>
                      <a:r>
                        <a:rPr lang="en-US" altLang="zh-CN" sz="1300" dirty="0"/>
                        <a:t>4</a:t>
                      </a:r>
                      <a:r>
                        <a:rPr lang="zh-CN" altLang="en-US" sz="1300" dirty="0"/>
                        <a:t> </a:t>
                      </a:r>
                      <a:r>
                        <a:rPr lang="en-US" altLang="zh-CN" sz="1300" dirty="0"/>
                        <a:t>July</a:t>
                      </a:r>
                      <a:r>
                        <a:rPr lang="zh-CN" altLang="en-US" sz="1300" dirty="0"/>
                        <a:t> </a:t>
                      </a:r>
                      <a:r>
                        <a:rPr lang="en-US" altLang="zh-CN" sz="1300" dirty="0"/>
                        <a:t>2023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Original</a:t>
                      </a:r>
                      <a:r>
                        <a:rPr lang="en-US" sz="1300" baseline="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PT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9645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10889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12512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13875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7242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19196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23132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25534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27518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err="1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Kahneman</a:t>
                      </a:r>
                      <a:r>
                        <a:rPr lang="en-GB" sz="13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 &amp; </a:t>
                      </a:r>
                      <a:r>
                        <a:rPr lang="en-GB" sz="1300" dirty="0" err="1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Tversky</a:t>
                      </a:r>
                      <a:r>
                        <a:rPr lang="en-GB" sz="13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 (1979) 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(29524)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(36276)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(40407)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(45503)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50766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55470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68613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(73058)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(78572)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81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Cumulative</a:t>
                      </a:r>
                      <a:r>
                        <a:rPr lang="en-US" sz="1300" baseline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lang="en-US" sz="1300" baseline="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PT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2436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2815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3182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3511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4412</a:t>
                      </a:r>
                      <a:endParaRPr lang="en-US" sz="1300" kern="1200" dirty="0">
                        <a:solidFill>
                          <a:srgbClr val="001F39"/>
                        </a:solidFill>
                        <a:latin typeface="Cambria"/>
                        <a:ea typeface="DejaVu Sans" charset="0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4898</a:t>
                      </a:r>
                      <a:endParaRPr lang="en-US" sz="1300" kern="1200" dirty="0">
                        <a:solidFill>
                          <a:srgbClr val="001F39"/>
                        </a:solidFill>
                        <a:latin typeface="Cambria"/>
                        <a:ea typeface="DejaVu Sans" charset="0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6099</a:t>
                      </a:r>
                      <a:endParaRPr lang="en-US" sz="1300" kern="1200" dirty="0">
                        <a:solidFill>
                          <a:srgbClr val="001F39"/>
                        </a:solidFill>
                        <a:latin typeface="Cambria"/>
                        <a:ea typeface="DejaVu Sans" charset="0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6833</a:t>
                      </a:r>
                      <a:endParaRPr lang="en-US" sz="1300" kern="1200" dirty="0">
                        <a:solidFill>
                          <a:srgbClr val="001F39"/>
                        </a:solidFill>
                        <a:latin typeface="Cambria"/>
                        <a:ea typeface="DejaVu Sans" charset="0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7461</a:t>
                      </a:r>
                      <a:endParaRPr lang="en-US" sz="1300" kern="1200" dirty="0">
                        <a:solidFill>
                          <a:srgbClr val="001F39"/>
                        </a:solidFill>
                        <a:latin typeface="Cambria"/>
                        <a:ea typeface="DejaVu Sans" charset="0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37">
                <a:tc>
                  <a:txBody>
                    <a:bodyPr/>
                    <a:lstStyle/>
                    <a:p>
                      <a:r>
                        <a:rPr lang="en-GB" sz="1300" dirty="0" err="1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Tversky</a:t>
                      </a:r>
                      <a:r>
                        <a:rPr lang="en-GB" sz="13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 &amp; </a:t>
                      </a:r>
                      <a:r>
                        <a:rPr lang="en-GB" sz="1300" dirty="0" err="1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Kahneman</a:t>
                      </a:r>
                      <a:r>
                        <a:rPr lang="en-GB" sz="13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 (1992)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(6804)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(8044)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(9026)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(10528)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(1</a:t>
                      </a:r>
                      <a:r>
                        <a:rPr lang="en-US" altLang="zh-CN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1905</a:t>
                      </a:r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(13472)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(</a:t>
                      </a:r>
                      <a:r>
                        <a:rPr lang="en-US" altLang="zh-CN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16660</a:t>
                      </a:r>
                      <a:r>
                        <a:rPr lang="en-US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(18221)</a:t>
                      </a:r>
                      <a:endParaRPr lang="en-US" sz="1300" kern="1200" dirty="0">
                        <a:solidFill>
                          <a:srgbClr val="001F39"/>
                        </a:solidFill>
                        <a:latin typeface="Cambria"/>
                        <a:ea typeface="DejaVu Sans" charset="0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kern="12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(19724)</a:t>
                      </a:r>
                      <a:endParaRPr lang="en-US" sz="1300" kern="1200" dirty="0">
                        <a:solidFill>
                          <a:srgbClr val="001F39"/>
                        </a:solidFill>
                        <a:latin typeface="Cambria"/>
                        <a:ea typeface="DejaVu Sans" charset="0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14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Third Generation PT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7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85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119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138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155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1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rgbClr val="001F39"/>
                          </a:solidFill>
                          <a:latin typeface="Cambria"/>
                          <a:ea typeface="DejaVu Sans" charset="0"/>
                          <a:cs typeface="Cambria"/>
                        </a:rPr>
                        <a:t>Schmidt et al (2008)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(90)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(113)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(140)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(170)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200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233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281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(309)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(337)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14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Mental</a:t>
                      </a:r>
                      <a:r>
                        <a:rPr lang="en-US" sz="1300" baseline="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 Accounting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--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--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814">
                <a:tc>
                  <a:txBody>
                    <a:bodyPr/>
                    <a:lstStyle/>
                    <a:p>
                      <a:r>
                        <a:rPr lang="da-DK" sz="1300" dirty="0" err="1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Thaler</a:t>
                      </a:r>
                      <a:r>
                        <a:rPr lang="da-DK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 (1985)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(3758)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(4333)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(4887)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(5661)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6105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6454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7767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(8386)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(8935)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14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Over-reaction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919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1006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1092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1220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562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1786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2130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2315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2471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73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De </a:t>
                      </a:r>
                      <a:r>
                        <a:rPr lang="en-US" sz="1300" dirty="0" err="1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Bondt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 and </a:t>
                      </a:r>
                      <a:r>
                        <a:rPr lang="en-US" sz="1300" dirty="0" err="1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Thaler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 (1985)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(5285)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(6175)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(6839)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(7616)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8228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(9001)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10684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(11519)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(12197)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814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Heteroskedasticity</a:t>
                      </a:r>
                      <a:r>
                        <a:rPr lang="en-US" sz="1300" baseline="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 Test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7888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7910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8364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9021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10481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10481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12337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13006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13562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814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White (1980)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(--)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(21265)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(22817)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(24666)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(2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6187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(27698)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30955</a:t>
                      </a:r>
                      <a:r>
                        <a:rPr lang="en-US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(32274)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>
                          <a:solidFill>
                            <a:srgbClr val="001F39"/>
                          </a:solidFill>
                          <a:latin typeface="Cambria"/>
                          <a:cs typeface="Cambria"/>
                        </a:rPr>
                        <a:t>(33619)</a:t>
                      </a:r>
                      <a:endParaRPr lang="en-US" sz="1300" dirty="0">
                        <a:solidFill>
                          <a:srgbClr val="001F39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63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BD34B-F723-A649-B211-0C045663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5E139-7632-E641-B556-CE04CA2C0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0" y="0"/>
            <a:ext cx="1188804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BB375-BE13-C04F-8121-AE17BCF3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676" y="841975"/>
            <a:ext cx="4069176" cy="44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9801D-2587-1549-9E62-F2008963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E6929-B89C-7B46-95D1-B21A438D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C4D0C3-8CBF-2D40-B8A8-CB958E797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812" y="759426"/>
            <a:ext cx="3802105" cy="476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2A31-840A-544E-8248-88CC2094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Behavioural Research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FACE4-CAB9-9C45-B02C-380DCF4AF6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86872"/>
            <a:ext cx="10363826" cy="342410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Experiments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Testing under ceteris paribus condition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Reduces confounds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Potential design problems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Interpretation of results: ecological validity, cherry-picking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dirty="0">
                <a:latin typeface="Cambria" pitchFamily="18" charset="0"/>
                <a:ea typeface="DejaVu Sans" charset="0"/>
                <a:cs typeface="DejaVu Sans" charset="0"/>
              </a:rPr>
              <a:t>Issues:  Undergraduate students, hypothetical settings, consumption goods…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F8D9B-A2E4-84ED-7A0C-94FE75D0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8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1806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2A31-840A-544E-8248-88CC2094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05347"/>
          </a:xfrm>
        </p:spPr>
        <p:txBody>
          <a:bodyPr>
            <a:normAutofit/>
          </a:bodyPr>
          <a:lstStyle/>
          <a:p>
            <a:r>
              <a:rPr lang="en-US" dirty="0"/>
              <a:t>Behavioural Research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E74BF-6251-A040-90A8-37D751DB463E}"/>
              </a:ext>
            </a:extLst>
          </p:cNvPr>
          <p:cNvSpPr txBox="1"/>
          <p:nvPr/>
        </p:nvSpPr>
        <p:spPr>
          <a:xfrm>
            <a:off x="913774" y="1625600"/>
            <a:ext cx="10871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SzPct val="11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0" dirty="0">
                <a:latin typeface="Cambria" pitchFamily="18" charset="0"/>
                <a:ea typeface="DejaVu Sans" charset="0"/>
                <a:cs typeface="DejaVu Sans" charset="0"/>
              </a:rPr>
              <a:t>Example: </a:t>
            </a:r>
            <a:r>
              <a:rPr lang="en-GB" sz="2000" b="0" dirty="0" err="1">
                <a:latin typeface="Cambria" pitchFamily="18" charset="0"/>
                <a:ea typeface="DejaVu Sans" charset="0"/>
                <a:cs typeface="DejaVu Sans" charset="0"/>
              </a:rPr>
              <a:t>Baucells</a:t>
            </a:r>
            <a:r>
              <a:rPr lang="en-GB" sz="2000" b="0" dirty="0">
                <a:latin typeface="Cambria" pitchFamily="18" charset="0"/>
                <a:ea typeface="DejaVu Sans" charset="0"/>
                <a:cs typeface="DejaVu Sans" charset="0"/>
              </a:rPr>
              <a:t>, M., Weber, M., </a:t>
            </a:r>
            <a:r>
              <a:rPr lang="en-GB" sz="2000" b="0" dirty="0" err="1">
                <a:latin typeface="Cambria" pitchFamily="18" charset="0"/>
                <a:ea typeface="DejaVu Sans" charset="0"/>
                <a:cs typeface="DejaVu Sans" charset="0"/>
              </a:rPr>
              <a:t>Welfens</a:t>
            </a:r>
            <a:r>
              <a:rPr lang="en-GB" sz="2000" b="0" dirty="0">
                <a:latin typeface="Cambria" pitchFamily="18" charset="0"/>
                <a:ea typeface="DejaVu Sans" charset="0"/>
                <a:cs typeface="DejaVu Sans" charset="0"/>
              </a:rPr>
              <a:t>, F., 2011, Reference-Point Formation and Updating. </a:t>
            </a:r>
            <a:r>
              <a:rPr lang="en-GB" sz="2000" b="0" i="1" dirty="0">
                <a:latin typeface="Cambria" pitchFamily="18" charset="0"/>
                <a:ea typeface="DejaVu Sans" charset="0"/>
                <a:cs typeface="DejaVu Sans" charset="0"/>
              </a:rPr>
              <a:t>Management Sciences</a:t>
            </a:r>
            <a:r>
              <a:rPr lang="en-GB" sz="2000" b="0" dirty="0">
                <a:latin typeface="Cambria" pitchFamily="18" charset="0"/>
                <a:ea typeface="DejaVu Sans" charset="0"/>
                <a:cs typeface="DejaVu Sans" charset="0"/>
              </a:rPr>
              <a:t>, 57, 506-519.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702175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55 (20 female) undergraduate </a:t>
            </a:r>
          </a:p>
          <a:p>
            <a:pPr lvl="1">
              <a:lnSpc>
                <a:spcPct val="150000"/>
              </a:lnSpc>
              <a:buSzPct val="11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702175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students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702175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8 Euros for participation</a:t>
            </a:r>
          </a:p>
          <a:p>
            <a:pPr marL="800100" lvl="1" indent="-342900">
              <a:lnSpc>
                <a:spcPct val="150000"/>
              </a:lnSpc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702175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latin typeface="Cambria" pitchFamily="18" charset="0"/>
                <a:ea typeface="DejaVu Sans" charset="0"/>
                <a:cs typeface="DejaVu Sans" charset="0"/>
              </a:rPr>
              <a:t>Computer lab</a:t>
            </a:r>
          </a:p>
          <a:p>
            <a:pPr marL="800100" lvl="1" indent="-342900">
              <a:buSzPct val="11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0" dirty="0">
              <a:latin typeface="Cambria" pitchFamily="18" charset="0"/>
              <a:ea typeface="DejaVu Sans" charset="0"/>
              <a:cs typeface="DejaVu Sans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151608-0579-5F47-9ECE-1356D5125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2403" t="20535" r="10226" b="368"/>
          <a:stretch>
            <a:fillRect/>
          </a:stretch>
        </p:blipFill>
        <p:spPr bwMode="auto">
          <a:xfrm>
            <a:off x="5893117" y="2033464"/>
            <a:ext cx="60770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822B8-1E77-4621-5C62-D65ACCB4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9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8154279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7117</TotalTime>
  <Words>1833</Words>
  <Application>Microsoft Macintosh PowerPoint</Application>
  <PresentationFormat>Widescreen</PresentationFormat>
  <Paragraphs>243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NexusSansWebPro</vt:lpstr>
      <vt:lpstr>Arial</vt:lpstr>
      <vt:lpstr>Calibri</vt:lpstr>
      <vt:lpstr>Cambria</vt:lpstr>
      <vt:lpstr>Tw Cen MT</vt:lpstr>
      <vt:lpstr>Wingdings</vt:lpstr>
      <vt:lpstr>Droplet</vt:lpstr>
      <vt:lpstr>Behavioural Sciences: Past, Present, and Future</vt:lpstr>
      <vt:lpstr>Milestones</vt:lpstr>
      <vt:lpstr>Behavioural Sciences Defined</vt:lpstr>
      <vt:lpstr>Behavioural Sciences Defined</vt:lpstr>
      <vt:lpstr>PowerPoint Presentation</vt:lpstr>
      <vt:lpstr>PowerPoint Presentation</vt:lpstr>
      <vt:lpstr>PowerPoint Presentation</vt:lpstr>
      <vt:lpstr>Behavioural Research Methods</vt:lpstr>
      <vt:lpstr>Behavioural Research Methods</vt:lpstr>
      <vt:lpstr>Behavioural Research Methods</vt:lpstr>
      <vt:lpstr>Behavioural Research Methods</vt:lpstr>
      <vt:lpstr>Behavioural Research Methods</vt:lpstr>
      <vt:lpstr>Behavioural Research Methods</vt:lpstr>
      <vt:lpstr>Behavioural Research Methods</vt:lpstr>
      <vt:lpstr>Behavioural Research Methods</vt:lpstr>
      <vt:lpstr>Behavioural Studies in the housing market</vt:lpstr>
      <vt:lpstr>Behavioural Interventions in the housing market</vt:lpstr>
      <vt:lpstr>Further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Provident Fund and Homeownership</dc:title>
  <dc:creator>Helen Bao</dc:creator>
  <cp:lastModifiedBy>Helen Bao</cp:lastModifiedBy>
  <cp:revision>168</cp:revision>
  <cp:lastPrinted>2023-07-16T21:39:27Z</cp:lastPrinted>
  <dcterms:created xsi:type="dcterms:W3CDTF">2020-05-28T22:58:36Z</dcterms:created>
  <dcterms:modified xsi:type="dcterms:W3CDTF">2023-07-16T21:39:41Z</dcterms:modified>
</cp:coreProperties>
</file>