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0" r:id="rId1"/>
  </p:sldMasterIdLst>
  <p:notesMasterIdLst>
    <p:notesMasterId r:id="rId18"/>
  </p:notesMasterIdLst>
  <p:sldIdLst>
    <p:sldId id="256" r:id="rId2"/>
    <p:sldId id="446" r:id="rId3"/>
    <p:sldId id="439" r:id="rId4"/>
    <p:sldId id="531" r:id="rId5"/>
    <p:sldId id="440" r:id="rId6"/>
    <p:sldId id="449" r:id="rId7"/>
    <p:sldId id="293" r:id="rId8"/>
    <p:sldId id="304" r:id="rId9"/>
    <p:sldId id="308" r:id="rId10"/>
    <p:sldId id="307" r:id="rId11"/>
    <p:sldId id="296" r:id="rId12"/>
    <p:sldId id="528" r:id="rId13"/>
    <p:sldId id="529" r:id="rId14"/>
    <p:sldId id="530" r:id="rId15"/>
    <p:sldId id="294" r:id="rId16"/>
    <p:sldId id="5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p:restoredTop sz="88288"/>
  </p:normalViewPr>
  <p:slideViewPr>
    <p:cSldViewPr snapToGrid="0" snapToObjects="1">
      <p:cViewPr varScale="1">
        <p:scale>
          <a:sx n="89" d="100"/>
          <a:sy n="89" d="100"/>
        </p:scale>
        <p:origin x="21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FA40F-75B4-A24F-BCFE-79CFC698B1B8}" type="datetimeFigureOut">
              <a:rPr lang="en-US" smtClean="0"/>
              <a:t>7/23/23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2BEEA-C1C7-AE46-B028-8643DDEB72CF}" type="slidenum">
              <a:rPr lang="en-US" smtClean="0"/>
              <a:t>‹#›</a:t>
            </a:fld>
            <a:endParaRPr lang="en-US"/>
          </a:p>
        </p:txBody>
      </p:sp>
    </p:spTree>
    <p:extLst>
      <p:ext uri="{BB962C8B-B14F-4D97-AF65-F5344CB8AC3E}">
        <p14:creationId xmlns:p14="http://schemas.microsoft.com/office/powerpoint/2010/main" val="333515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D7F09-3375-2740-A058-BD771BC2AEE6}" type="slidenum">
              <a:rPr lang="en-US" smtClean="0"/>
              <a:t>1</a:t>
            </a:fld>
            <a:endParaRPr lang="en-US"/>
          </a:p>
        </p:txBody>
      </p:sp>
    </p:spTree>
    <p:extLst>
      <p:ext uri="{BB962C8B-B14F-4D97-AF65-F5344CB8AC3E}">
        <p14:creationId xmlns:p14="http://schemas.microsoft.com/office/powerpoint/2010/main" val="234002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5032B-1F27-CD44-8E31-DE23314FD152}" type="slidenum">
              <a:rPr lang="en-US" smtClean="0"/>
              <a:t>15</a:t>
            </a:fld>
            <a:endParaRPr lang="en-US"/>
          </a:p>
        </p:txBody>
      </p:sp>
    </p:spTree>
    <p:extLst>
      <p:ext uri="{BB962C8B-B14F-4D97-AF65-F5344CB8AC3E}">
        <p14:creationId xmlns:p14="http://schemas.microsoft.com/office/powerpoint/2010/main" val="247941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5032B-1F27-CD44-8E31-DE23314FD152}" type="slidenum">
              <a:rPr lang="en-US" smtClean="0"/>
              <a:t>7</a:t>
            </a:fld>
            <a:endParaRPr lang="en-US"/>
          </a:p>
        </p:txBody>
      </p:sp>
    </p:spTree>
    <p:extLst>
      <p:ext uri="{BB962C8B-B14F-4D97-AF65-F5344CB8AC3E}">
        <p14:creationId xmlns:p14="http://schemas.microsoft.com/office/powerpoint/2010/main" val="422860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8</a:t>
            </a:fld>
            <a:endParaRPr lang="en-GB" dirty="0"/>
          </a:p>
        </p:txBody>
      </p:sp>
    </p:spTree>
    <p:extLst>
      <p:ext uri="{BB962C8B-B14F-4D97-AF65-F5344CB8AC3E}">
        <p14:creationId xmlns:p14="http://schemas.microsoft.com/office/powerpoint/2010/main" val="372797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9</a:t>
            </a:fld>
            <a:endParaRPr lang="en-GB" dirty="0"/>
          </a:p>
        </p:txBody>
      </p:sp>
    </p:spTree>
    <p:extLst>
      <p:ext uri="{BB962C8B-B14F-4D97-AF65-F5344CB8AC3E}">
        <p14:creationId xmlns:p14="http://schemas.microsoft.com/office/powerpoint/2010/main" val="32502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10</a:t>
            </a:fld>
            <a:endParaRPr lang="en-GB" dirty="0"/>
          </a:p>
        </p:txBody>
      </p:sp>
    </p:spTree>
    <p:extLst>
      <p:ext uri="{BB962C8B-B14F-4D97-AF65-F5344CB8AC3E}">
        <p14:creationId xmlns:p14="http://schemas.microsoft.com/office/powerpoint/2010/main" val="139811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11</a:t>
            </a:fld>
            <a:endParaRPr lang="en-GB" dirty="0"/>
          </a:p>
        </p:txBody>
      </p:sp>
    </p:spTree>
    <p:extLst>
      <p:ext uri="{BB962C8B-B14F-4D97-AF65-F5344CB8AC3E}">
        <p14:creationId xmlns:p14="http://schemas.microsoft.com/office/powerpoint/2010/main" val="295440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5032B-1F27-CD44-8E31-DE23314FD152}" type="slidenum">
              <a:rPr lang="en-US" smtClean="0"/>
              <a:t>12</a:t>
            </a:fld>
            <a:endParaRPr lang="en-US"/>
          </a:p>
        </p:txBody>
      </p:sp>
    </p:spTree>
    <p:extLst>
      <p:ext uri="{BB962C8B-B14F-4D97-AF65-F5344CB8AC3E}">
        <p14:creationId xmlns:p14="http://schemas.microsoft.com/office/powerpoint/2010/main" val="14080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5032B-1F27-CD44-8E31-DE23314FD152}" type="slidenum">
              <a:rPr lang="en-US" smtClean="0"/>
              <a:t>13</a:t>
            </a:fld>
            <a:endParaRPr lang="en-US"/>
          </a:p>
        </p:txBody>
      </p:sp>
    </p:spTree>
    <p:extLst>
      <p:ext uri="{BB962C8B-B14F-4D97-AF65-F5344CB8AC3E}">
        <p14:creationId xmlns:p14="http://schemas.microsoft.com/office/powerpoint/2010/main" val="154637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5032B-1F27-CD44-8E31-DE23314FD152}" type="slidenum">
              <a:rPr lang="en-US" smtClean="0"/>
              <a:t>14</a:t>
            </a:fld>
            <a:endParaRPr lang="en-US"/>
          </a:p>
        </p:txBody>
      </p:sp>
    </p:spTree>
    <p:extLst>
      <p:ext uri="{BB962C8B-B14F-4D97-AF65-F5344CB8AC3E}">
        <p14:creationId xmlns:p14="http://schemas.microsoft.com/office/powerpoint/2010/main" val="2361158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071B054-B2D4-E344-B298-C16AF50D1B4E}" type="datetime1">
              <a:rPr lang="en-GB" smtClean="0"/>
              <a:t>23/07/2023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11179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D93DBE5-7924-A04A-9F5C-DFE83A001407}" type="datetime1">
              <a:rPr lang="en-GB" smtClean="0"/>
              <a:t>23/07/2023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1341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F706A19-55F4-4E48-A60E-99EEE72C7D5D}" type="datetime1">
              <a:rPr lang="en-GB" smtClean="0"/>
              <a:t>23/07/2023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3220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6FE3E7-1ED8-AB4E-A770-E7244E3C21B0}" type="datetime1">
              <a:rPr lang="en-GB" smtClean="0"/>
              <a:t>23/07/2023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028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48AB7EC-2A56-AB4B-A7B7-46F54755AAA5}" type="datetime1">
              <a:rPr lang="en-GB" smtClean="0"/>
              <a:t>23/07/2023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78521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D10C9BA-0463-DD42-84B5-315A17E6B3A7}" type="datetime1">
              <a:rPr lang="en-GB" smtClean="0"/>
              <a:t>23/07/2023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00063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DD67290-2348-F342-AC4A-91CCFBC2C9DE}" type="datetime1">
              <a:rPr lang="en-GB" smtClean="0"/>
              <a:t>23/07/2023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90065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F19983-19E2-9343-8133-3BADC9DEE2B0}" type="datetime1">
              <a:rPr lang="en-GB" smtClean="0"/>
              <a:t>23/07/2023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368790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BE4049-08BC-8549-91B6-B717F098413D}" type="datetime1">
              <a:rPr lang="en-GB" smtClean="0"/>
              <a:t>23/07/2023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07138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0D72FFBE-7E82-4AA9-A882-790D1BAA7645}" type="slidenum">
              <a:rPr lang="en-US" altLang="zh-TW" smtClean="0"/>
              <a:pPr>
                <a:defRPr/>
              </a:pPr>
              <a:t>‹#›</a:t>
            </a:fld>
            <a:endParaRPr lang="en-US" altLang="zh-TW"/>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8505628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1A0B83-4DF0-B041-BE04-56BFBA17BB2B}" type="datetime1">
              <a:rPr lang="en-GB" smtClean="0"/>
              <a:t>23/07/2023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5152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40E87B-9A1C-5C4C-9244-FFFE1065D8B3}" type="datetime1">
              <a:rPr lang="en-GB"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3280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FF5AC63-1DB7-934E-B573-5C70A489DC92}" type="datetime1">
              <a:rPr lang="en-GB" smtClean="0"/>
              <a:t>23/07/2023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2854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2D5CB53-6AAE-4C4B-877C-C9B6F375FB56}" type="datetime1">
              <a:rPr lang="en-GB" smtClean="0"/>
              <a:t>23/07/2023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44048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F110EE6-57D3-6C4E-9356-81723024F9EE}" type="datetime1">
              <a:rPr lang="en-GB" smtClean="0"/>
              <a:t>23/07/2023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28768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A1BABA5-33CF-C246-8E2A-DF82A26B6340}" type="datetime1">
              <a:rPr lang="en-GB" smtClean="0"/>
              <a:t>23/07/2023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78496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3304A0B-D8F7-7A40-8586-06F0977AD0C1}" type="datetime1">
              <a:rPr lang="en-GB" smtClean="0"/>
              <a:t>23/07/2023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94651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A86444C-ADF0-5A47-91F2-E352500FF6D3}" type="datetime1">
              <a:rPr lang="en-GB" smtClean="0"/>
              <a:t>23/07/2023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98913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A9FC3E-EB8F-CB4F-823B-58B36A27861B}"/>
              </a:ext>
            </a:extLst>
          </p:cNvPr>
          <p:cNvPicPr>
            <a:picLocks noChangeAspect="1"/>
          </p:cNvPicPr>
          <p:nvPr userDrawn="1"/>
        </p:nvPicPr>
        <p:blipFill>
          <a:blip r:embed="rId20"/>
          <a:stretch>
            <a:fillRect/>
          </a:stretch>
        </p:blipFill>
        <p:spPr>
          <a:xfrm>
            <a:off x="0" y="-1"/>
            <a:ext cx="12192000" cy="6858000"/>
          </a:xfrm>
          <a:prstGeom prst="rect">
            <a:avLst/>
          </a:prstGeom>
        </p:spPr>
      </p:pic>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FCF0B2D-D95C-AB40-878A-5BAD3174CC84}" type="datetime1">
              <a:rPr lang="en-GB" smtClean="0"/>
              <a:t>23/07/2023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73779139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40" r:id="rId18"/>
  </p:sldLayoutIdLst>
  <p:hf hdr="0" ftr="0" dt="0"/>
  <p:txStyles>
    <p:titleStyle>
      <a:lvl1pPr algn="ctr" defTabSz="914400" rtl="0" eaLnBrk="1" latinLnBrk="0" hangingPunct="1">
        <a:lnSpc>
          <a:spcPct val="90000"/>
        </a:lnSpc>
        <a:spcBef>
          <a:spcPct val="0"/>
        </a:spcBef>
        <a:buNone/>
        <a:defRPr sz="3600" kern="1200" cap="none" baseline="0">
          <a:solidFill>
            <a:schemeClr val="tx1"/>
          </a:solidFill>
          <a:effectLst/>
          <a:latin typeface="Cambria" panose="02040503050406030204" pitchFamily="18"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Cambria" panose="020405030504060302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mbria" panose="020405030504060302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mbria" panose="020405030504060302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E437-1FF4-3848-A1D0-E6EE41102AE8}"/>
              </a:ext>
            </a:extLst>
          </p:cNvPr>
          <p:cNvSpPr>
            <a:spLocks noGrp="1"/>
          </p:cNvSpPr>
          <p:nvPr>
            <p:ph type="ctrTitle"/>
          </p:nvPr>
        </p:nvSpPr>
        <p:spPr>
          <a:xfrm>
            <a:off x="356171" y="2175532"/>
            <a:ext cx="11479658" cy="2002330"/>
          </a:xfrm>
        </p:spPr>
        <p:txBody>
          <a:bodyPr>
            <a:normAutofit/>
          </a:bodyPr>
          <a:lstStyle/>
          <a:p>
            <a:r>
              <a:rPr lang="en-US" altLang="zh-CN" sz="4000" dirty="0"/>
              <a:t>Nudging Towards a Better Financial Future: Applying Behavioural Insights in the Development of Financial Systems in Rural China</a:t>
            </a:r>
            <a:endParaRPr lang="en-US" sz="4000" cap="none" dirty="0"/>
          </a:p>
        </p:txBody>
      </p:sp>
      <p:sp>
        <p:nvSpPr>
          <p:cNvPr id="3" name="Subtitle 2">
            <a:extLst>
              <a:ext uri="{FF2B5EF4-FFF2-40B4-BE49-F238E27FC236}">
                <a16:creationId xmlns:a16="http://schemas.microsoft.com/office/drawing/2014/main" id="{5B36223E-90AC-8143-962F-3BF65AE2D202}"/>
              </a:ext>
            </a:extLst>
          </p:cNvPr>
          <p:cNvSpPr>
            <a:spLocks noGrp="1"/>
          </p:cNvSpPr>
          <p:nvPr>
            <p:ph type="subTitle" idx="1"/>
          </p:nvPr>
        </p:nvSpPr>
        <p:spPr>
          <a:xfrm>
            <a:off x="1459703" y="5983156"/>
            <a:ext cx="8689976" cy="638102"/>
          </a:xfrm>
        </p:spPr>
        <p:txBody>
          <a:bodyPr>
            <a:normAutofit fontScale="70000" lnSpcReduction="20000"/>
          </a:bodyPr>
          <a:lstStyle/>
          <a:p>
            <a:r>
              <a:rPr lang="en-GB" sz="2400" dirty="0">
                <a:solidFill>
                  <a:schemeClr val="tx1"/>
                </a:solidFill>
              </a:rPr>
              <a:t>International Workshop on Behavioural Sciences and Urban-Rural Development in Developing Countries</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24</a:t>
            </a:r>
            <a:r>
              <a:rPr lang="zh-CN" altLang="en-US" sz="2400" dirty="0">
                <a:solidFill>
                  <a:schemeClr val="tx1"/>
                </a:solidFill>
              </a:rPr>
              <a:t> </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26</a:t>
            </a:r>
            <a:r>
              <a:rPr lang="zh-CN" altLang="en-US" sz="2400" dirty="0">
                <a:solidFill>
                  <a:schemeClr val="tx1"/>
                </a:solidFill>
              </a:rPr>
              <a:t> </a:t>
            </a:r>
            <a:r>
              <a:rPr lang="en-US" altLang="zh-CN" sz="2400" dirty="0">
                <a:solidFill>
                  <a:schemeClr val="tx1"/>
                </a:solidFill>
              </a:rPr>
              <a:t>July</a:t>
            </a:r>
            <a:r>
              <a:rPr lang="en-GB" sz="2400" dirty="0">
                <a:solidFill>
                  <a:schemeClr val="tx1"/>
                </a:solidFill>
              </a:rPr>
              <a:t> 2023</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Newnham</a:t>
            </a:r>
            <a:r>
              <a:rPr lang="zh-CN" altLang="en-US" sz="2400" dirty="0">
                <a:solidFill>
                  <a:schemeClr val="tx1"/>
                </a:solidFill>
              </a:rPr>
              <a:t> </a:t>
            </a:r>
            <a:r>
              <a:rPr lang="en-US" altLang="zh-CN" sz="2400" dirty="0">
                <a:solidFill>
                  <a:schemeClr val="tx1"/>
                </a:solidFill>
              </a:rPr>
              <a:t>College,</a:t>
            </a:r>
            <a:r>
              <a:rPr lang="zh-CN" altLang="en-US" sz="2400" dirty="0">
                <a:solidFill>
                  <a:schemeClr val="tx1"/>
                </a:solidFill>
              </a:rPr>
              <a:t> </a:t>
            </a:r>
            <a:r>
              <a:rPr lang="en-US" altLang="zh-CN" sz="2400" dirty="0">
                <a:solidFill>
                  <a:schemeClr val="tx1"/>
                </a:solidFill>
              </a:rPr>
              <a:t>University</a:t>
            </a:r>
            <a:r>
              <a:rPr lang="zh-CN" altLang="en-US" sz="2400" dirty="0">
                <a:solidFill>
                  <a:schemeClr val="tx1"/>
                </a:solidFill>
              </a:rPr>
              <a:t> </a:t>
            </a:r>
            <a:r>
              <a:rPr lang="en-US" altLang="zh-CN" sz="2400" dirty="0">
                <a:solidFill>
                  <a:schemeClr val="tx1"/>
                </a:solidFill>
              </a:rPr>
              <a:t>of</a:t>
            </a:r>
            <a:r>
              <a:rPr lang="zh-CN" altLang="en-US" sz="2400" dirty="0">
                <a:solidFill>
                  <a:schemeClr val="tx1"/>
                </a:solidFill>
              </a:rPr>
              <a:t> </a:t>
            </a:r>
            <a:r>
              <a:rPr lang="en-US" altLang="zh-CN" sz="2400" dirty="0">
                <a:solidFill>
                  <a:schemeClr val="tx1"/>
                </a:solidFill>
              </a:rPr>
              <a:t>Cambridge</a:t>
            </a:r>
            <a:endParaRPr lang="en-US" altLang="zh-CN" sz="3200" cap="none" dirty="0">
              <a:solidFill>
                <a:schemeClr val="tx1"/>
              </a:solidFill>
            </a:endParaRPr>
          </a:p>
        </p:txBody>
      </p:sp>
      <p:pic>
        <p:nvPicPr>
          <p:cNvPr id="5" name="Picture 4">
            <a:extLst>
              <a:ext uri="{FF2B5EF4-FFF2-40B4-BE49-F238E27FC236}">
                <a16:creationId xmlns:a16="http://schemas.microsoft.com/office/drawing/2014/main" id="{FC11F079-DB4D-E5C3-6AB7-8270341808C9}"/>
              </a:ext>
            </a:extLst>
          </p:cNvPr>
          <p:cNvPicPr>
            <a:picLocks noChangeAspect="1"/>
          </p:cNvPicPr>
          <p:nvPr/>
        </p:nvPicPr>
        <p:blipFill>
          <a:blip r:embed="rId3"/>
          <a:stretch>
            <a:fillRect/>
          </a:stretch>
        </p:blipFill>
        <p:spPr>
          <a:xfrm>
            <a:off x="8249920" y="236742"/>
            <a:ext cx="3585909" cy="762856"/>
          </a:xfrm>
          <a:prstGeom prst="rect">
            <a:avLst/>
          </a:prstGeom>
        </p:spPr>
      </p:pic>
    </p:spTree>
    <p:extLst>
      <p:ext uri="{BB962C8B-B14F-4D97-AF65-F5344CB8AC3E}">
        <p14:creationId xmlns:p14="http://schemas.microsoft.com/office/powerpoint/2010/main" val="16148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78" y="276087"/>
            <a:ext cx="10977046" cy="711465"/>
          </a:xfrm>
        </p:spPr>
        <p:txBody>
          <a:bodyPr rtlCol="0">
            <a:normAutofit fontScale="90000"/>
          </a:bodyPr>
          <a:lstStyle/>
          <a:p>
            <a:pPr algn="ctr" rtl="0"/>
            <a:r>
              <a:rPr lang="en-GB" b="1" dirty="0">
                <a:latin typeface="Cambria" panose="02040503050406030204" pitchFamily="18" charset="0"/>
              </a:rPr>
              <a:t>Empirical Findings: Long-term Land Use Policy Outcomes</a:t>
            </a:r>
          </a:p>
        </p:txBody>
      </p:sp>
      <p:sp>
        <p:nvSpPr>
          <p:cNvPr id="4" name="Slide Number Placeholder 3"/>
          <p:cNvSpPr>
            <a:spLocks noGrp="1"/>
          </p:cNvSpPr>
          <p:nvPr>
            <p:ph type="sldNum" sz="quarter" idx="12"/>
          </p:nvPr>
        </p:nvSpPr>
        <p:spPr/>
        <p:txBody>
          <a:bodyPr rtlCol="0"/>
          <a:lstStyle/>
          <a:p>
            <a:pPr rtl="0"/>
            <a:fld id="{9CD8D479-8942-46E8-A226-A4E01F7A105C}" type="slidenum">
              <a:rPr lang="en-GB" smtClean="0"/>
              <a:t>10</a:t>
            </a:fld>
            <a:endParaRPr lang="en-GB" dirty="0"/>
          </a:p>
        </p:txBody>
      </p:sp>
      <p:sp>
        <p:nvSpPr>
          <p:cNvPr id="8" name="Content Placeholder 2">
            <a:extLst>
              <a:ext uri="{FF2B5EF4-FFF2-40B4-BE49-F238E27FC236}">
                <a16:creationId xmlns:a16="http://schemas.microsoft.com/office/drawing/2014/main" id="{0C57E761-6670-6836-ECE7-692C43F19BF4}"/>
              </a:ext>
            </a:extLst>
          </p:cNvPr>
          <p:cNvSpPr>
            <a:spLocks noGrp="1"/>
          </p:cNvSpPr>
          <p:nvPr>
            <p:ph idx="1"/>
          </p:nvPr>
        </p:nvSpPr>
        <p:spPr>
          <a:xfrm>
            <a:off x="1142063" y="3465708"/>
            <a:ext cx="9371948" cy="2947815"/>
          </a:xfrm>
        </p:spPr>
        <p:txBody>
          <a:bodyPr rtlCol="0">
            <a:normAutofit fontScale="92500"/>
          </a:bodyPr>
          <a:lstStyle/>
          <a:p>
            <a:pPr rtl="0"/>
            <a:r>
              <a:rPr lang="en-GB" dirty="0">
                <a:latin typeface="Cambria" panose="02040503050406030204" pitchFamily="18" charset="0"/>
              </a:rPr>
              <a:t>Overall, social trusts do not have an impact on farmers’ decision to invest in their contract land or farming business in both categories considered.</a:t>
            </a:r>
          </a:p>
          <a:p>
            <a:pPr rtl="0"/>
            <a:r>
              <a:rPr lang="en-GB" dirty="0">
                <a:latin typeface="Cambria" panose="02040503050406030204" pitchFamily="18" charset="0"/>
              </a:rPr>
              <a:t>Social network matters. But the strongest impact of social capital comes from social norms. </a:t>
            </a:r>
          </a:p>
          <a:p>
            <a:pPr rtl="0"/>
            <a:r>
              <a:rPr lang="en-GB" dirty="0">
                <a:latin typeface="Cambria" panose="02040503050406030204" pitchFamily="18" charset="0"/>
              </a:rPr>
              <a:t>The social norm of conventional and risky investments in either land or subsidiary rural businesses are not complements. They are not complete substitute of each other either. Hence, there is room for improving both types of investments at the same time.</a:t>
            </a:r>
          </a:p>
          <a:p>
            <a:pPr rtl="0"/>
            <a:endParaRPr lang="en-GB" dirty="0">
              <a:latin typeface="Cambria" panose="02040503050406030204" pitchFamily="18" charset="0"/>
            </a:endParaRPr>
          </a:p>
        </p:txBody>
      </p:sp>
      <p:pic>
        <p:nvPicPr>
          <p:cNvPr id="5" name="Picture 4">
            <a:extLst>
              <a:ext uri="{FF2B5EF4-FFF2-40B4-BE49-F238E27FC236}">
                <a16:creationId xmlns:a16="http://schemas.microsoft.com/office/drawing/2014/main" id="{FB1683E7-058A-0CD3-42F2-3DE26D578841}"/>
              </a:ext>
            </a:extLst>
          </p:cNvPr>
          <p:cNvPicPr>
            <a:picLocks noChangeAspect="1"/>
          </p:cNvPicPr>
          <p:nvPr/>
        </p:nvPicPr>
        <p:blipFill>
          <a:blip r:embed="rId3"/>
          <a:stretch>
            <a:fillRect/>
          </a:stretch>
        </p:blipFill>
        <p:spPr>
          <a:xfrm>
            <a:off x="1088136" y="987552"/>
            <a:ext cx="10311384" cy="2404741"/>
          </a:xfrm>
          <a:prstGeom prst="rect">
            <a:avLst/>
          </a:prstGeom>
        </p:spPr>
      </p:pic>
    </p:spTree>
    <p:extLst>
      <p:ext uri="{BB962C8B-B14F-4D97-AF65-F5344CB8AC3E}">
        <p14:creationId xmlns:p14="http://schemas.microsoft.com/office/powerpoint/2010/main" val="150891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67831"/>
          </a:xfrm>
        </p:spPr>
        <p:txBody>
          <a:bodyPr rtlCol="0"/>
          <a:lstStyle/>
          <a:p>
            <a:pPr algn="ctr" rtl="0"/>
            <a:r>
              <a:rPr lang="en-GB" b="1" dirty="0">
                <a:latin typeface="Cambria" panose="02040503050406030204" pitchFamily="18" charset="0"/>
              </a:rPr>
              <a:t>Conclusions</a:t>
            </a:r>
          </a:p>
        </p:txBody>
      </p:sp>
      <p:sp>
        <p:nvSpPr>
          <p:cNvPr id="3" name="Content Placeholder 2"/>
          <p:cNvSpPr>
            <a:spLocks noGrp="1"/>
          </p:cNvSpPr>
          <p:nvPr>
            <p:ph idx="1"/>
          </p:nvPr>
        </p:nvSpPr>
        <p:spPr>
          <a:xfrm>
            <a:off x="865632" y="1566001"/>
            <a:ext cx="10765535" cy="4620682"/>
          </a:xfrm>
        </p:spPr>
        <p:txBody>
          <a:bodyPr rtlCol="0">
            <a:normAutofit fontScale="92500" lnSpcReduction="20000"/>
          </a:bodyPr>
          <a:lstStyle/>
          <a:p>
            <a:pPr rtl="0"/>
            <a:r>
              <a:rPr lang="en-GB" dirty="0">
                <a:latin typeface="Cambria" panose="02040503050406030204" pitchFamily="18" charset="0"/>
              </a:rPr>
              <a:t>Our findings confirmed that social capital affects people’s ability and willingness to adopt sustainable practices and to comply with land use policies by reducing the costs of collecting information, mobilising financial resources, and overcoming psychological barriers. </a:t>
            </a:r>
          </a:p>
          <a:p>
            <a:pPr rtl="0"/>
            <a:r>
              <a:rPr lang="en-GB" dirty="0">
                <a:latin typeface="Cambria" panose="02040503050406030204" pitchFamily="18" charset="0"/>
              </a:rPr>
              <a:t>The analytical framework has a wholistic and comprehensive design. It could effectively reduce omitted variable bias and ameliorate confounding effects, both of which are challenging issues in land use policy studies. </a:t>
            </a:r>
          </a:p>
          <a:p>
            <a:pPr rtl="0"/>
            <a:r>
              <a:rPr lang="en-GB" dirty="0">
                <a:latin typeface="Cambria" panose="02040503050406030204" pitchFamily="18" charset="0"/>
              </a:rPr>
              <a:t>Our empirical approach is a significant improvement over the existing literature, because such a systematic and comprehensive empirical strategy allows the reliable identification of social capital effects.</a:t>
            </a:r>
          </a:p>
          <a:p>
            <a:pPr rtl="0"/>
            <a:r>
              <a:rPr lang="en-GB" dirty="0">
                <a:latin typeface="Cambria" panose="02040503050406030204" pitchFamily="18" charset="0"/>
              </a:rPr>
              <a:t>The effects of social capital are different on short-term and long-term policy outcomes. </a:t>
            </a:r>
          </a:p>
          <a:p>
            <a:pPr rtl="0"/>
            <a:r>
              <a:rPr lang="en-GB" dirty="0">
                <a:latin typeface="Cambria" panose="02040503050406030204" pitchFamily="18" charset="0"/>
              </a:rPr>
              <a:t>Policymakers should mobilise different types of social capital accordingly, such as focusing on political trust to improve the satisfaction about the policies, and provide additional support to villages with weaker social network to achieve better long-term outcomes.</a:t>
            </a:r>
          </a:p>
        </p:txBody>
      </p:sp>
      <p:sp>
        <p:nvSpPr>
          <p:cNvPr id="4" name="Slide Number Placeholder 3"/>
          <p:cNvSpPr>
            <a:spLocks noGrp="1"/>
          </p:cNvSpPr>
          <p:nvPr>
            <p:ph type="sldNum" sz="quarter" idx="12"/>
          </p:nvPr>
        </p:nvSpPr>
        <p:spPr/>
        <p:txBody>
          <a:bodyPr rtlCol="0"/>
          <a:lstStyle/>
          <a:p>
            <a:pPr rtl="0"/>
            <a:fld id="{9CD8D479-8942-46E8-A226-A4E01F7A105C}" type="slidenum">
              <a:rPr lang="en-GB" smtClean="0"/>
              <a:t>11</a:t>
            </a:fld>
            <a:endParaRPr lang="en-GB" dirty="0"/>
          </a:p>
        </p:txBody>
      </p:sp>
      <p:sp>
        <p:nvSpPr>
          <p:cNvPr id="6" name="Footer Placeholder 5"/>
          <p:cNvSpPr>
            <a:spLocks noGrp="1"/>
          </p:cNvSpPr>
          <p:nvPr>
            <p:ph type="ftr" sz="quarter" idx="11"/>
          </p:nvPr>
        </p:nvSpPr>
        <p:spPr/>
        <p:txBody>
          <a:bodyPr rtlCol="0"/>
          <a:lstStyle/>
          <a:p>
            <a:pPr rtl="0"/>
            <a:endParaRPr lang="en-GB" dirty="0"/>
          </a:p>
        </p:txBody>
      </p:sp>
      <p:sp>
        <p:nvSpPr>
          <p:cNvPr id="7" name="Date Placeholder 6"/>
          <p:cNvSpPr>
            <a:spLocks noGrp="1"/>
          </p:cNvSpPr>
          <p:nvPr>
            <p:ph type="dt" sz="half" idx="4294967295"/>
          </p:nvPr>
        </p:nvSpPr>
        <p:spPr>
          <a:xfrm>
            <a:off x="7678737" y="5883275"/>
            <a:ext cx="2743200" cy="365125"/>
          </a:xfrm>
        </p:spPr>
        <p:txBody>
          <a:bodyPr/>
          <a:lstStyle/>
          <a:p>
            <a:pPr rtl="0"/>
            <a:fld id="{761E13FA-AA24-46F5-B53F-4037736A4E26}" type="datetime1">
              <a:rPr lang="en-GB" smtClean="0"/>
              <a:t>23/07/2023</a:t>
            </a:fld>
            <a:endParaRPr lang="en-US" dirty="0"/>
          </a:p>
        </p:txBody>
      </p:sp>
    </p:spTree>
    <p:extLst>
      <p:ext uri="{BB962C8B-B14F-4D97-AF65-F5344CB8AC3E}">
        <p14:creationId xmlns:p14="http://schemas.microsoft.com/office/powerpoint/2010/main" val="5249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98EA-2ADE-859F-0E25-8099D55FF94B}"/>
              </a:ext>
            </a:extLst>
          </p:cNvPr>
          <p:cNvSpPr>
            <a:spLocks noGrp="1"/>
          </p:cNvSpPr>
          <p:nvPr>
            <p:ph type="title"/>
          </p:nvPr>
        </p:nvSpPr>
        <p:spPr>
          <a:xfrm>
            <a:off x="1294362" y="399994"/>
            <a:ext cx="9603275" cy="942109"/>
          </a:xfrm>
        </p:spPr>
        <p:txBody>
          <a:bodyPr>
            <a:normAutofit fontScale="90000"/>
          </a:bodyPr>
          <a:lstStyle/>
          <a:p>
            <a:pPr algn="ctr"/>
            <a:r>
              <a:rPr lang="en-US" cap="none" dirty="0">
                <a:latin typeface="Cambria" panose="02040503050406030204" pitchFamily="18" charset="0"/>
              </a:rPr>
              <a:t>WP2: “e-Nudges: Digital technology as an enabler to reduce fraud, error, and debt among rural households”</a:t>
            </a:r>
          </a:p>
        </p:txBody>
      </p:sp>
      <p:sp>
        <p:nvSpPr>
          <p:cNvPr id="4" name="TextBox 3">
            <a:extLst>
              <a:ext uri="{FF2B5EF4-FFF2-40B4-BE49-F238E27FC236}">
                <a16:creationId xmlns:a16="http://schemas.microsoft.com/office/drawing/2014/main" id="{21D14277-4CF9-8FB6-3652-EC4F0ECB0F1E}"/>
              </a:ext>
            </a:extLst>
          </p:cNvPr>
          <p:cNvSpPr txBox="1"/>
          <p:nvPr/>
        </p:nvSpPr>
        <p:spPr>
          <a:xfrm>
            <a:off x="796159" y="1536230"/>
            <a:ext cx="10973054" cy="4154984"/>
          </a:xfrm>
          <a:prstGeom prst="rect">
            <a:avLst/>
          </a:prstGeom>
          <a:noFill/>
        </p:spPr>
        <p:txBody>
          <a:bodyPr wrap="square">
            <a:spAutoFit/>
          </a:bodyPr>
          <a:lstStyle/>
          <a:p>
            <a:pPr marL="342900" indent="-342900" rtl="0">
              <a:buFont typeface="Arial" panose="020B0604020202020204" pitchFamily="34" charset="0"/>
              <a:buChar char="•"/>
            </a:pPr>
            <a:r>
              <a:rPr lang="en-GB" sz="2400" dirty="0">
                <a:latin typeface="Cambria" panose="02040503050406030204" pitchFamily="18" charset="0"/>
              </a:rPr>
              <a:t>Established agreement with Yunnan </a:t>
            </a:r>
            <a:r>
              <a:rPr lang="en-GB" sz="2400" dirty="0" err="1">
                <a:latin typeface="Cambria" panose="02040503050406030204" pitchFamily="18" charset="0"/>
              </a:rPr>
              <a:t>Jinning</a:t>
            </a:r>
            <a:r>
              <a:rPr lang="en-GB" sz="2400" dirty="0">
                <a:latin typeface="Cambria" panose="02040503050406030204" pitchFamily="18" charset="0"/>
              </a:rPr>
              <a:t> Rural Credits Union Associations and Nantong Rural Commercial Bank for field experiment</a:t>
            </a:r>
            <a:endParaRPr lang="zh-CN" altLang="en-US" sz="2400" dirty="0">
              <a:latin typeface="Cambria" panose="02040503050406030204" pitchFamily="18" charset="0"/>
            </a:endParaRPr>
          </a:p>
          <a:p>
            <a:pPr marL="342900" indent="-342900" rtl="0">
              <a:buFont typeface="Arial" panose="020B0604020202020204" pitchFamily="34" charset="0"/>
              <a:buChar char="•"/>
            </a:pPr>
            <a:r>
              <a:rPr lang="en-GB" sz="2400" dirty="0">
                <a:latin typeface="Cambria" panose="02040503050406030204" pitchFamily="18" charset="0"/>
              </a:rPr>
              <a:t>Online banking system and rural insurance</a:t>
            </a:r>
            <a:endParaRPr lang="zh-CN" altLang="en-US" sz="2400" dirty="0">
              <a:latin typeface="Cambria" panose="02040503050406030204" pitchFamily="18" charset="0"/>
            </a:endParaRPr>
          </a:p>
          <a:p>
            <a:pPr marL="342900" indent="-342900" rtl="0">
              <a:buFont typeface="Arial" panose="020B0604020202020204" pitchFamily="34" charset="0"/>
              <a:buChar char="•"/>
            </a:pPr>
            <a:r>
              <a:rPr lang="en-GB" sz="2400" dirty="0">
                <a:latin typeface="Cambria" panose="02040503050406030204" pitchFamily="18" charset="0"/>
              </a:rPr>
              <a:t>Collection data for experiment design: Fieldwork in December 2017 (Kunming &amp; Nantong) &amp; Field experiments started in summer 2018 (Nantong)</a:t>
            </a:r>
          </a:p>
          <a:p>
            <a:pPr marL="342900" indent="-342900" rtl="0">
              <a:buFont typeface="Arial" panose="020B0604020202020204" pitchFamily="34" charset="0"/>
              <a:buChar char="•"/>
            </a:pPr>
            <a:r>
              <a:rPr lang="en-GB" sz="2400" dirty="0">
                <a:latin typeface="Cambria" panose="02040503050406030204" pitchFamily="18" charset="0"/>
              </a:rPr>
              <a:t>Experiments were interrupted and contaminated by COVID-19</a:t>
            </a:r>
          </a:p>
          <a:p>
            <a:pPr marL="342900" indent="-342900" rtl="0">
              <a:buFont typeface="Arial" panose="020B0604020202020204" pitchFamily="34" charset="0"/>
              <a:buChar char="•"/>
            </a:pPr>
            <a:r>
              <a:rPr lang="en-GB" sz="2400" dirty="0">
                <a:latin typeface="Cambria" panose="02040503050406030204" pitchFamily="18" charset="0"/>
              </a:rPr>
              <a:t>Outputs: </a:t>
            </a:r>
          </a:p>
          <a:p>
            <a:pPr marL="800100" lvl="1" indent="-342900">
              <a:buFont typeface="Arial" panose="020B0604020202020204" pitchFamily="34" charset="0"/>
              <a:buChar char="•"/>
            </a:pPr>
            <a:r>
              <a:rPr lang="en-GB" sz="2400" dirty="0">
                <a:latin typeface="Cambria" panose="02040503050406030204" pitchFamily="18" charset="0"/>
              </a:rPr>
              <a:t>Helen X. H. Bao, Colin </a:t>
            </a:r>
            <a:r>
              <a:rPr lang="en-GB" sz="2400" dirty="0" err="1">
                <a:latin typeface="Cambria" panose="02040503050406030204" pitchFamily="18" charset="0"/>
              </a:rPr>
              <a:t>Lizieri</a:t>
            </a:r>
            <a:r>
              <a:rPr lang="en-GB" sz="2400" dirty="0">
                <a:latin typeface="Cambria" panose="02040503050406030204" pitchFamily="18" charset="0"/>
              </a:rPr>
              <a:t> and Christina Li. Removing Obstacles to Mobile Banking Take-up: Evidence from a Randomized Field Experiment. First draft: March 2019. </a:t>
            </a:r>
          </a:p>
          <a:p>
            <a:pPr marL="342900" indent="-342900" rtl="0">
              <a:buFont typeface="Arial" panose="020B0604020202020204" pitchFamily="34" charset="0"/>
              <a:buChar char="•"/>
            </a:pPr>
            <a:endParaRPr lang="en-GB" sz="2400" dirty="0">
              <a:latin typeface="Cambria" panose="02040503050406030204" pitchFamily="18" charset="0"/>
            </a:endParaRPr>
          </a:p>
        </p:txBody>
      </p:sp>
    </p:spTree>
    <p:extLst>
      <p:ext uri="{BB962C8B-B14F-4D97-AF65-F5344CB8AC3E}">
        <p14:creationId xmlns:p14="http://schemas.microsoft.com/office/powerpoint/2010/main" val="74324897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98EA-2ADE-859F-0E25-8099D55FF94B}"/>
              </a:ext>
            </a:extLst>
          </p:cNvPr>
          <p:cNvSpPr>
            <a:spLocks noGrp="1"/>
          </p:cNvSpPr>
          <p:nvPr>
            <p:ph type="title"/>
          </p:nvPr>
        </p:nvSpPr>
        <p:spPr>
          <a:xfrm>
            <a:off x="1294362" y="399994"/>
            <a:ext cx="9603275" cy="942109"/>
          </a:xfrm>
        </p:spPr>
        <p:txBody>
          <a:bodyPr>
            <a:normAutofit fontScale="90000"/>
          </a:bodyPr>
          <a:lstStyle/>
          <a:p>
            <a:pPr algn="ctr"/>
            <a:r>
              <a:rPr lang="en-US" cap="none" dirty="0">
                <a:latin typeface="Cambria" panose="02040503050406030204" pitchFamily="18" charset="0"/>
              </a:rPr>
              <a:t>WP2: “e-Nudges: Digital technology as an enabler to reduce fraud, error, and debt among rural households”</a:t>
            </a:r>
          </a:p>
        </p:txBody>
      </p:sp>
      <p:sp>
        <p:nvSpPr>
          <p:cNvPr id="3" name="Content Placeholder 2">
            <a:extLst>
              <a:ext uri="{FF2B5EF4-FFF2-40B4-BE49-F238E27FC236}">
                <a16:creationId xmlns:a16="http://schemas.microsoft.com/office/drawing/2014/main" id="{D30D96F3-B0F0-14DF-7B54-71B76BA02B4F}"/>
              </a:ext>
            </a:extLst>
          </p:cNvPr>
          <p:cNvSpPr>
            <a:spLocks noGrp="1"/>
          </p:cNvSpPr>
          <p:nvPr>
            <p:ph idx="1"/>
          </p:nvPr>
        </p:nvSpPr>
        <p:spPr>
          <a:xfrm>
            <a:off x="901010" y="1512167"/>
            <a:ext cx="10429599" cy="4392488"/>
          </a:xfrm>
        </p:spPr>
        <p:txBody>
          <a:bodyPr/>
          <a:lstStyle/>
          <a:p>
            <a:pPr marL="441325" indent="-441325">
              <a:buFont typeface="Wingdings" pitchFamily="2" charset="2"/>
              <a:buChar char="v"/>
            </a:pPr>
            <a:r>
              <a:rPr lang="en-US" altLang="zh-CN" sz="2400" dirty="0"/>
              <a:t>Fieldwork</a:t>
            </a:r>
            <a:r>
              <a:rPr lang="zh-CN" altLang="en-US" sz="2400" dirty="0"/>
              <a:t> </a:t>
            </a:r>
            <a:r>
              <a:rPr lang="en-US" altLang="zh-CN" sz="2400" dirty="0"/>
              <a:t>in</a:t>
            </a:r>
            <a:r>
              <a:rPr lang="zh-CN" altLang="en-US" sz="2400" dirty="0"/>
              <a:t> </a:t>
            </a:r>
            <a:r>
              <a:rPr lang="en-US" altLang="zh-CN" sz="2400" dirty="0"/>
              <a:t>Yunnan</a:t>
            </a:r>
            <a:r>
              <a:rPr lang="zh-CN" altLang="en-US" sz="2400" dirty="0"/>
              <a:t> </a:t>
            </a:r>
            <a:r>
              <a:rPr lang="en-US" altLang="zh-CN" sz="2400" dirty="0"/>
              <a:t>(December</a:t>
            </a:r>
            <a:r>
              <a:rPr lang="zh-CN" altLang="en-US" sz="2400" dirty="0"/>
              <a:t> </a:t>
            </a:r>
            <a:r>
              <a:rPr lang="en-US" altLang="zh-CN" sz="2400" dirty="0"/>
              <a:t>2017)</a:t>
            </a:r>
            <a:endParaRPr lang="en-GB" altLang="zh-CN" sz="2400" dirty="0"/>
          </a:p>
        </p:txBody>
      </p:sp>
      <p:pic>
        <p:nvPicPr>
          <p:cNvPr id="5" name="Picture 4">
            <a:extLst>
              <a:ext uri="{FF2B5EF4-FFF2-40B4-BE49-F238E27FC236}">
                <a16:creationId xmlns:a16="http://schemas.microsoft.com/office/drawing/2014/main" id="{3C564B5E-9012-B68F-FF22-FA8DFF7F8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778" y="2448271"/>
            <a:ext cx="3803915" cy="2852936"/>
          </a:xfrm>
          <a:prstGeom prst="rect">
            <a:avLst/>
          </a:prstGeom>
        </p:spPr>
      </p:pic>
      <p:pic>
        <p:nvPicPr>
          <p:cNvPr id="6" name="Picture 5">
            <a:extLst>
              <a:ext uri="{FF2B5EF4-FFF2-40B4-BE49-F238E27FC236}">
                <a16:creationId xmlns:a16="http://schemas.microsoft.com/office/drawing/2014/main" id="{61FFAA80-CA6A-2ABC-FC4E-25CF404CA8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5935" y="3199995"/>
            <a:ext cx="2355726" cy="3140968"/>
          </a:xfrm>
          <a:prstGeom prst="rect">
            <a:avLst/>
          </a:prstGeom>
        </p:spPr>
      </p:pic>
      <p:pic>
        <p:nvPicPr>
          <p:cNvPr id="7" name="Picture 6">
            <a:extLst>
              <a:ext uri="{FF2B5EF4-FFF2-40B4-BE49-F238E27FC236}">
                <a16:creationId xmlns:a16="http://schemas.microsoft.com/office/drawing/2014/main" id="{69F42DB3-B58A-B627-AAFA-A83C25D23E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79" t="3791" r="15512" b="11517"/>
          <a:stretch/>
        </p:blipFill>
        <p:spPr>
          <a:xfrm>
            <a:off x="7130309" y="2412267"/>
            <a:ext cx="3402378" cy="2592288"/>
          </a:xfrm>
          <a:prstGeom prst="rect">
            <a:avLst/>
          </a:prstGeom>
        </p:spPr>
      </p:pic>
    </p:spTree>
    <p:extLst>
      <p:ext uri="{BB962C8B-B14F-4D97-AF65-F5344CB8AC3E}">
        <p14:creationId xmlns:p14="http://schemas.microsoft.com/office/powerpoint/2010/main" val="191818118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98EA-2ADE-859F-0E25-8099D55FF94B}"/>
              </a:ext>
            </a:extLst>
          </p:cNvPr>
          <p:cNvSpPr>
            <a:spLocks noGrp="1"/>
          </p:cNvSpPr>
          <p:nvPr>
            <p:ph type="title"/>
          </p:nvPr>
        </p:nvSpPr>
        <p:spPr>
          <a:xfrm>
            <a:off x="1294362" y="399994"/>
            <a:ext cx="9603275" cy="942109"/>
          </a:xfrm>
        </p:spPr>
        <p:txBody>
          <a:bodyPr>
            <a:normAutofit fontScale="90000"/>
          </a:bodyPr>
          <a:lstStyle/>
          <a:p>
            <a:pPr algn="ctr"/>
            <a:r>
              <a:rPr lang="en-US" cap="none" dirty="0">
                <a:latin typeface="Cambria" panose="02040503050406030204" pitchFamily="18" charset="0"/>
              </a:rPr>
              <a:t>WP2: “e-Nudges: Digital technology as an enabler to reduce fraud, error, and debt among rural households”</a:t>
            </a:r>
          </a:p>
        </p:txBody>
      </p:sp>
      <p:sp>
        <p:nvSpPr>
          <p:cNvPr id="3" name="Content Placeholder 2">
            <a:extLst>
              <a:ext uri="{FF2B5EF4-FFF2-40B4-BE49-F238E27FC236}">
                <a16:creationId xmlns:a16="http://schemas.microsoft.com/office/drawing/2014/main" id="{D30D96F3-B0F0-14DF-7B54-71B76BA02B4F}"/>
              </a:ext>
            </a:extLst>
          </p:cNvPr>
          <p:cNvSpPr>
            <a:spLocks noGrp="1"/>
          </p:cNvSpPr>
          <p:nvPr>
            <p:ph idx="1"/>
          </p:nvPr>
        </p:nvSpPr>
        <p:spPr>
          <a:xfrm>
            <a:off x="901010" y="1512167"/>
            <a:ext cx="10429599" cy="4392488"/>
          </a:xfrm>
        </p:spPr>
        <p:txBody>
          <a:bodyPr/>
          <a:lstStyle/>
          <a:p>
            <a:pPr marL="441325" indent="-441325">
              <a:buFont typeface="Wingdings" pitchFamily="2" charset="2"/>
              <a:buChar char="v"/>
            </a:pPr>
            <a:r>
              <a:rPr lang="en-US" altLang="zh-CN" sz="2400" dirty="0"/>
              <a:t>Fieldwork</a:t>
            </a:r>
            <a:r>
              <a:rPr lang="zh-CN" altLang="en-US" sz="2400" dirty="0"/>
              <a:t> </a:t>
            </a:r>
            <a:r>
              <a:rPr lang="en-US" altLang="zh-CN" sz="2400" dirty="0"/>
              <a:t>in</a:t>
            </a:r>
            <a:r>
              <a:rPr lang="zh-CN" altLang="en-US" sz="2400" dirty="0"/>
              <a:t> </a:t>
            </a:r>
            <a:r>
              <a:rPr lang="en-US" altLang="zh-CN" sz="2400" dirty="0"/>
              <a:t>Nantong</a:t>
            </a:r>
            <a:r>
              <a:rPr lang="zh-CN" altLang="en-US" sz="2400" dirty="0"/>
              <a:t> </a:t>
            </a:r>
            <a:r>
              <a:rPr lang="en-US" altLang="zh-CN" sz="2400" dirty="0"/>
              <a:t>(</a:t>
            </a:r>
            <a:r>
              <a:rPr lang="en-GB" altLang="zh-CN" sz="2400" dirty="0"/>
              <a:t>2018</a:t>
            </a:r>
            <a:r>
              <a:rPr lang="en-US" altLang="zh-CN" sz="2400" dirty="0"/>
              <a:t>)</a:t>
            </a:r>
            <a:endParaRPr lang="en-GB" altLang="zh-CN" sz="2400" dirty="0"/>
          </a:p>
        </p:txBody>
      </p:sp>
      <p:pic>
        <p:nvPicPr>
          <p:cNvPr id="1026" name="Picture 2">
            <a:extLst>
              <a:ext uri="{FF2B5EF4-FFF2-40B4-BE49-F238E27FC236}">
                <a16:creationId xmlns:a16="http://schemas.microsoft.com/office/drawing/2014/main" id="{27E8A570-46A3-8ADF-6428-49340F16F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037" y="1807383"/>
            <a:ext cx="3145735" cy="4194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D71EFA-423E-27ED-883D-C263FB214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543" y="3425649"/>
            <a:ext cx="4355548" cy="32598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F330E2E-82FD-3734-4512-DD42C112B6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43" y="2195975"/>
            <a:ext cx="5121691" cy="341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054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98EA-2ADE-859F-0E25-8099D55FF94B}"/>
              </a:ext>
            </a:extLst>
          </p:cNvPr>
          <p:cNvSpPr>
            <a:spLocks noGrp="1"/>
          </p:cNvSpPr>
          <p:nvPr>
            <p:ph type="title"/>
          </p:nvPr>
        </p:nvSpPr>
        <p:spPr>
          <a:xfrm>
            <a:off x="593102" y="378125"/>
            <a:ext cx="11005795" cy="782055"/>
          </a:xfrm>
        </p:spPr>
        <p:txBody>
          <a:bodyPr>
            <a:normAutofit fontScale="90000"/>
          </a:bodyPr>
          <a:lstStyle/>
          <a:p>
            <a:pPr algn="ctr"/>
            <a:r>
              <a:rPr lang="en-US" cap="none" dirty="0">
                <a:latin typeface="Cambria" panose="02040503050406030204" pitchFamily="18" charset="0"/>
              </a:rPr>
              <a:t>WP3: “The way forward: Good nudges, and nudging for good”</a:t>
            </a:r>
          </a:p>
        </p:txBody>
      </p:sp>
      <p:sp>
        <p:nvSpPr>
          <p:cNvPr id="7" name="Content Placeholder 2">
            <a:extLst>
              <a:ext uri="{FF2B5EF4-FFF2-40B4-BE49-F238E27FC236}">
                <a16:creationId xmlns:a16="http://schemas.microsoft.com/office/drawing/2014/main" id="{AA9C967B-5EA8-D74A-EF8D-8A4AE08FA6BD}"/>
              </a:ext>
            </a:extLst>
          </p:cNvPr>
          <p:cNvSpPr>
            <a:spLocks noGrp="1"/>
          </p:cNvSpPr>
          <p:nvPr>
            <p:ph idx="1"/>
          </p:nvPr>
        </p:nvSpPr>
        <p:spPr>
          <a:xfrm>
            <a:off x="954122" y="1285782"/>
            <a:ext cx="10765535" cy="4620682"/>
          </a:xfrm>
        </p:spPr>
        <p:txBody>
          <a:bodyPr rtlCol="0">
            <a:noAutofit/>
          </a:bodyPr>
          <a:lstStyle/>
          <a:p>
            <a:pPr rtl="0"/>
            <a:r>
              <a:rPr lang="en-GB" dirty="0">
                <a:latin typeface="Cambria" panose="02040503050406030204" pitchFamily="18" charset="0"/>
              </a:rPr>
              <a:t>Workshop and Symposium on Behavioural Sciences and Urban-Rural Development in China, 24 – 26 January 2018, Newnham College, University of Cambridge</a:t>
            </a:r>
          </a:p>
          <a:p>
            <a:pPr rtl="0"/>
            <a:r>
              <a:rPr lang="en-GB" dirty="0">
                <a:latin typeface="Cambria" panose="02040503050406030204" pitchFamily="18" charset="0"/>
              </a:rPr>
              <a:t>Behavioural Sciences and Urban Rural Development Seminar Series 2018</a:t>
            </a:r>
          </a:p>
          <a:p>
            <a:pPr rtl="0"/>
            <a:r>
              <a:rPr lang="en-GB" b="1" i="1" u="sng" dirty="0">
                <a:latin typeface="Cambria" panose="02040503050406030204" pitchFamily="18" charset="0"/>
              </a:rPr>
              <a:t>Cities</a:t>
            </a:r>
            <a:r>
              <a:rPr lang="en-GB" dirty="0">
                <a:latin typeface="Cambria" panose="02040503050406030204" pitchFamily="18" charset="0"/>
              </a:rPr>
              <a:t>, Special Issue on “Healthy Cities, Happy Cities: Behavioural Insights” (2019 – 2020)</a:t>
            </a:r>
          </a:p>
          <a:p>
            <a:pPr rtl="0"/>
            <a:r>
              <a:rPr lang="en-GB" b="1" i="1" u="sng" dirty="0">
                <a:latin typeface="Cambria" panose="02040503050406030204" pitchFamily="18" charset="0"/>
              </a:rPr>
              <a:t>Land Use Policy</a:t>
            </a:r>
            <a:r>
              <a:rPr lang="en-GB" dirty="0">
                <a:latin typeface="Cambria" panose="02040503050406030204" pitchFamily="18" charset="0"/>
              </a:rPr>
              <a:t>, Special Issue on “Behavioural Land Use Policy Studies” (2019 – 2020)</a:t>
            </a:r>
          </a:p>
          <a:p>
            <a:pPr rtl="0"/>
            <a:r>
              <a:rPr lang="en-GB" dirty="0">
                <a:solidFill>
                  <a:srgbClr val="000000"/>
                </a:solidFill>
                <a:effectLst/>
                <a:ea typeface="Times New Roman" panose="02020603050405020304" pitchFamily="18" charset="0"/>
                <a:cs typeface="Times New Roman" panose="02020603050405020304" pitchFamily="18" charset="0"/>
              </a:rPr>
              <a:t>Helen X. H. Bao (2020). </a:t>
            </a:r>
            <a:r>
              <a:rPr lang="en-GB" i="1" dirty="0">
                <a:solidFill>
                  <a:srgbClr val="000000"/>
                </a:solidFill>
                <a:effectLst/>
                <a:ea typeface="Times New Roman" panose="02020603050405020304" pitchFamily="18" charset="0"/>
                <a:cs typeface="Times New Roman" panose="02020603050405020304" pitchFamily="18" charset="0"/>
              </a:rPr>
              <a:t>Behavioural Science and Housing Decision Making: A Case Study Approach</a:t>
            </a:r>
            <a:r>
              <a:rPr lang="en-GB" dirty="0">
                <a:solidFill>
                  <a:srgbClr val="000000"/>
                </a:solidFill>
                <a:effectLst/>
                <a:ea typeface="Times New Roman" panose="02020603050405020304" pitchFamily="18" charset="0"/>
                <a:cs typeface="Times New Roman" panose="02020603050405020304" pitchFamily="18" charset="0"/>
              </a:rPr>
              <a:t>, London, Routledge.</a:t>
            </a:r>
            <a:r>
              <a:rPr lang="en-GB" dirty="0">
                <a:effectLst/>
              </a:rPr>
              <a:t> </a:t>
            </a:r>
          </a:p>
          <a:p>
            <a:r>
              <a:rPr lang="en-GB" dirty="0">
                <a:solidFill>
                  <a:srgbClr val="000000"/>
                </a:solidFill>
                <a:effectLst/>
                <a:ea typeface="Times New Roman" panose="02020603050405020304" pitchFamily="18" charset="0"/>
                <a:cs typeface="Times New Roman" panose="02020603050405020304" pitchFamily="18" charset="0"/>
              </a:rPr>
              <a:t>Helen X. H. Bao and Colin </a:t>
            </a:r>
            <a:r>
              <a:rPr lang="en-GB" dirty="0" err="1">
                <a:solidFill>
                  <a:srgbClr val="000000"/>
                </a:solidFill>
                <a:effectLst/>
                <a:ea typeface="Times New Roman" panose="02020603050405020304" pitchFamily="18" charset="0"/>
                <a:cs typeface="Times New Roman" panose="02020603050405020304" pitchFamily="18" charset="0"/>
              </a:rPr>
              <a:t>Lizieri</a:t>
            </a:r>
            <a:r>
              <a:rPr lang="en-GB" dirty="0">
                <a:solidFill>
                  <a:srgbClr val="000000"/>
                </a:solidFill>
                <a:effectLst/>
                <a:ea typeface="Times New Roman" panose="02020603050405020304" pitchFamily="18" charset="0"/>
                <a:cs typeface="Times New Roman" panose="02020603050405020304" pitchFamily="18" charset="0"/>
              </a:rPr>
              <a:t> (forthcoming). Behavioural Housing Finance, in Ken Gibb edited, </a:t>
            </a:r>
            <a:r>
              <a:rPr lang="en-GB" i="1" dirty="0">
                <a:solidFill>
                  <a:srgbClr val="000000"/>
                </a:solidFill>
                <a:effectLst/>
                <a:ea typeface="Times New Roman" panose="02020603050405020304" pitchFamily="18" charset="0"/>
                <a:cs typeface="Times New Roman" panose="02020603050405020304" pitchFamily="18" charset="0"/>
              </a:rPr>
              <a:t>Handbooks for Housing Economics</a:t>
            </a:r>
            <a:r>
              <a:rPr lang="en-GB" dirty="0">
                <a:solidFill>
                  <a:srgbClr val="000000"/>
                </a:solidFill>
                <a:effectLst/>
                <a:ea typeface="Times New Roman" panose="02020603050405020304" pitchFamily="18" charset="0"/>
                <a:cs typeface="Times New Roman" panose="02020603050405020304" pitchFamily="18" charset="0"/>
              </a:rPr>
              <a:t>. Routledge. </a:t>
            </a:r>
          </a:p>
          <a:p>
            <a:r>
              <a:rPr lang="en-GB" dirty="0">
                <a:latin typeface="Cambria" panose="02040503050406030204" pitchFamily="18" charset="0"/>
              </a:rPr>
              <a:t>International Workshop on Behavioural Sciences and Urban-Rural Development in Developing Countries, 24 – 26 July 2023, Newnham College, University of Cambridge</a:t>
            </a:r>
          </a:p>
          <a:p>
            <a:pPr rtl="0"/>
            <a:endParaRPr lang="en-GB" dirty="0"/>
          </a:p>
          <a:p>
            <a:pPr marL="0" indent="0" rtl="0">
              <a:buNone/>
            </a:pPr>
            <a:endParaRPr lang="en-GB" dirty="0">
              <a:latin typeface="Cambria" panose="02040503050406030204" pitchFamily="18" charset="0"/>
            </a:endParaRPr>
          </a:p>
          <a:p>
            <a:pPr rtl="0"/>
            <a:endParaRPr lang="en-GB" dirty="0">
              <a:latin typeface="Cambria" panose="02040503050406030204" pitchFamily="18" charset="0"/>
            </a:endParaRPr>
          </a:p>
        </p:txBody>
      </p:sp>
    </p:spTree>
    <p:extLst>
      <p:ext uri="{BB962C8B-B14F-4D97-AF65-F5344CB8AC3E}">
        <p14:creationId xmlns:p14="http://schemas.microsoft.com/office/powerpoint/2010/main" val="103302916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599D-2B5F-28AF-7037-AE4E9903983F}"/>
              </a:ext>
            </a:extLst>
          </p:cNvPr>
          <p:cNvSpPr>
            <a:spLocks noGrp="1"/>
          </p:cNvSpPr>
          <p:nvPr>
            <p:ph type="title"/>
          </p:nvPr>
        </p:nvSpPr>
        <p:spPr>
          <a:xfrm>
            <a:off x="913774" y="314632"/>
            <a:ext cx="10364451" cy="798088"/>
          </a:xfrm>
        </p:spPr>
        <p:txBody>
          <a:bodyPr/>
          <a:lstStyle/>
          <a:p>
            <a:r>
              <a:rPr lang="en-GB" altLang="zh-CN" dirty="0"/>
              <a:t>Related Publications</a:t>
            </a:r>
            <a:endParaRPr lang="en-US" dirty="0"/>
          </a:p>
        </p:txBody>
      </p:sp>
      <p:sp>
        <p:nvSpPr>
          <p:cNvPr id="4" name="Slide Number Placeholder 3">
            <a:extLst>
              <a:ext uri="{FF2B5EF4-FFF2-40B4-BE49-F238E27FC236}">
                <a16:creationId xmlns:a16="http://schemas.microsoft.com/office/drawing/2014/main" id="{BCE4D463-8321-1E58-1693-BAE502C1CD44}"/>
              </a:ext>
            </a:extLst>
          </p:cNvPr>
          <p:cNvSpPr>
            <a:spLocks noGrp="1"/>
          </p:cNvSpPr>
          <p:nvPr>
            <p:ph type="sldNum" sz="quarter" idx="12"/>
          </p:nvPr>
        </p:nvSpPr>
        <p:spPr>
          <a:xfrm>
            <a:off x="10810689" y="6164261"/>
            <a:ext cx="764215" cy="365125"/>
          </a:xfrm>
        </p:spPr>
        <p:txBody>
          <a:bodyPr/>
          <a:lstStyle/>
          <a:p>
            <a:fld id="{4854181D-6920-4594-9A5D-6CE56DC9F8B2}" type="slidenum">
              <a:rPr lang="en-US" smtClean="0"/>
              <a:pPr/>
              <a:t>16</a:t>
            </a:fld>
            <a:endParaRPr lang="en-US"/>
          </a:p>
        </p:txBody>
      </p:sp>
      <p:sp>
        <p:nvSpPr>
          <p:cNvPr id="5" name="TextBox 4">
            <a:extLst>
              <a:ext uri="{FF2B5EF4-FFF2-40B4-BE49-F238E27FC236}">
                <a16:creationId xmlns:a16="http://schemas.microsoft.com/office/drawing/2014/main" id="{A8400F5D-D54A-D654-F079-C6A023C0B7AA}"/>
              </a:ext>
            </a:extLst>
          </p:cNvPr>
          <p:cNvSpPr txBox="1"/>
          <p:nvPr/>
        </p:nvSpPr>
        <p:spPr>
          <a:xfrm>
            <a:off x="3008671" y="28021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75564C1-89C7-443E-2952-6EF64F15E9A9}"/>
              </a:ext>
            </a:extLst>
          </p:cNvPr>
          <p:cNvSpPr txBox="1"/>
          <p:nvPr/>
        </p:nvSpPr>
        <p:spPr>
          <a:xfrm>
            <a:off x="617093" y="1083845"/>
            <a:ext cx="10957811" cy="5262979"/>
          </a:xfrm>
          <a:prstGeom prst="rect">
            <a:avLst/>
          </a:prstGeom>
          <a:noFill/>
        </p:spPr>
        <p:txBody>
          <a:bodyPr wrap="square" rtlCol="0">
            <a:spAutoFit/>
          </a:bodyPr>
          <a:lstStyle/>
          <a:p>
            <a:pPr marL="342900" indent="-342900" algn="just">
              <a:buFont typeface="+mj-lt"/>
              <a:buAutoNum type="arabicPeriod"/>
            </a:pPr>
            <a:r>
              <a:rPr lang="en-GB" sz="1600" dirty="0">
                <a:latin typeface="Cambria" panose="02040503050406030204" pitchFamily="18" charset="0"/>
              </a:rPr>
              <a:t>Helen X. H. Bao and Charlotte </a:t>
            </a:r>
            <a:r>
              <a:rPr lang="en-GB" sz="1600" dirty="0" err="1">
                <a:latin typeface="Cambria" panose="02040503050406030204" pitchFamily="18" charset="0"/>
              </a:rPr>
              <a:t>Chunming</a:t>
            </a:r>
            <a:r>
              <a:rPr lang="en-GB" sz="1600" dirty="0">
                <a:latin typeface="Cambria" panose="02040503050406030204" pitchFamily="18" charset="0"/>
              </a:rPr>
              <a:t> Meng (2023). Housing Wealth Distribution, Inequality, and Residential Satisfaction. </a:t>
            </a:r>
            <a:r>
              <a:rPr lang="en-GB" sz="1600" i="1" u="sng" dirty="0">
                <a:latin typeface="Cambria" panose="02040503050406030204" pitchFamily="18" charset="0"/>
              </a:rPr>
              <a:t>Regional Studies</a:t>
            </a:r>
            <a:r>
              <a:rPr lang="en-GB" sz="1600" dirty="0">
                <a:latin typeface="Cambria" panose="02040503050406030204" pitchFamily="18" charset="0"/>
              </a:rPr>
              <a:t>, https://</a:t>
            </a:r>
            <a:r>
              <a:rPr lang="en-GB" sz="1600" dirty="0" err="1">
                <a:latin typeface="Cambria" panose="02040503050406030204" pitchFamily="18" charset="0"/>
              </a:rPr>
              <a:t>doi.org</a:t>
            </a:r>
            <a:r>
              <a:rPr lang="en-GB" sz="1600" dirty="0">
                <a:latin typeface="Cambria" panose="02040503050406030204" pitchFamily="18" charset="0"/>
              </a:rPr>
              <a:t>/10.1080/00343404.2022.2159938.</a:t>
            </a:r>
          </a:p>
          <a:p>
            <a:pPr marL="342900" indent="-342900" algn="just">
              <a:buFont typeface="+mj-lt"/>
              <a:buAutoNum type="arabicPeriod"/>
            </a:pPr>
            <a:r>
              <a:rPr lang="en-GB" sz="1600" dirty="0">
                <a:latin typeface="Cambria" panose="02040503050406030204" pitchFamily="18" charset="0"/>
              </a:rPr>
              <a:t>Helen X. H. Bao and Guy Robinson (2022). Behavioural Land Use Policy Studies: Past, Present, and Future. </a:t>
            </a:r>
            <a:r>
              <a:rPr lang="en-GB" sz="1600" i="1" u="sng" dirty="0">
                <a:latin typeface="Cambria" panose="02040503050406030204" pitchFamily="18" charset="0"/>
              </a:rPr>
              <a:t>Land Use Policy</a:t>
            </a:r>
            <a:r>
              <a:rPr lang="en-GB" sz="1600" dirty="0">
                <a:latin typeface="Cambria" panose="02040503050406030204" pitchFamily="18" charset="0"/>
              </a:rPr>
              <a:t>, Volume 115, Article ID: 106013. </a:t>
            </a:r>
          </a:p>
          <a:p>
            <a:pPr marL="342900" indent="-342900" algn="just">
              <a:buFont typeface="+mj-lt"/>
              <a:buAutoNum type="arabicPeriod"/>
            </a:pPr>
            <a:r>
              <a:rPr lang="en-GB" sz="1600" dirty="0">
                <a:latin typeface="Cambria" panose="02040503050406030204" pitchFamily="18" charset="0"/>
              </a:rPr>
              <a:t>Helen X. H. Bao and Yi Lim (2022). Behavioural Interventions for Micro-mobility Adoption: Low-hanging Fruits or Hard Nuts to Crack? </a:t>
            </a:r>
            <a:r>
              <a:rPr lang="en-GB" sz="1600" i="1" u="sng" dirty="0">
                <a:latin typeface="Cambria" panose="02040503050406030204" pitchFamily="18" charset="0"/>
              </a:rPr>
              <a:t>Transportation Research Part F: Traffic Psychology and Behaviour</a:t>
            </a:r>
            <a:r>
              <a:rPr lang="en-GB" sz="1600" dirty="0">
                <a:latin typeface="Cambria" panose="02040503050406030204" pitchFamily="18" charset="0"/>
              </a:rPr>
              <a:t>, Volume 84, 423 – 441. </a:t>
            </a:r>
          </a:p>
          <a:p>
            <a:pPr marL="342900" indent="-342900" algn="just">
              <a:buFont typeface="+mj-lt"/>
              <a:buAutoNum type="arabicPeriod"/>
            </a:pPr>
            <a:r>
              <a:rPr lang="en-GB" sz="1600" dirty="0">
                <a:latin typeface="Cambria" panose="02040503050406030204" pitchFamily="18" charset="0"/>
              </a:rPr>
              <a:t>Helen X. H. Bao and Joelle Ng (2022). Tradable Parking Permits as a Transportation Demand Management Strategy: A Behavioural Investigation. </a:t>
            </a:r>
            <a:r>
              <a:rPr lang="en-GB" sz="1600" i="1" u="sng" dirty="0">
                <a:latin typeface="Cambria" panose="02040503050406030204" pitchFamily="18" charset="0"/>
              </a:rPr>
              <a:t>Cities</a:t>
            </a:r>
            <a:r>
              <a:rPr lang="en-GB" sz="1600" dirty="0">
                <a:latin typeface="Cambria" panose="02040503050406030204" pitchFamily="18" charset="0"/>
              </a:rPr>
              <a:t>, Volume 120, Article ID: 103463.</a:t>
            </a:r>
          </a:p>
          <a:p>
            <a:pPr marL="342900" indent="-342900" algn="just">
              <a:buFont typeface="+mj-lt"/>
              <a:buAutoNum type="arabicPeriod"/>
            </a:pPr>
            <a:r>
              <a:rPr lang="en-GB" sz="1600" dirty="0">
                <a:latin typeface="Cambria" panose="02040503050406030204" pitchFamily="18" charset="0"/>
              </a:rPr>
              <a:t>Helen X. H. Bao and Rufus Saunders (2021). Reference Dependence in the UK Housing Market. </a:t>
            </a:r>
            <a:r>
              <a:rPr lang="en-GB" sz="1600" i="1" u="sng" dirty="0">
                <a:latin typeface="Cambria" panose="02040503050406030204" pitchFamily="18" charset="0"/>
              </a:rPr>
              <a:t>Housing Studies</a:t>
            </a:r>
            <a:r>
              <a:rPr lang="en-GB" sz="1600" dirty="0">
                <a:latin typeface="Cambria" panose="02040503050406030204" pitchFamily="18" charset="0"/>
              </a:rPr>
              <a:t>, forthcoming. </a:t>
            </a:r>
          </a:p>
          <a:p>
            <a:pPr marL="342900" indent="-342900" algn="just">
              <a:buFont typeface="+mj-lt"/>
              <a:buAutoNum type="arabicPeriod"/>
            </a:pPr>
            <a:r>
              <a:rPr lang="en-GB" sz="1600" dirty="0">
                <a:latin typeface="Cambria" panose="02040503050406030204" pitchFamily="18" charset="0"/>
              </a:rPr>
              <a:t>Helen X. H. Bao, Charlotte </a:t>
            </a:r>
            <a:r>
              <a:rPr lang="en-GB" sz="1600" dirty="0" err="1">
                <a:latin typeface="Cambria" panose="02040503050406030204" pitchFamily="18" charset="0"/>
              </a:rPr>
              <a:t>Chunming</a:t>
            </a:r>
            <a:r>
              <a:rPr lang="en-GB" sz="1600" dirty="0">
                <a:latin typeface="Cambria" panose="02040503050406030204" pitchFamily="18" charset="0"/>
              </a:rPr>
              <a:t> Meng, and Jing Wu (2021). Reference Dependence and Loss Aversion in Residential Property Development Decisions: Evidence from Beijing.  </a:t>
            </a:r>
            <a:r>
              <a:rPr lang="en-GB" sz="1600" i="1" u="sng" dirty="0">
                <a:latin typeface="Cambria" panose="02040503050406030204" pitchFamily="18" charset="0"/>
              </a:rPr>
              <a:t>Journal of Housing and the Built Environment</a:t>
            </a:r>
            <a:r>
              <a:rPr lang="en-GB" sz="1600" dirty="0">
                <a:latin typeface="Cambria" panose="02040503050406030204" pitchFamily="18" charset="0"/>
              </a:rPr>
              <a:t>, forthcoming. </a:t>
            </a:r>
          </a:p>
          <a:p>
            <a:pPr marL="342900" indent="-342900" algn="just">
              <a:buFont typeface="+mj-lt"/>
              <a:buAutoNum type="arabicPeriod"/>
            </a:pPr>
            <a:r>
              <a:rPr lang="en-US" altLang="zh-CN" sz="1600" dirty="0">
                <a:latin typeface="Cambria" panose="02040503050406030204" pitchFamily="18" charset="0"/>
              </a:rPr>
              <a:t>H</a:t>
            </a:r>
            <a:r>
              <a:rPr lang="en-GB" sz="1600" dirty="0" err="1">
                <a:latin typeface="Cambria" panose="02040503050406030204" pitchFamily="18" charset="0"/>
              </a:rPr>
              <a:t>elen</a:t>
            </a:r>
            <a:r>
              <a:rPr lang="en-GB" sz="1600" dirty="0">
                <a:latin typeface="Cambria" panose="02040503050406030204" pitchFamily="18" charset="0"/>
              </a:rPr>
              <a:t> X. H. Bao, Adam Brady and </a:t>
            </a:r>
            <a:r>
              <a:rPr lang="en-GB" sz="1600" dirty="0" err="1">
                <a:latin typeface="Cambria" panose="02040503050406030204" pitchFamily="18" charset="0"/>
              </a:rPr>
              <a:t>Ziyou</a:t>
            </a:r>
            <a:r>
              <a:rPr lang="en-GB" sz="1600" dirty="0">
                <a:latin typeface="Cambria" panose="02040503050406030204" pitchFamily="18" charset="0"/>
              </a:rPr>
              <a:t> Wang (2020). Pricing Efficiency and Bounded Rationality: Evidence Based on the Responses Surrounding GICS Real Estate Category Creation. </a:t>
            </a:r>
            <a:r>
              <a:rPr lang="en-GB" sz="1600" i="1" u="sng" dirty="0">
                <a:latin typeface="Cambria" panose="02040503050406030204" pitchFamily="18" charset="0"/>
              </a:rPr>
              <a:t>International Real Estate Review</a:t>
            </a:r>
            <a:r>
              <a:rPr lang="en-GB" sz="1600" dirty="0">
                <a:latin typeface="Cambria" panose="02040503050406030204" pitchFamily="18" charset="0"/>
              </a:rPr>
              <a:t>, 23(1):663 – 689.</a:t>
            </a:r>
          </a:p>
          <a:p>
            <a:pPr marL="342900" indent="-342900" algn="just">
              <a:buFont typeface="+mj-lt"/>
              <a:buAutoNum type="arabicPeriod"/>
            </a:pPr>
            <a:r>
              <a:rPr lang="en-GB" sz="1600" i="0" dirty="0">
                <a:effectLst/>
                <a:latin typeface="Cambria" panose="02040503050406030204" pitchFamily="18" charset="0"/>
              </a:rPr>
              <a:t>Bao, H., Li, L. and </a:t>
            </a:r>
            <a:r>
              <a:rPr lang="en-GB" sz="1600" i="0" dirty="0" err="1">
                <a:effectLst/>
                <a:latin typeface="Cambria" panose="02040503050406030204" pitchFamily="18" charset="0"/>
              </a:rPr>
              <a:t>Lizieri</a:t>
            </a:r>
            <a:r>
              <a:rPr lang="en-GB" sz="1600" i="0" dirty="0">
                <a:effectLst/>
                <a:latin typeface="Cambria" panose="02040503050406030204" pitchFamily="18" charset="0"/>
              </a:rPr>
              <a:t>, C. (2019) City Profile: Chongqing (1997-2017) </a:t>
            </a:r>
            <a:r>
              <a:rPr lang="en-GB" sz="1600" i="1" u="sng" dirty="0">
                <a:effectLst/>
                <a:latin typeface="Cambria" panose="02040503050406030204" pitchFamily="18" charset="0"/>
              </a:rPr>
              <a:t>Cities</a:t>
            </a:r>
            <a:r>
              <a:rPr lang="en-GB" sz="1600" i="1" dirty="0">
                <a:effectLst/>
                <a:latin typeface="Cambria" panose="02040503050406030204" pitchFamily="18" charset="0"/>
              </a:rPr>
              <a:t>, </a:t>
            </a:r>
            <a:r>
              <a:rPr lang="en-GB" sz="1600" i="0" dirty="0">
                <a:effectLst/>
                <a:latin typeface="Cambria" panose="02040503050406030204" pitchFamily="18" charset="0"/>
              </a:rPr>
              <a:t>94, 161-171. </a:t>
            </a:r>
          </a:p>
          <a:p>
            <a:pPr marL="342900" indent="-342900" algn="just">
              <a:buFont typeface="+mj-lt"/>
              <a:buAutoNum type="arabicPeriod"/>
            </a:pPr>
            <a:r>
              <a:rPr lang="en-GB" sz="1600" i="0" dirty="0">
                <a:effectLst/>
                <a:latin typeface="Cambria" panose="02040503050406030204" pitchFamily="18" charset="0"/>
              </a:rPr>
              <a:t>Gong, C., </a:t>
            </a:r>
            <a:r>
              <a:rPr lang="en-GB" sz="1600" i="0" dirty="0" err="1">
                <a:effectLst/>
                <a:latin typeface="Cambria" panose="02040503050406030204" pitchFamily="18" charset="0"/>
              </a:rPr>
              <a:t>Lizieri</a:t>
            </a:r>
            <a:r>
              <a:rPr lang="en-GB" sz="1600" i="0" dirty="0">
                <a:effectLst/>
                <a:latin typeface="Cambria" panose="02040503050406030204" pitchFamily="18" charset="0"/>
              </a:rPr>
              <a:t>, C. and Bao, H. (2019) “Smarter information, smarter consumers”? Insights into the housing market, </a:t>
            </a:r>
            <a:r>
              <a:rPr lang="en-GB" sz="1600" i="1" u="sng" dirty="0">
                <a:effectLst/>
                <a:latin typeface="Cambria" panose="02040503050406030204" pitchFamily="18" charset="0"/>
              </a:rPr>
              <a:t>Journal of Business Research</a:t>
            </a:r>
            <a:r>
              <a:rPr lang="en-GB" sz="1600" i="1" dirty="0">
                <a:effectLst/>
                <a:latin typeface="Cambria" panose="02040503050406030204" pitchFamily="18" charset="0"/>
              </a:rPr>
              <a:t>, </a:t>
            </a:r>
            <a:r>
              <a:rPr lang="en-GB" sz="1600" i="0" dirty="0">
                <a:effectLst/>
                <a:latin typeface="Cambria" panose="02040503050406030204" pitchFamily="18" charset="0"/>
              </a:rPr>
              <a:t>97, 51-64.</a:t>
            </a:r>
            <a:endParaRPr lang="en-GB" sz="1600" dirty="0">
              <a:latin typeface="Cambria" panose="02040503050406030204" pitchFamily="18" charset="0"/>
            </a:endParaRPr>
          </a:p>
          <a:p>
            <a:pPr marL="342900" indent="-342900" algn="just">
              <a:buFont typeface="+mj-lt"/>
              <a:buAutoNum type="arabicPeriod"/>
            </a:pPr>
            <a:r>
              <a:rPr lang="en-GB" sz="1600" dirty="0">
                <a:latin typeface="Cambria" panose="02040503050406030204" pitchFamily="18" charset="0"/>
              </a:rPr>
              <a:t>Yan J. and Helen X. H. Bao (2018). A Prospect Theory-Based Analysis of Housing Satisfaction with Relocations: Field Evidence from China</a:t>
            </a:r>
            <a:r>
              <a:rPr lang="en-GB" sz="1600" i="1" dirty="0">
                <a:latin typeface="Cambria" panose="02040503050406030204" pitchFamily="18" charset="0"/>
              </a:rPr>
              <a:t>. </a:t>
            </a:r>
            <a:r>
              <a:rPr lang="en-GB" sz="1600" i="1" u="sng" dirty="0">
                <a:latin typeface="Cambria" panose="02040503050406030204" pitchFamily="18" charset="0"/>
              </a:rPr>
              <a:t>Cities: The International Journal of Policy and Planning</a:t>
            </a:r>
            <a:r>
              <a:rPr lang="en-GB" sz="1600" i="1" dirty="0">
                <a:latin typeface="Cambria" panose="02040503050406030204" pitchFamily="18" charset="0"/>
              </a:rPr>
              <a:t>, 83: 193–202.</a:t>
            </a:r>
          </a:p>
          <a:p>
            <a:pPr marL="342900" indent="-342900" algn="just">
              <a:buFont typeface="+mj-lt"/>
              <a:buAutoNum type="arabicPeriod"/>
            </a:pPr>
            <a:r>
              <a:rPr lang="en-GB" sz="1600" dirty="0">
                <a:latin typeface="Cambria" panose="02040503050406030204" pitchFamily="18" charset="0"/>
              </a:rPr>
              <a:t>Sally Monson, Helen X. H. Bao, and Colin </a:t>
            </a:r>
            <a:r>
              <a:rPr lang="en-GB" sz="1600" dirty="0" err="1">
                <a:latin typeface="Cambria" panose="02040503050406030204" pitchFamily="18" charset="0"/>
              </a:rPr>
              <a:t>Lizieri</a:t>
            </a:r>
            <a:r>
              <a:rPr lang="en-GB" sz="1600" dirty="0">
                <a:latin typeface="Cambria" panose="02040503050406030204" pitchFamily="18" charset="0"/>
              </a:rPr>
              <a:t> (2018). A </a:t>
            </a:r>
            <a:r>
              <a:rPr lang="en-GB" sz="1600" dirty="0" err="1">
                <a:latin typeface="Cambria" panose="02040503050406030204" pitchFamily="18" charset="0"/>
              </a:rPr>
              <a:t>Behavioral</a:t>
            </a:r>
            <a:r>
              <a:rPr lang="en-GB" sz="1600" dirty="0">
                <a:latin typeface="Cambria" panose="02040503050406030204" pitchFamily="18" charset="0"/>
              </a:rPr>
              <a:t> Interpretation of the NAV Discount Puzzle in Listed Real Estate Companies. </a:t>
            </a:r>
            <a:r>
              <a:rPr lang="en-GB" sz="1600" i="1" u="sng" dirty="0">
                <a:latin typeface="Cambria" panose="02040503050406030204" pitchFamily="18" charset="0"/>
              </a:rPr>
              <a:t>Journal of Real Estate Portfolio Management</a:t>
            </a:r>
            <a:r>
              <a:rPr lang="en-GB" sz="1600" i="1" dirty="0">
                <a:latin typeface="Cambria" panose="02040503050406030204" pitchFamily="18" charset="0"/>
              </a:rPr>
              <a:t>, 24(2): 151-165. </a:t>
            </a:r>
            <a:endParaRPr lang="en-GB" sz="1600" dirty="0">
              <a:latin typeface="Cambria" panose="02040503050406030204" pitchFamily="18" charset="0"/>
            </a:endParaRPr>
          </a:p>
        </p:txBody>
      </p:sp>
    </p:spTree>
    <p:extLst>
      <p:ext uri="{BB962C8B-B14F-4D97-AF65-F5344CB8AC3E}">
        <p14:creationId xmlns:p14="http://schemas.microsoft.com/office/powerpoint/2010/main" val="207057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7104-7988-0D4F-ECE8-DCE596F07700}"/>
              </a:ext>
            </a:extLst>
          </p:cNvPr>
          <p:cNvSpPr>
            <a:spLocks noGrp="1"/>
          </p:cNvSpPr>
          <p:nvPr>
            <p:ph type="title"/>
          </p:nvPr>
        </p:nvSpPr>
        <p:spPr>
          <a:xfrm>
            <a:off x="913149" y="397647"/>
            <a:ext cx="10364451" cy="1007083"/>
          </a:xfrm>
        </p:spPr>
        <p:txBody>
          <a:bodyPr/>
          <a:lstStyle/>
          <a:p>
            <a:r>
              <a:rPr lang="en-GB" altLang="zh-CN" dirty="0"/>
              <a:t>Background: ESRC-NSFC funding scheme</a:t>
            </a:r>
            <a:endParaRPr lang="en-US" dirty="0"/>
          </a:p>
        </p:txBody>
      </p:sp>
      <p:sp>
        <p:nvSpPr>
          <p:cNvPr id="3" name="Content Placeholder 2">
            <a:extLst>
              <a:ext uri="{FF2B5EF4-FFF2-40B4-BE49-F238E27FC236}">
                <a16:creationId xmlns:a16="http://schemas.microsoft.com/office/drawing/2014/main" id="{367B0623-33FD-EF36-7E74-BC55FD6F9579}"/>
              </a:ext>
            </a:extLst>
          </p:cNvPr>
          <p:cNvSpPr txBox="1">
            <a:spLocks/>
          </p:cNvSpPr>
          <p:nvPr/>
        </p:nvSpPr>
        <p:spPr>
          <a:xfrm>
            <a:off x="384175" y="1556791"/>
            <a:ext cx="11518791" cy="4903561"/>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Cambria" panose="020405030504060302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mbria" panose="020405030504060302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mbria" panose="020405030504060302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720725" indent="-457200">
              <a:spcAft>
                <a:spcPts val="1800"/>
              </a:spcAft>
            </a:pPr>
            <a:r>
              <a:rPr lang="en-US" altLang="zh-CN" sz="2400" dirty="0">
                <a:latin typeface="Cambria" charset="0"/>
                <a:ea typeface="Cambria" charset="0"/>
                <a:cs typeface="Cambria" charset="0"/>
              </a:rPr>
              <a:t>A</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c</a:t>
            </a:r>
            <a:r>
              <a:rPr lang="en-GB" sz="2400" dirty="0" err="1">
                <a:latin typeface="Cambria" charset="0"/>
                <a:ea typeface="Cambria" charset="0"/>
                <a:cs typeface="Cambria" charset="0"/>
              </a:rPr>
              <a:t>ollaborative</a:t>
            </a:r>
            <a:r>
              <a:rPr lang="en-GB" sz="2400" dirty="0">
                <a:latin typeface="Cambria" charset="0"/>
                <a:ea typeface="Cambria" charset="0"/>
                <a:cs typeface="Cambria" charset="0"/>
              </a:rPr>
              <a:t> project</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between</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t</a:t>
            </a:r>
            <a:r>
              <a:rPr lang="en-GB" sz="2400" dirty="0">
                <a:latin typeface="Cambria" charset="0"/>
                <a:ea typeface="Cambria" charset="0"/>
                <a:cs typeface="Cambria" charset="0"/>
              </a:rPr>
              <a:t>he Economic and Social Research Council (ESRC) and the National Natural Science Foundation of China (NSFC)</a:t>
            </a:r>
            <a:r>
              <a:rPr lang="zh-CN" altLang="en-US" sz="2400" dirty="0">
                <a:latin typeface="Cambria" charset="0"/>
                <a:ea typeface="Cambria" charset="0"/>
                <a:cs typeface="Cambria" charset="0"/>
              </a:rPr>
              <a:t> </a:t>
            </a:r>
            <a:endParaRPr lang="en-GB" altLang="zh-CN" sz="2400" dirty="0">
              <a:latin typeface="Cambria" charset="0"/>
              <a:ea typeface="Cambria" charset="0"/>
              <a:cs typeface="Cambria" charset="0"/>
            </a:endParaRPr>
          </a:p>
          <a:p>
            <a:pPr marL="720725" indent="-457200">
              <a:spcAft>
                <a:spcPts val="1800"/>
              </a:spcAft>
            </a:pPr>
            <a:r>
              <a:rPr lang="en-US" altLang="zh-CN" sz="2400" dirty="0">
                <a:latin typeface="Cambria" charset="0"/>
                <a:ea typeface="Cambria" charset="0"/>
                <a:cs typeface="Cambria" charset="0"/>
              </a:rPr>
              <a:t>C</a:t>
            </a:r>
            <a:r>
              <a:rPr lang="en-GB" sz="2400" dirty="0" err="1">
                <a:latin typeface="Cambria" charset="0"/>
                <a:ea typeface="Cambria" charset="0"/>
                <a:cs typeface="Cambria" charset="0"/>
              </a:rPr>
              <a:t>ontribute</a:t>
            </a:r>
            <a:r>
              <a:rPr lang="en-US" altLang="zh-CN" sz="2400" dirty="0">
                <a:latin typeface="Cambria" charset="0"/>
                <a:ea typeface="Cambria" charset="0"/>
                <a:cs typeface="Cambria" charset="0"/>
              </a:rPr>
              <a:t>s</a:t>
            </a:r>
            <a:r>
              <a:rPr lang="en-GB" sz="2400" dirty="0">
                <a:latin typeface="Cambria" charset="0"/>
                <a:ea typeface="Cambria" charset="0"/>
                <a:cs typeface="Cambria" charset="0"/>
              </a:rPr>
              <a:t> to the economic development and welfare of China</a:t>
            </a:r>
            <a:endParaRPr lang="en-US" altLang="zh-CN" sz="2400" dirty="0">
              <a:latin typeface="Cambria" charset="0"/>
              <a:ea typeface="Cambria" charset="0"/>
              <a:cs typeface="Cambria" charset="0"/>
            </a:endParaRPr>
          </a:p>
          <a:p>
            <a:pPr marL="720725" indent="-457200">
              <a:spcAft>
                <a:spcPts val="1800"/>
              </a:spcAft>
            </a:pPr>
            <a:r>
              <a:rPr lang="en-US" altLang="zh-CN" sz="2400" dirty="0">
                <a:latin typeface="Cambria" charset="0"/>
                <a:ea typeface="Cambria" charset="0"/>
                <a:cs typeface="Cambria" charset="0"/>
              </a:rPr>
              <a:t>Focus:</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developing knowledge of the Chinese financial system and its future development</a:t>
            </a:r>
            <a:r>
              <a:rPr lang="zh-CN" altLang="en-US" sz="2400" dirty="0">
                <a:latin typeface="Cambria" charset="0"/>
                <a:ea typeface="Cambria" charset="0"/>
                <a:cs typeface="Cambria" charset="0"/>
              </a:rPr>
              <a:t> </a:t>
            </a:r>
            <a:endParaRPr lang="en-GB" altLang="zh-CN" sz="2400" dirty="0">
              <a:latin typeface="Cambria" charset="0"/>
              <a:ea typeface="Cambria" charset="0"/>
              <a:cs typeface="Cambria" charset="0"/>
            </a:endParaRPr>
          </a:p>
          <a:p>
            <a:pPr marL="720725" indent="-457200">
              <a:spcAft>
                <a:spcPts val="1800"/>
              </a:spcAft>
            </a:pPr>
            <a:r>
              <a:rPr lang="en-US" altLang="zh-CN" sz="2400" dirty="0">
                <a:latin typeface="Cambria" charset="0"/>
                <a:ea typeface="Cambria" charset="0"/>
                <a:cs typeface="Cambria" charset="0"/>
              </a:rPr>
              <a:t>Total</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funding</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available:</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£2</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Million</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from</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ESRC</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&amp;</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20</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Million</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RMB</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from</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NSFC</a:t>
            </a:r>
          </a:p>
          <a:p>
            <a:pPr marL="720725" indent="-457200">
              <a:spcAft>
                <a:spcPts val="1800"/>
              </a:spcAft>
            </a:pPr>
            <a:r>
              <a:rPr lang="en-US" altLang="zh-CN" sz="2400" dirty="0">
                <a:latin typeface="Cambria" charset="0"/>
                <a:ea typeface="Cambria" charset="0"/>
                <a:cs typeface="Cambria" charset="0"/>
              </a:rPr>
              <a:t>Six to eight proposals will be funded dependent on quality,</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each</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with</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an</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ESRC</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budget</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up</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to</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£400K</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and</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an</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NSFC</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budget</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up</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to</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2</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Million</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RMB</a:t>
            </a:r>
            <a:endParaRPr lang="en-US" sz="2400" dirty="0"/>
          </a:p>
        </p:txBody>
      </p:sp>
    </p:spTree>
    <p:extLst>
      <p:ext uri="{BB962C8B-B14F-4D97-AF65-F5344CB8AC3E}">
        <p14:creationId xmlns:p14="http://schemas.microsoft.com/office/powerpoint/2010/main" val="178774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878617" y="445767"/>
            <a:ext cx="8136904" cy="863600"/>
          </a:xfrm>
        </p:spPr>
        <p:txBody>
          <a:bodyPr vert="horz" lIns="91440" tIns="45720" rIns="91440" bIns="45720" rtlCol="0" anchor="ctr">
            <a:normAutofit fontScale="90000"/>
          </a:bodyPr>
          <a:lstStyle/>
          <a:p>
            <a:r>
              <a:rPr lang="en-GB" altLang="zh-TW" cap="none" dirty="0"/>
              <a:t>Project Objectives and Work Packages (WPs)</a:t>
            </a:r>
          </a:p>
        </p:txBody>
      </p:sp>
      <p:sp>
        <p:nvSpPr>
          <p:cNvPr id="11" name="Rectangle 3"/>
          <p:cNvSpPr>
            <a:spLocks noGrp="1" noChangeArrowheads="1"/>
          </p:cNvSpPr>
          <p:nvPr>
            <p:ph idx="1"/>
          </p:nvPr>
        </p:nvSpPr>
        <p:spPr>
          <a:xfrm>
            <a:off x="955815" y="1326944"/>
            <a:ext cx="10695398" cy="5278808"/>
          </a:xfrm>
        </p:spPr>
        <p:txBody>
          <a:bodyPr>
            <a:normAutofit lnSpcReduction="10000"/>
          </a:bodyPr>
          <a:lstStyle/>
          <a:p>
            <a:pPr marL="342900" lvl="1" indent="-342900">
              <a:spcBef>
                <a:spcPct val="50000"/>
              </a:spcBef>
              <a:buSzPct val="68000"/>
              <a:buFont typeface="Wingdings" pitchFamily="2" charset="2"/>
              <a:buChar char="Ø"/>
              <a:defRPr/>
            </a:pPr>
            <a:r>
              <a:rPr lang="en-GB" altLang="zh-TW" cap="none" dirty="0">
                <a:latin typeface="Cambria" pitchFamily="18" charset="0"/>
              </a:rPr>
              <a:t>To investigate the capabilities of Libertarian Paternalism that are known to improve the effectiveness of public policies in China’s rural financial markets and the acceptance of the approach by policy makers, financial service providers, and most importantly, rural households in China.</a:t>
            </a:r>
          </a:p>
          <a:p>
            <a:pPr marL="342900" lvl="1" indent="-342900">
              <a:spcBef>
                <a:spcPct val="50000"/>
              </a:spcBef>
              <a:buSzPct val="68000"/>
              <a:buFont typeface="Wingdings" pitchFamily="2" charset="2"/>
              <a:buChar char="Ø"/>
              <a:defRPr/>
            </a:pPr>
            <a:r>
              <a:rPr lang="en-US" altLang="zh-CN" dirty="0">
                <a:solidFill>
                  <a:srgbClr val="000000"/>
                </a:solidFill>
                <a:latin typeface="Cambria" charset="0"/>
              </a:rPr>
              <a:t>T</a:t>
            </a:r>
            <a:r>
              <a:rPr lang="en-US" dirty="0">
                <a:solidFill>
                  <a:srgbClr val="000000"/>
                </a:solidFill>
                <a:latin typeface="Cambria" charset="0"/>
              </a:rPr>
              <a:t>o conduct </a:t>
            </a:r>
            <a:r>
              <a:rPr lang="en-US" b="1" u="sng" dirty="0">
                <a:solidFill>
                  <a:srgbClr val="000000"/>
                </a:solidFill>
                <a:latin typeface="Cambria" charset="0"/>
              </a:rPr>
              <a:t>field experiments </a:t>
            </a:r>
            <a:r>
              <a:rPr lang="en-US" dirty="0">
                <a:solidFill>
                  <a:srgbClr val="000000"/>
                </a:solidFill>
                <a:latin typeface="Cambria" charset="0"/>
              </a:rPr>
              <a:t>to identify psychological and social factors that may potentially affect the development of rural financial systems in China and to cross-validate the existing laboratory experiment results and field evidence from the UK. </a:t>
            </a:r>
          </a:p>
          <a:p>
            <a:pPr marL="342900" lvl="1" indent="-342900">
              <a:spcBef>
                <a:spcPct val="50000"/>
              </a:spcBef>
              <a:buSzPct val="68000"/>
              <a:buFont typeface="Wingdings" pitchFamily="2" charset="2"/>
              <a:buChar char="Ø"/>
              <a:defRPr/>
            </a:pPr>
            <a:r>
              <a:rPr lang="en-US" altLang="zh-CN" dirty="0">
                <a:solidFill>
                  <a:srgbClr val="000000"/>
                </a:solidFill>
                <a:latin typeface="Cambria" charset="0"/>
              </a:rPr>
              <a:t>WP1: to investigate whether and how </a:t>
            </a:r>
            <a:r>
              <a:rPr lang="en-US" altLang="zh-CN" b="1" u="sng" dirty="0">
                <a:solidFill>
                  <a:srgbClr val="000000"/>
                </a:solidFill>
                <a:latin typeface="Cambria" charset="0"/>
              </a:rPr>
              <a:t>confidence</a:t>
            </a:r>
            <a:r>
              <a:rPr lang="en-US" altLang="zh-CN" dirty="0">
                <a:solidFill>
                  <a:srgbClr val="000000"/>
                </a:solidFill>
                <a:latin typeface="Cambria" charset="0"/>
              </a:rPr>
              <a:t> affects the effectiveness of rural financial policies in China and to identify nudges that can potentially improve financial policy compliance in areas with low confidence in local cadres.</a:t>
            </a:r>
          </a:p>
          <a:p>
            <a:pPr marL="342900" lvl="1" indent="-342900">
              <a:spcBef>
                <a:spcPct val="50000"/>
              </a:spcBef>
              <a:buSzPct val="68000"/>
              <a:buFont typeface="Wingdings" pitchFamily="2" charset="2"/>
              <a:buChar char="Ø"/>
              <a:defRPr/>
            </a:pPr>
            <a:r>
              <a:rPr lang="en-US" altLang="zh-CN" dirty="0">
                <a:solidFill>
                  <a:srgbClr val="000000"/>
                </a:solidFill>
                <a:latin typeface="Cambria" charset="0"/>
              </a:rPr>
              <a:t>WP2: to investigate the potential of </a:t>
            </a:r>
            <a:r>
              <a:rPr lang="en-US" altLang="zh-CN" b="1" u="sng" dirty="0">
                <a:solidFill>
                  <a:srgbClr val="000000"/>
                </a:solidFill>
                <a:latin typeface="Cambria" charset="0"/>
              </a:rPr>
              <a:t>combining Nudges with digital technology</a:t>
            </a:r>
            <a:r>
              <a:rPr lang="en-US" altLang="zh-CN" dirty="0">
                <a:solidFill>
                  <a:srgbClr val="000000"/>
                </a:solidFill>
                <a:latin typeface="Cambria" charset="0"/>
              </a:rPr>
              <a:t> in rural financial systems and to identify e-Nudges that can be used to help rural households in developing healthy financial habits.</a:t>
            </a:r>
          </a:p>
          <a:p>
            <a:pPr marL="342900" lvl="1" indent="-342900">
              <a:spcBef>
                <a:spcPct val="50000"/>
              </a:spcBef>
              <a:buSzPct val="68000"/>
              <a:buFont typeface="Wingdings" pitchFamily="2" charset="2"/>
              <a:buChar char="Ø"/>
              <a:defRPr/>
            </a:pPr>
            <a:r>
              <a:rPr lang="en-US" dirty="0">
                <a:solidFill>
                  <a:srgbClr val="000000"/>
                </a:solidFill>
                <a:latin typeface="Cambria" charset="0"/>
              </a:rPr>
              <a:t>WP3: to </a:t>
            </a:r>
            <a:r>
              <a:rPr lang="en-US" b="1" u="sng" dirty="0">
                <a:solidFill>
                  <a:srgbClr val="000000"/>
                </a:solidFill>
                <a:latin typeface="Cambria" charset="0"/>
              </a:rPr>
              <a:t>disseminate</a:t>
            </a:r>
            <a:r>
              <a:rPr lang="en-US" dirty="0">
                <a:solidFill>
                  <a:srgbClr val="000000"/>
                </a:solidFill>
                <a:latin typeface="Cambria" charset="0"/>
              </a:rPr>
              <a:t> the research findings to the community, </a:t>
            </a:r>
            <a:r>
              <a:rPr lang="en-US" b="1" u="sng" dirty="0">
                <a:solidFill>
                  <a:srgbClr val="000000"/>
                </a:solidFill>
                <a:latin typeface="Cambria" charset="0"/>
              </a:rPr>
              <a:t>inform</a:t>
            </a:r>
            <a:r>
              <a:rPr lang="en-US" b="1" i="1" dirty="0">
                <a:solidFill>
                  <a:srgbClr val="000000"/>
                </a:solidFill>
                <a:latin typeface="Cambria" charset="0"/>
              </a:rPr>
              <a:t> </a:t>
            </a:r>
            <a:r>
              <a:rPr lang="en-US" dirty="0">
                <a:solidFill>
                  <a:srgbClr val="000000"/>
                </a:solidFill>
                <a:latin typeface="Cambria" charset="0"/>
              </a:rPr>
              <a:t>policy makers and regulators about the gold standard for </a:t>
            </a:r>
            <a:r>
              <a:rPr lang="en-US" dirty="0" err="1">
                <a:solidFill>
                  <a:srgbClr val="000000"/>
                </a:solidFill>
                <a:latin typeface="Cambria" charset="0"/>
              </a:rPr>
              <a:t>behavioural</a:t>
            </a:r>
            <a:r>
              <a:rPr lang="en-US" dirty="0">
                <a:solidFill>
                  <a:srgbClr val="000000"/>
                </a:solidFill>
                <a:latin typeface="Cambria" charset="0"/>
              </a:rPr>
              <a:t> interventions, and raise the </a:t>
            </a:r>
            <a:r>
              <a:rPr lang="en-US" b="1" u="sng" dirty="0">
                <a:solidFill>
                  <a:srgbClr val="000000"/>
                </a:solidFill>
                <a:latin typeface="Cambria" charset="0"/>
              </a:rPr>
              <a:t>awareness</a:t>
            </a:r>
            <a:r>
              <a:rPr lang="en-US" dirty="0">
                <a:solidFill>
                  <a:srgbClr val="000000"/>
                </a:solidFill>
                <a:latin typeface="Cambria" charset="0"/>
              </a:rPr>
              <a:t> of</a:t>
            </a:r>
            <a:r>
              <a:rPr lang="zh-CN" altLang="en-US" dirty="0">
                <a:solidFill>
                  <a:srgbClr val="000000"/>
                </a:solidFill>
                <a:latin typeface="Cambria" charset="0"/>
              </a:rPr>
              <a:t> </a:t>
            </a:r>
            <a:r>
              <a:rPr lang="en-US" dirty="0" err="1">
                <a:solidFill>
                  <a:srgbClr val="000000"/>
                </a:solidFill>
                <a:latin typeface="Cambria" charset="0"/>
              </a:rPr>
              <a:t>behavioural</a:t>
            </a:r>
            <a:r>
              <a:rPr lang="en-US" dirty="0">
                <a:solidFill>
                  <a:srgbClr val="000000"/>
                </a:solidFill>
                <a:latin typeface="Cambria" charset="0"/>
              </a:rPr>
              <a:t> policy change in China and to educate the public about the nature and consequences of human limitations.</a:t>
            </a:r>
            <a:endParaRPr lang="en-GB" altLang="zh-TW" cap="none" dirty="0">
              <a:latin typeface="Cambria" pitchFamily="18" charset="0"/>
            </a:endParaRPr>
          </a:p>
        </p:txBody>
      </p:sp>
      <p:sp>
        <p:nvSpPr>
          <p:cNvPr id="40965"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6"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7"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8"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9"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70"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2" name="Slide Number Placeholder 1">
            <a:extLst>
              <a:ext uri="{FF2B5EF4-FFF2-40B4-BE49-F238E27FC236}">
                <a16:creationId xmlns:a16="http://schemas.microsoft.com/office/drawing/2014/main" id="{B0950849-61F0-CC50-231C-3CECF8B923A4}"/>
              </a:ext>
            </a:extLst>
          </p:cNvPr>
          <p:cNvSpPr>
            <a:spLocks noGrp="1"/>
          </p:cNvSpPr>
          <p:nvPr>
            <p:ph type="sldNum" sz="quarter" idx="12"/>
          </p:nvPr>
        </p:nvSpPr>
        <p:spPr/>
        <p:txBody>
          <a:bodyPr/>
          <a:lstStyle/>
          <a:p>
            <a:pPr>
              <a:defRPr/>
            </a:pPr>
            <a:fld id="{0D72FFBE-7E82-4AA9-A882-790D1BAA7645}" type="slidenum">
              <a:rPr lang="en-US" altLang="zh-TW" smtClean="0"/>
              <a:pPr>
                <a:defRPr/>
              </a:pPr>
              <a:t>3</a:t>
            </a:fld>
            <a:endParaRPr lang="en-US" altLang="zh-TW"/>
          </a:p>
        </p:txBody>
      </p:sp>
    </p:spTree>
    <p:extLst>
      <p:ext uri="{BB962C8B-B14F-4D97-AF65-F5344CB8AC3E}">
        <p14:creationId xmlns:p14="http://schemas.microsoft.com/office/powerpoint/2010/main" val="65780140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878617" y="445767"/>
            <a:ext cx="8136904" cy="863600"/>
          </a:xfrm>
        </p:spPr>
        <p:txBody>
          <a:bodyPr vert="horz" lIns="91440" tIns="45720" rIns="91440" bIns="45720" rtlCol="0" anchor="ctr">
            <a:normAutofit/>
          </a:bodyPr>
          <a:lstStyle/>
          <a:p>
            <a:r>
              <a:rPr lang="en-GB" altLang="zh-TW" cap="none" dirty="0"/>
              <a:t>Behavioural Sciences Defined</a:t>
            </a:r>
          </a:p>
        </p:txBody>
      </p:sp>
      <p:sp>
        <p:nvSpPr>
          <p:cNvPr id="11" name="Rectangle 3"/>
          <p:cNvSpPr>
            <a:spLocks noGrp="1" noChangeArrowheads="1"/>
          </p:cNvSpPr>
          <p:nvPr>
            <p:ph idx="1"/>
          </p:nvPr>
        </p:nvSpPr>
        <p:spPr>
          <a:xfrm>
            <a:off x="965771" y="1556793"/>
            <a:ext cx="10695398" cy="4556331"/>
          </a:xfrm>
        </p:spPr>
        <p:txBody>
          <a:bodyPr>
            <a:normAutofit/>
          </a:bodyPr>
          <a:lstStyle/>
          <a:p>
            <a:pPr marL="342900" lvl="1" indent="-342900">
              <a:spcBef>
                <a:spcPct val="50000"/>
              </a:spcBef>
              <a:buSzPct val="68000"/>
              <a:buFont typeface="Wingdings" pitchFamily="2" charset="2"/>
              <a:buChar char="Ø"/>
              <a:defRPr/>
            </a:pPr>
            <a:r>
              <a:rPr lang="en-GB" altLang="zh-TW" sz="2400" cap="none" dirty="0">
                <a:latin typeface="Cambria" pitchFamily="18" charset="0"/>
              </a:rPr>
              <a:t>A range of inter-related academic disciplines (behavioural economics, psychology, social anthropology, neuroscience, biology, …)</a:t>
            </a:r>
          </a:p>
          <a:p>
            <a:pPr marL="342900" lvl="1" indent="-342900">
              <a:spcBef>
                <a:spcPct val="50000"/>
              </a:spcBef>
              <a:buSzPct val="68000"/>
              <a:buFont typeface="Wingdings" pitchFamily="2" charset="2"/>
              <a:buChar char="Ø"/>
              <a:defRPr/>
            </a:pPr>
            <a:r>
              <a:rPr lang="en-GB" altLang="zh-TW" sz="2400" cap="none" dirty="0">
                <a:latin typeface="Cambria" pitchFamily="18" charset="0"/>
              </a:rPr>
              <a:t>Seek to understand how individuals take decisions in practice and how they are likely to respond to options</a:t>
            </a:r>
          </a:p>
          <a:p>
            <a:pPr marL="342900" lvl="1" indent="-342900">
              <a:spcBef>
                <a:spcPct val="50000"/>
              </a:spcBef>
              <a:buSzPct val="68000"/>
              <a:buFont typeface="Wingdings" pitchFamily="2" charset="2"/>
              <a:buChar char="Ø"/>
              <a:defRPr/>
            </a:pPr>
            <a:r>
              <a:rPr lang="en-GB" altLang="zh-TW" sz="2400" cap="none" dirty="0">
                <a:latin typeface="Cambria" pitchFamily="18" charset="0"/>
              </a:rPr>
              <a:t>Enable us to design policies or interventions that can encourage, support and enable people to make better choices for themselves and society.</a:t>
            </a:r>
          </a:p>
        </p:txBody>
      </p:sp>
      <p:sp>
        <p:nvSpPr>
          <p:cNvPr id="40965"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6"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7"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8"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9"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70"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12" name="TextBox 11"/>
          <p:cNvSpPr txBox="1"/>
          <p:nvPr/>
        </p:nvSpPr>
        <p:spPr>
          <a:xfrm>
            <a:off x="2783632" y="6381328"/>
            <a:ext cx="7416824" cy="338554"/>
          </a:xfrm>
          <a:prstGeom prst="rect">
            <a:avLst/>
          </a:prstGeom>
          <a:noFill/>
        </p:spPr>
        <p:txBody>
          <a:bodyPr wrap="square" rtlCol="0">
            <a:spAutoFit/>
          </a:bodyPr>
          <a:lstStyle/>
          <a:p>
            <a:pPr algn="ctr"/>
            <a:r>
              <a:rPr lang="en-US" sz="1600" i="1" dirty="0">
                <a:latin typeface="Cambria" pitchFamily="18" charset="0"/>
              </a:rPr>
              <a:t>Source:  http://</a:t>
            </a:r>
            <a:r>
              <a:rPr lang="en-US" sz="1600" i="1" dirty="0" err="1">
                <a:latin typeface="Cambria" pitchFamily="18" charset="0"/>
              </a:rPr>
              <a:t>www.behaviouralinsights.co.uk</a:t>
            </a:r>
            <a:r>
              <a:rPr lang="en-US" sz="1600" i="1" dirty="0">
                <a:latin typeface="Cambria" pitchFamily="18" charset="0"/>
              </a:rPr>
              <a:t>/ </a:t>
            </a:r>
          </a:p>
        </p:txBody>
      </p:sp>
      <p:sp>
        <p:nvSpPr>
          <p:cNvPr id="2" name="Slide Number Placeholder 1">
            <a:extLst>
              <a:ext uri="{FF2B5EF4-FFF2-40B4-BE49-F238E27FC236}">
                <a16:creationId xmlns:a16="http://schemas.microsoft.com/office/drawing/2014/main" id="{B0950849-61F0-CC50-231C-3CECF8B923A4}"/>
              </a:ext>
            </a:extLst>
          </p:cNvPr>
          <p:cNvSpPr>
            <a:spLocks noGrp="1"/>
          </p:cNvSpPr>
          <p:nvPr>
            <p:ph type="sldNum" sz="quarter" idx="12"/>
          </p:nvPr>
        </p:nvSpPr>
        <p:spPr/>
        <p:txBody>
          <a:bodyPr/>
          <a:lstStyle/>
          <a:p>
            <a:pPr>
              <a:defRPr/>
            </a:pPr>
            <a:fld id="{0D72FFBE-7E82-4AA9-A882-790D1BAA7645}" type="slidenum">
              <a:rPr lang="en-US" altLang="zh-TW" smtClean="0"/>
              <a:pPr>
                <a:defRPr/>
              </a:pPr>
              <a:t>4</a:t>
            </a:fld>
            <a:endParaRPr lang="en-US" altLang="zh-TW"/>
          </a:p>
        </p:txBody>
      </p:sp>
    </p:spTree>
    <p:extLst>
      <p:ext uri="{BB962C8B-B14F-4D97-AF65-F5344CB8AC3E}">
        <p14:creationId xmlns:p14="http://schemas.microsoft.com/office/powerpoint/2010/main" val="380296019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878617" y="445767"/>
            <a:ext cx="8136904" cy="863600"/>
          </a:xfrm>
        </p:spPr>
        <p:txBody>
          <a:bodyPr vert="horz" lIns="91440" tIns="45720" rIns="91440" bIns="45720" rtlCol="0" anchor="ctr">
            <a:normAutofit/>
          </a:bodyPr>
          <a:lstStyle/>
          <a:p>
            <a:r>
              <a:rPr lang="en-GB" altLang="zh-TW" cap="none" dirty="0"/>
              <a:t>Behavioural Sciences Defined</a:t>
            </a:r>
          </a:p>
        </p:txBody>
      </p:sp>
      <p:sp>
        <p:nvSpPr>
          <p:cNvPr id="11" name="Rectangle 3"/>
          <p:cNvSpPr>
            <a:spLocks noGrp="1" noChangeArrowheads="1"/>
          </p:cNvSpPr>
          <p:nvPr>
            <p:ph idx="1"/>
          </p:nvPr>
        </p:nvSpPr>
        <p:spPr>
          <a:xfrm>
            <a:off x="965771" y="1556793"/>
            <a:ext cx="10695398" cy="4556331"/>
          </a:xfrm>
        </p:spPr>
        <p:txBody>
          <a:bodyPr>
            <a:normAutofit/>
          </a:bodyPr>
          <a:lstStyle/>
          <a:p>
            <a:pPr marL="609600" lvl="1" indent="-609600">
              <a:spcBef>
                <a:spcPct val="50000"/>
              </a:spcBef>
              <a:buSzPct val="68000"/>
              <a:buFont typeface="Wingdings" pitchFamily="2" charset="2"/>
              <a:buChar char="Ø"/>
              <a:defRPr/>
            </a:pPr>
            <a:r>
              <a:rPr lang="en-GB" altLang="zh-TW" sz="2400" cap="none" dirty="0">
                <a:latin typeface="Cambria" pitchFamily="18" charset="0"/>
              </a:rPr>
              <a:t>Behavioural interventions are most useful when neither the visible hand nor the invisible hand is working</a:t>
            </a:r>
          </a:p>
          <a:p>
            <a:pPr marL="609600" lvl="1" indent="-609600">
              <a:spcBef>
                <a:spcPct val="50000"/>
              </a:spcBef>
              <a:buSzPct val="68000"/>
              <a:buFont typeface="Wingdings" pitchFamily="2" charset="2"/>
              <a:buChar char="Ø"/>
              <a:defRPr/>
            </a:pPr>
            <a:r>
              <a:rPr lang="en-GB" altLang="zh-TW" sz="2400" cap="none" dirty="0">
                <a:latin typeface="Cambria" pitchFamily="18" charset="0"/>
              </a:rPr>
              <a:t>Visible hand: government regulations and laws</a:t>
            </a:r>
          </a:p>
          <a:p>
            <a:pPr marL="609600" lvl="1" indent="-609600">
              <a:spcBef>
                <a:spcPct val="50000"/>
              </a:spcBef>
              <a:buSzPct val="68000"/>
              <a:buFont typeface="Wingdings" pitchFamily="2" charset="2"/>
              <a:buChar char="Ø"/>
              <a:defRPr/>
            </a:pPr>
            <a:r>
              <a:rPr lang="en-GB" altLang="zh-TW" sz="2400" cap="none" dirty="0">
                <a:latin typeface="Cambria" pitchFamily="18" charset="0"/>
              </a:rPr>
              <a:t>Invisible hand: economic incentives (financial incentives mainly)</a:t>
            </a:r>
          </a:p>
          <a:p>
            <a:pPr marL="609600" lvl="1" indent="-609600">
              <a:spcBef>
                <a:spcPct val="50000"/>
              </a:spcBef>
              <a:buSzPct val="68000"/>
              <a:buFont typeface="Wingdings" pitchFamily="2" charset="2"/>
              <a:buChar char="Ø"/>
              <a:defRPr/>
            </a:pPr>
            <a:r>
              <a:rPr lang="en-GB" altLang="zh-TW" sz="2400" cap="none" dirty="0">
                <a:latin typeface="Cambria" pitchFamily="18" charset="0"/>
              </a:rPr>
              <a:t>Behavioural interventions: </a:t>
            </a:r>
          </a:p>
          <a:p>
            <a:pPr marL="1066800" lvl="2" indent="-609600">
              <a:spcBef>
                <a:spcPct val="50000"/>
              </a:spcBef>
              <a:buSzPct val="68000"/>
              <a:buFont typeface="Wingdings" pitchFamily="2" charset="2"/>
              <a:buChar char="Ø"/>
              <a:defRPr/>
            </a:pPr>
            <a:r>
              <a:rPr lang="en-GB" altLang="zh-TW" sz="2200" cap="none" dirty="0">
                <a:latin typeface="Cambria" pitchFamily="18" charset="0"/>
              </a:rPr>
              <a:t>the empathetic hand, targeting the psychological and/or social aspects of decision making</a:t>
            </a:r>
          </a:p>
          <a:p>
            <a:pPr marL="1066800" lvl="2" indent="-609600">
              <a:spcBef>
                <a:spcPct val="50000"/>
              </a:spcBef>
              <a:buSzPct val="68000"/>
              <a:buFont typeface="Wingdings" pitchFamily="2" charset="2"/>
              <a:buChar char="Ø"/>
              <a:defRPr/>
            </a:pPr>
            <a:r>
              <a:rPr lang="en-GB" altLang="zh-TW" sz="2200" cap="none" dirty="0">
                <a:latin typeface="Cambria" pitchFamily="18" charset="0"/>
              </a:rPr>
              <a:t>Inevitably context-specific and idiosyncratic </a:t>
            </a:r>
            <a:endParaRPr lang="en-GB" altLang="zh-TW" sz="2400" cap="none" dirty="0">
              <a:latin typeface="Cambria" pitchFamily="18" charset="0"/>
            </a:endParaRPr>
          </a:p>
        </p:txBody>
      </p:sp>
      <p:sp>
        <p:nvSpPr>
          <p:cNvPr id="40965"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6"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7"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8"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69"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40970" name="Rectangle 1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p>
        </p:txBody>
      </p:sp>
      <p:sp>
        <p:nvSpPr>
          <p:cNvPr id="2" name="Slide Number Placeholder 1">
            <a:extLst>
              <a:ext uri="{FF2B5EF4-FFF2-40B4-BE49-F238E27FC236}">
                <a16:creationId xmlns:a16="http://schemas.microsoft.com/office/drawing/2014/main" id="{2E7027FE-39AE-69B6-11AA-A87B093BECDC}"/>
              </a:ext>
            </a:extLst>
          </p:cNvPr>
          <p:cNvSpPr>
            <a:spLocks noGrp="1"/>
          </p:cNvSpPr>
          <p:nvPr>
            <p:ph type="sldNum" sz="quarter" idx="12"/>
          </p:nvPr>
        </p:nvSpPr>
        <p:spPr/>
        <p:txBody>
          <a:bodyPr/>
          <a:lstStyle/>
          <a:p>
            <a:pPr>
              <a:defRPr/>
            </a:pPr>
            <a:fld id="{0D72FFBE-7E82-4AA9-A882-790D1BAA7645}" type="slidenum">
              <a:rPr lang="en-US" altLang="zh-TW" smtClean="0"/>
              <a:pPr>
                <a:defRPr/>
              </a:pPr>
              <a:t>5</a:t>
            </a:fld>
            <a:endParaRPr lang="en-US" altLang="zh-TW"/>
          </a:p>
        </p:txBody>
      </p:sp>
    </p:spTree>
    <p:extLst>
      <p:ext uri="{BB962C8B-B14F-4D97-AF65-F5344CB8AC3E}">
        <p14:creationId xmlns:p14="http://schemas.microsoft.com/office/powerpoint/2010/main" val="357636740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2A31-840A-544E-8248-88CC20948691}"/>
              </a:ext>
            </a:extLst>
          </p:cNvPr>
          <p:cNvSpPr>
            <a:spLocks noGrp="1"/>
          </p:cNvSpPr>
          <p:nvPr>
            <p:ph type="title"/>
          </p:nvPr>
        </p:nvSpPr>
        <p:spPr>
          <a:xfrm>
            <a:off x="913775" y="618518"/>
            <a:ext cx="10364451" cy="728504"/>
          </a:xfrm>
        </p:spPr>
        <p:txBody>
          <a:bodyPr>
            <a:normAutofit/>
          </a:bodyPr>
          <a:lstStyle/>
          <a:p>
            <a:r>
              <a:rPr lang="en-US" dirty="0"/>
              <a:t>Project Team Members</a:t>
            </a:r>
          </a:p>
        </p:txBody>
      </p:sp>
      <p:sp>
        <p:nvSpPr>
          <p:cNvPr id="4" name="Slide Number Placeholder 3">
            <a:extLst>
              <a:ext uri="{FF2B5EF4-FFF2-40B4-BE49-F238E27FC236}">
                <a16:creationId xmlns:a16="http://schemas.microsoft.com/office/drawing/2014/main" id="{1D6F8D9B-A2E4-84ED-7A0C-94FE75D0FCBE}"/>
              </a:ext>
            </a:extLst>
          </p:cNvPr>
          <p:cNvSpPr>
            <a:spLocks noGrp="1"/>
          </p:cNvSpPr>
          <p:nvPr>
            <p:ph type="sldNum" sz="quarter" idx="12"/>
          </p:nvPr>
        </p:nvSpPr>
        <p:spPr/>
        <p:txBody>
          <a:bodyPr/>
          <a:lstStyle/>
          <a:p>
            <a:fld id="{4854181D-6920-4594-9A5D-6CE56DC9F8B2}" type="slidenum">
              <a:rPr lang="en-US" smtClean="0"/>
              <a:pPr/>
              <a:t>6</a:t>
            </a:fld>
            <a:endParaRPr lang="en-US" b="1"/>
          </a:p>
        </p:txBody>
      </p:sp>
      <p:sp>
        <p:nvSpPr>
          <p:cNvPr id="7" name="Content Placeholder 2">
            <a:extLst>
              <a:ext uri="{FF2B5EF4-FFF2-40B4-BE49-F238E27FC236}">
                <a16:creationId xmlns:a16="http://schemas.microsoft.com/office/drawing/2014/main" id="{A6DEE90B-B443-85D3-189D-9922E9283776}"/>
              </a:ext>
            </a:extLst>
          </p:cNvPr>
          <p:cNvSpPr txBox="1">
            <a:spLocks/>
          </p:cNvSpPr>
          <p:nvPr/>
        </p:nvSpPr>
        <p:spPr>
          <a:xfrm>
            <a:off x="1277007" y="1412775"/>
            <a:ext cx="10001219" cy="5334865"/>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Cambria" panose="020405030504060302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mbria" panose="020405030504060302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mbria" panose="020405030504060302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720725" indent="-457200">
              <a:spcBef>
                <a:spcPts val="400"/>
              </a:spcBef>
              <a:spcAft>
                <a:spcPts val="600"/>
              </a:spcAft>
              <a:buFont typeface="Wingdings" pitchFamily="2" charset="2"/>
              <a:buChar char="Ø"/>
            </a:pPr>
            <a:r>
              <a:rPr lang="en-US" altLang="zh-CN" sz="2400" dirty="0">
                <a:latin typeface="Cambria" charset="0"/>
                <a:ea typeface="Cambria" charset="0"/>
                <a:cs typeface="Cambria" charset="0"/>
              </a:rPr>
              <a:t>Cambridge</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University</a:t>
            </a:r>
            <a:endParaRPr lang="en-GB" sz="2400" dirty="0">
              <a:latin typeface="Cambria" charset="0"/>
              <a:ea typeface="Cambria" charset="0"/>
              <a:cs typeface="Cambria" charset="0"/>
            </a:endParaRPr>
          </a:p>
          <a:p>
            <a:pPr marL="1169988" indent="-457200">
              <a:spcBef>
                <a:spcPts val="400"/>
              </a:spcBef>
              <a:spcAft>
                <a:spcPts val="600"/>
              </a:spcAft>
            </a:pPr>
            <a:r>
              <a:rPr lang="en-US" altLang="zh-CN" sz="2400" dirty="0">
                <a:latin typeface="Cambria" charset="0"/>
                <a:ea typeface="Cambria" charset="0"/>
                <a:cs typeface="Cambria" charset="0"/>
              </a:rPr>
              <a:t>PI:</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Professor </a:t>
            </a:r>
            <a:r>
              <a:rPr lang="en-US" altLang="zh-CN" sz="2400" dirty="0">
                <a:latin typeface="Cambria" charset="0"/>
                <a:ea typeface="Cambria" charset="0"/>
                <a:cs typeface="Cambria" charset="0"/>
              </a:rPr>
              <a:t>Helen</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Bao</a:t>
            </a:r>
          </a:p>
          <a:p>
            <a:pPr marL="1169988" indent="-457200">
              <a:spcBef>
                <a:spcPts val="400"/>
              </a:spcBef>
              <a:spcAft>
                <a:spcPts val="600"/>
              </a:spcAft>
            </a:pPr>
            <a:r>
              <a:rPr lang="en-US" altLang="zh-CN" sz="2400" dirty="0">
                <a:latin typeface="Cambria" charset="0"/>
                <a:ea typeface="Cambria" charset="0"/>
                <a:cs typeface="Cambria" charset="0"/>
              </a:rPr>
              <a:t>CI:</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Professor </a:t>
            </a:r>
            <a:r>
              <a:rPr lang="en-US" altLang="zh-CN" sz="2400" dirty="0">
                <a:latin typeface="Cambria" charset="0"/>
                <a:ea typeface="Cambria" charset="0"/>
                <a:cs typeface="Cambria" charset="0"/>
              </a:rPr>
              <a:t>Colin</a:t>
            </a:r>
            <a:r>
              <a:rPr lang="zh-CN" altLang="en-US" sz="2400" dirty="0">
                <a:latin typeface="Cambria" charset="0"/>
                <a:ea typeface="Cambria" charset="0"/>
                <a:cs typeface="Cambria" charset="0"/>
              </a:rPr>
              <a:t> </a:t>
            </a:r>
            <a:r>
              <a:rPr lang="en-US" altLang="zh-CN" sz="2400" dirty="0" err="1">
                <a:latin typeface="Cambria" charset="0"/>
                <a:ea typeface="Cambria" charset="0"/>
                <a:cs typeface="Cambria" charset="0"/>
              </a:rPr>
              <a:t>Lizieri</a:t>
            </a:r>
            <a:r>
              <a:rPr lang="zh-CN" altLang="en-US" sz="2400" dirty="0">
                <a:latin typeface="Cambria" charset="0"/>
                <a:ea typeface="Cambria" charset="0"/>
                <a:cs typeface="Cambria" charset="0"/>
              </a:rPr>
              <a:t> </a:t>
            </a:r>
            <a:endParaRPr lang="en-GB" altLang="zh-CN" sz="2400" dirty="0">
              <a:latin typeface="Cambria" charset="0"/>
              <a:ea typeface="Cambria" charset="0"/>
              <a:cs typeface="Cambria" charset="0"/>
            </a:endParaRPr>
          </a:p>
          <a:p>
            <a:pPr marL="1169988" indent="-457200">
              <a:spcBef>
                <a:spcPts val="400"/>
              </a:spcBef>
              <a:spcAft>
                <a:spcPts val="600"/>
              </a:spcAft>
            </a:pPr>
            <a:r>
              <a:rPr lang="en-GB" sz="2400" dirty="0" err="1">
                <a:latin typeface="Cambria" charset="0"/>
                <a:ea typeface="Cambria" charset="0"/>
                <a:cs typeface="Cambria" charset="0"/>
              </a:rPr>
              <a:t>PostDoc</a:t>
            </a:r>
            <a:r>
              <a:rPr lang="en-GB" sz="2400" dirty="0">
                <a:latin typeface="Cambria" charset="0"/>
                <a:ea typeface="Cambria" charset="0"/>
                <a:cs typeface="Cambria" charset="0"/>
              </a:rPr>
              <a:t> Researcher: </a:t>
            </a:r>
            <a:r>
              <a:rPr lang="en-GB" sz="2400" dirty="0" err="1">
                <a:latin typeface="Cambria" charset="0"/>
                <a:ea typeface="Cambria" charset="0"/>
                <a:cs typeface="Cambria" charset="0"/>
              </a:rPr>
              <a:t>Dr.</a:t>
            </a:r>
            <a:r>
              <a:rPr lang="en-GB" sz="2400" dirty="0">
                <a:latin typeface="Cambria" charset="0"/>
                <a:ea typeface="Cambria" charset="0"/>
                <a:cs typeface="Cambria" charset="0"/>
              </a:rPr>
              <a:t> Christina Ling Li &amp; </a:t>
            </a:r>
            <a:r>
              <a:rPr lang="en-GB" sz="2400" dirty="0" err="1">
                <a:latin typeface="Cambria" charset="0"/>
                <a:ea typeface="Cambria" charset="0"/>
                <a:cs typeface="Cambria" charset="0"/>
              </a:rPr>
              <a:t>Dr.</a:t>
            </a:r>
            <a:r>
              <a:rPr lang="en-GB" sz="2400" dirty="0">
                <a:latin typeface="Cambria" charset="0"/>
                <a:ea typeface="Cambria" charset="0"/>
                <a:cs typeface="Cambria" charset="0"/>
              </a:rPr>
              <a:t> Scott </a:t>
            </a:r>
            <a:r>
              <a:rPr lang="en-GB" sz="2400" dirty="0" err="1">
                <a:latin typeface="Cambria" charset="0"/>
                <a:ea typeface="Cambria" charset="0"/>
                <a:cs typeface="Cambria" charset="0"/>
              </a:rPr>
              <a:t>Ziyou</a:t>
            </a:r>
            <a:r>
              <a:rPr lang="en-GB" sz="2400" dirty="0">
                <a:latin typeface="Cambria" charset="0"/>
                <a:ea typeface="Cambria" charset="0"/>
                <a:cs typeface="Cambria" charset="0"/>
              </a:rPr>
              <a:t> Wang</a:t>
            </a:r>
          </a:p>
          <a:p>
            <a:pPr marL="720725" indent="-457200">
              <a:spcBef>
                <a:spcPts val="400"/>
              </a:spcBef>
              <a:spcAft>
                <a:spcPts val="600"/>
              </a:spcAft>
              <a:buFont typeface="Wingdings" pitchFamily="2" charset="2"/>
              <a:buChar char="Ø"/>
            </a:pPr>
            <a:r>
              <a:rPr lang="en-US" altLang="zh-CN" sz="2400" dirty="0">
                <a:latin typeface="Cambria" charset="0"/>
                <a:ea typeface="Cambria" charset="0"/>
                <a:cs typeface="Cambria" charset="0"/>
              </a:rPr>
              <a:t>Renmin</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University</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of</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China</a:t>
            </a:r>
            <a:endParaRPr lang="en-GB" sz="2400" dirty="0">
              <a:latin typeface="Cambria" charset="0"/>
              <a:ea typeface="Cambria" charset="0"/>
              <a:cs typeface="Cambria" charset="0"/>
            </a:endParaRPr>
          </a:p>
          <a:p>
            <a:pPr marL="1169988" indent="-457200">
              <a:spcBef>
                <a:spcPts val="400"/>
              </a:spcBef>
              <a:spcAft>
                <a:spcPts val="600"/>
              </a:spcAft>
            </a:pPr>
            <a:r>
              <a:rPr lang="en-US" altLang="zh-CN" sz="2400" dirty="0">
                <a:latin typeface="Cambria" charset="0"/>
                <a:ea typeface="Cambria" charset="0"/>
                <a:cs typeface="Cambria" charset="0"/>
              </a:rPr>
              <a:t>PI:</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:Professor </a:t>
            </a:r>
            <a:r>
              <a:rPr lang="en-US" altLang="zh-CN" sz="2400" dirty="0" err="1">
                <a:latin typeface="Cambria" charset="0"/>
                <a:ea typeface="Cambria" charset="0"/>
                <a:cs typeface="Cambria" charset="0"/>
              </a:rPr>
              <a:t>Jinming</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Yan</a:t>
            </a:r>
            <a:r>
              <a:rPr lang="zh-CN" altLang="en-US" sz="2400" dirty="0">
                <a:latin typeface="Cambria" charset="0"/>
                <a:ea typeface="Cambria" charset="0"/>
                <a:cs typeface="Cambria" charset="0"/>
              </a:rPr>
              <a:t> </a:t>
            </a:r>
            <a:endParaRPr lang="en-GB" altLang="zh-CN" sz="2400" dirty="0">
              <a:latin typeface="Cambria" charset="0"/>
              <a:ea typeface="Cambria" charset="0"/>
              <a:cs typeface="Cambria" charset="0"/>
            </a:endParaRPr>
          </a:p>
          <a:p>
            <a:pPr marL="1169988" indent="-457200">
              <a:spcBef>
                <a:spcPts val="400"/>
              </a:spcBef>
              <a:spcAft>
                <a:spcPts val="600"/>
              </a:spcAft>
            </a:pPr>
            <a:r>
              <a:rPr lang="en-US" altLang="zh-CN" sz="2400" dirty="0">
                <a:latin typeface="Cambria" charset="0"/>
                <a:ea typeface="Cambria" charset="0"/>
                <a:cs typeface="Cambria" charset="0"/>
              </a:rPr>
              <a:t>CIs:</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Professor </a:t>
            </a:r>
            <a:r>
              <a:rPr lang="en-US" altLang="zh-CN" sz="2400" dirty="0">
                <a:latin typeface="Cambria" charset="0"/>
                <a:ea typeface="Cambria" charset="0"/>
                <a:cs typeface="Cambria" charset="0"/>
              </a:rPr>
              <a:t>Lei</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Feng,</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Professor </a:t>
            </a:r>
            <a:r>
              <a:rPr lang="en-US" altLang="zh-CN" sz="2400" dirty="0" err="1">
                <a:latin typeface="Cambria" charset="0"/>
                <a:ea typeface="Cambria" charset="0"/>
                <a:cs typeface="Cambria" charset="0"/>
              </a:rPr>
              <a:t>Zhengfeng</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Zhang,</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Professor </a:t>
            </a:r>
            <a:r>
              <a:rPr lang="en-US" altLang="zh-CN" sz="2400" dirty="0">
                <a:latin typeface="Cambria" charset="0"/>
                <a:ea typeface="Cambria" charset="0"/>
                <a:cs typeface="Cambria" charset="0"/>
              </a:rPr>
              <a:t>Yanfeng</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Huang,</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Professor </a:t>
            </a:r>
            <a:r>
              <a:rPr lang="en-US" altLang="zh-CN" sz="2400" dirty="0" err="1">
                <a:latin typeface="Cambria" charset="0"/>
                <a:ea typeface="Cambria" charset="0"/>
                <a:cs typeface="Cambria" charset="0"/>
              </a:rPr>
              <a:t>Weidong</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Qu,</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Professor </a:t>
            </a:r>
            <a:r>
              <a:rPr lang="en-US" altLang="zh-CN" sz="2400" dirty="0">
                <a:latin typeface="Cambria" charset="0"/>
                <a:ea typeface="Cambria" charset="0"/>
                <a:cs typeface="Cambria" charset="0"/>
              </a:rPr>
              <a:t>Bo</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Qin,</a:t>
            </a:r>
            <a:r>
              <a:rPr lang="zh-CN" altLang="en-US" sz="2400" dirty="0">
                <a:latin typeface="Cambria" charset="0"/>
                <a:ea typeface="Cambria" charset="0"/>
                <a:cs typeface="Cambria" charset="0"/>
              </a:rPr>
              <a:t> </a:t>
            </a:r>
            <a:r>
              <a:rPr lang="en-GB" altLang="zh-CN" sz="2400" dirty="0" err="1">
                <a:latin typeface="Cambria" charset="0"/>
                <a:ea typeface="Cambria" charset="0"/>
                <a:cs typeface="Cambria" charset="0"/>
              </a:rPr>
              <a:t>Dr.</a:t>
            </a:r>
            <a:r>
              <a:rPr lang="en-GB" altLang="zh-CN" sz="2400" dirty="0">
                <a:latin typeface="Cambria" charset="0"/>
                <a:ea typeface="Cambria" charset="0"/>
                <a:cs typeface="Cambria" charset="0"/>
              </a:rPr>
              <a:t> </a:t>
            </a:r>
            <a:r>
              <a:rPr lang="en-US" altLang="zh-CN" sz="2400" dirty="0">
                <a:latin typeface="Cambria" charset="0"/>
                <a:ea typeface="Cambria" charset="0"/>
                <a:cs typeface="Cambria" charset="0"/>
              </a:rPr>
              <a:t>Jianhua</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Gang,</a:t>
            </a:r>
            <a:r>
              <a:rPr lang="en-GB" altLang="zh-CN" sz="2400" dirty="0">
                <a:latin typeface="Cambria" charset="0"/>
                <a:ea typeface="Cambria" charset="0"/>
                <a:cs typeface="Cambria" charset="0"/>
              </a:rPr>
              <a:t> </a:t>
            </a:r>
            <a:r>
              <a:rPr lang="en-GB" altLang="zh-CN" sz="2400" dirty="0" err="1">
                <a:latin typeface="Cambria" charset="0"/>
                <a:ea typeface="Cambria" charset="0"/>
                <a:cs typeface="Cambria" charset="0"/>
              </a:rPr>
              <a:t>Dr.</a:t>
            </a:r>
            <a:r>
              <a:rPr lang="en-GB" altLang="zh-CN" sz="2400" dirty="0">
                <a:latin typeface="Cambria" charset="0"/>
                <a:ea typeface="Cambria" charset="0"/>
                <a:cs typeface="Cambria" charset="0"/>
              </a:rPr>
              <a:t> </a:t>
            </a:r>
            <a:r>
              <a:rPr lang="en-US" altLang="zh-CN" sz="2400" dirty="0">
                <a:latin typeface="Cambria" charset="0"/>
                <a:ea typeface="Cambria" charset="0"/>
                <a:cs typeface="Cambria" charset="0"/>
              </a:rPr>
              <a:t>Bo</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Huang,</a:t>
            </a:r>
            <a:r>
              <a:rPr lang="zh-CN" altLang="en-US" sz="2400" dirty="0">
                <a:latin typeface="Cambria" charset="0"/>
                <a:ea typeface="Cambria" charset="0"/>
                <a:cs typeface="Cambria" charset="0"/>
              </a:rPr>
              <a:t> </a:t>
            </a:r>
            <a:r>
              <a:rPr lang="en-GB" altLang="zh-CN" sz="2400" dirty="0" err="1">
                <a:latin typeface="Cambria" charset="0"/>
                <a:ea typeface="Cambria" charset="0"/>
                <a:cs typeface="Cambria" charset="0"/>
              </a:rPr>
              <a:t>Dr.</a:t>
            </a:r>
            <a:r>
              <a:rPr lang="en-GB" altLang="zh-CN" sz="2400" dirty="0">
                <a:latin typeface="Cambria" charset="0"/>
                <a:ea typeface="Cambria" charset="0"/>
                <a:cs typeface="Cambria" charset="0"/>
              </a:rPr>
              <a:t> </a:t>
            </a:r>
            <a:r>
              <a:rPr lang="en-US" altLang="zh-CN" sz="2400" dirty="0" err="1">
                <a:latin typeface="Cambria" charset="0"/>
                <a:ea typeface="Cambria" charset="0"/>
                <a:cs typeface="Cambria" charset="0"/>
              </a:rPr>
              <a:t>Fangzhou</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Xia</a:t>
            </a:r>
          </a:p>
          <a:p>
            <a:pPr marL="1169988" indent="-457200">
              <a:spcBef>
                <a:spcPts val="400"/>
              </a:spcBef>
              <a:spcAft>
                <a:spcPts val="600"/>
              </a:spcAft>
            </a:pPr>
            <a:r>
              <a:rPr lang="en-US" altLang="zh-CN" sz="2400" dirty="0">
                <a:latin typeface="Cambria" charset="0"/>
                <a:ea typeface="Cambria" charset="0"/>
                <a:cs typeface="Cambria" charset="0"/>
              </a:rPr>
              <a:t>Researcher:</a:t>
            </a:r>
            <a:r>
              <a:rPr lang="zh-CN" altLang="en-US" sz="2400" dirty="0">
                <a:latin typeface="Cambria" charset="0"/>
                <a:ea typeface="Cambria" charset="0"/>
                <a:cs typeface="Cambria" charset="0"/>
              </a:rPr>
              <a:t> </a:t>
            </a:r>
            <a:r>
              <a:rPr lang="en-GB" altLang="zh-CN" sz="2400" dirty="0">
                <a:latin typeface="Cambria" charset="0"/>
                <a:ea typeface="Cambria" charset="0"/>
                <a:cs typeface="Cambria" charset="0"/>
              </a:rPr>
              <a:t>Mr. </a:t>
            </a:r>
            <a:r>
              <a:rPr lang="en-US" altLang="zh-CN" sz="2400" dirty="0">
                <a:latin typeface="Cambria" charset="0"/>
                <a:ea typeface="Cambria" charset="0"/>
                <a:cs typeface="Cambria" charset="0"/>
              </a:rPr>
              <a:t>Hao</a:t>
            </a:r>
            <a:r>
              <a:rPr lang="zh-CN" altLang="en-US" sz="2400" dirty="0">
                <a:latin typeface="Cambria" charset="0"/>
                <a:ea typeface="Cambria" charset="0"/>
                <a:cs typeface="Cambria" charset="0"/>
              </a:rPr>
              <a:t> </a:t>
            </a:r>
            <a:r>
              <a:rPr lang="en-US" altLang="zh-CN" sz="2400" dirty="0">
                <a:latin typeface="Cambria" charset="0"/>
                <a:ea typeface="Cambria" charset="0"/>
                <a:cs typeface="Cambria" charset="0"/>
              </a:rPr>
              <a:t>Chen</a:t>
            </a:r>
            <a:endParaRPr lang="en-GB" sz="2400" dirty="0">
              <a:latin typeface="Cambria" charset="0"/>
              <a:ea typeface="Cambria" charset="0"/>
              <a:cs typeface="Cambria" charset="0"/>
            </a:endParaRPr>
          </a:p>
          <a:p>
            <a:pPr marL="263525" indent="0">
              <a:spcBef>
                <a:spcPts val="400"/>
              </a:spcBef>
              <a:spcAft>
                <a:spcPts val="600"/>
              </a:spcAft>
              <a:buFont typeface="Arial" panose="020B0604020202020204" pitchFamily="34" charset="0"/>
              <a:buNone/>
            </a:pPr>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61806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98EA-2ADE-859F-0E25-8099D55FF94B}"/>
              </a:ext>
            </a:extLst>
          </p:cNvPr>
          <p:cNvSpPr>
            <a:spLocks noGrp="1"/>
          </p:cNvSpPr>
          <p:nvPr>
            <p:ph type="title"/>
          </p:nvPr>
        </p:nvSpPr>
        <p:spPr>
          <a:xfrm>
            <a:off x="1294360" y="370497"/>
            <a:ext cx="9603275" cy="1489835"/>
          </a:xfrm>
        </p:spPr>
        <p:txBody>
          <a:bodyPr>
            <a:normAutofit fontScale="90000"/>
          </a:bodyPr>
          <a:lstStyle/>
          <a:p>
            <a:pPr algn="ctr"/>
            <a:r>
              <a:rPr lang="en-US" cap="none">
                <a:latin typeface="Cambria" panose="02040503050406030204" pitchFamily="18" charset="0"/>
              </a:rPr>
              <a:t>WP 1: “In government we (dis)trust: Confidence as a multiplier in China’s rural financial systems”</a:t>
            </a:r>
            <a:br>
              <a:rPr lang="en-US" cap="none">
                <a:latin typeface="Cambria" panose="02040503050406030204" pitchFamily="18" charset="0"/>
              </a:rPr>
            </a:br>
            <a:endParaRPr lang="en-US" cap="none" dirty="0">
              <a:latin typeface="Cambria" panose="02040503050406030204" pitchFamily="18" charset="0"/>
            </a:endParaRPr>
          </a:p>
        </p:txBody>
      </p:sp>
      <p:sp>
        <p:nvSpPr>
          <p:cNvPr id="4" name="TextBox 3">
            <a:extLst>
              <a:ext uri="{FF2B5EF4-FFF2-40B4-BE49-F238E27FC236}">
                <a16:creationId xmlns:a16="http://schemas.microsoft.com/office/drawing/2014/main" id="{21D14277-4CF9-8FB6-3652-EC4F0ECB0F1E}"/>
              </a:ext>
            </a:extLst>
          </p:cNvPr>
          <p:cNvSpPr txBox="1"/>
          <p:nvPr/>
        </p:nvSpPr>
        <p:spPr>
          <a:xfrm>
            <a:off x="796159" y="1536230"/>
            <a:ext cx="3649717" cy="5262979"/>
          </a:xfrm>
          <a:prstGeom prst="rect">
            <a:avLst/>
          </a:prstGeom>
          <a:noFill/>
        </p:spPr>
        <p:txBody>
          <a:bodyPr wrap="square">
            <a:spAutoFit/>
          </a:bodyPr>
          <a:lstStyle/>
          <a:p>
            <a:pPr marL="342900" indent="-342900" rtl="0">
              <a:buFont typeface="Arial" panose="020B0604020202020204" pitchFamily="34" charset="0"/>
              <a:buChar char="•"/>
            </a:pPr>
            <a:r>
              <a:rPr lang="en-GB" sz="2400" dirty="0">
                <a:latin typeface="Cambria" panose="02040503050406030204" pitchFamily="18" charset="0"/>
              </a:rPr>
              <a:t>Pilot study in 2016 (4 provinces)</a:t>
            </a:r>
            <a:endParaRPr lang="zh-CN" altLang="en-US" sz="2400" dirty="0">
              <a:latin typeface="Cambria" panose="02040503050406030204" pitchFamily="18" charset="0"/>
            </a:endParaRPr>
          </a:p>
          <a:p>
            <a:pPr marL="342900" indent="-342900" rtl="0">
              <a:buFont typeface="Arial" panose="020B0604020202020204" pitchFamily="34" charset="0"/>
              <a:buChar char="•"/>
            </a:pPr>
            <a:r>
              <a:rPr lang="en-GB" sz="2400" dirty="0">
                <a:latin typeface="Cambria" panose="02040503050406030204" pitchFamily="18" charset="0"/>
              </a:rPr>
              <a:t>Survey (22 provinces) in February 2018</a:t>
            </a:r>
          </a:p>
          <a:p>
            <a:pPr marL="342900" indent="-342900" rtl="0">
              <a:buFont typeface="Arial" panose="020B0604020202020204" pitchFamily="34" charset="0"/>
              <a:buChar char="•"/>
            </a:pPr>
            <a:r>
              <a:rPr lang="en-GB" sz="2400" dirty="0">
                <a:latin typeface="Cambria" panose="02040503050406030204" pitchFamily="18" charset="0"/>
              </a:rPr>
              <a:t>Outputs:  </a:t>
            </a:r>
            <a:r>
              <a:rPr lang="en-GB" sz="2400" dirty="0">
                <a:effectLst/>
                <a:latin typeface="Cambria" panose="02040503050406030204" pitchFamily="18" charset="0"/>
                <a:ea typeface="Batang" panose="02030600000101010101" pitchFamily="18" charset="-127"/>
                <a:cs typeface="Times New Roman" panose="02020603050405020304" pitchFamily="18" charset="0"/>
              </a:rPr>
              <a:t>Helen X. H. Bao, Yan Jiang, and Scott </a:t>
            </a:r>
            <a:r>
              <a:rPr lang="en-GB" sz="2400" dirty="0" err="1">
                <a:effectLst/>
                <a:latin typeface="Cambria" panose="02040503050406030204" pitchFamily="18" charset="0"/>
                <a:ea typeface="Batang" panose="02030600000101010101" pitchFamily="18" charset="-127"/>
                <a:cs typeface="Times New Roman" panose="02020603050405020304" pitchFamily="18" charset="0"/>
              </a:rPr>
              <a:t>Ziyou</a:t>
            </a:r>
            <a:r>
              <a:rPr lang="en-GB" sz="2400" dirty="0">
                <a:effectLst/>
                <a:latin typeface="Cambria" panose="02040503050406030204" pitchFamily="18" charset="0"/>
                <a:ea typeface="Batang" panose="02030600000101010101" pitchFamily="18" charset="-127"/>
                <a:cs typeface="Times New Roman" panose="02020603050405020304" pitchFamily="18" charset="0"/>
              </a:rPr>
              <a:t> Wang. Social Capital and the Effectiveness of Land Use Policies: Evidence from Rural China. </a:t>
            </a:r>
            <a:r>
              <a:rPr lang="en-GB" sz="2400" b="1" dirty="0">
                <a:effectLst/>
                <a:latin typeface="Cambria" panose="02040503050406030204" pitchFamily="18" charset="0"/>
                <a:ea typeface="Batang" panose="02030600000101010101" pitchFamily="18" charset="-127"/>
                <a:cs typeface="Times New Roman" panose="02020603050405020304" pitchFamily="18" charset="0"/>
              </a:rPr>
              <a:t>Land Use Policy</a:t>
            </a:r>
            <a:r>
              <a:rPr lang="en-GB" sz="2400" dirty="0">
                <a:effectLst/>
                <a:latin typeface="Cambria" panose="02040503050406030204" pitchFamily="18" charset="0"/>
                <a:ea typeface="Batang" panose="02030600000101010101" pitchFamily="18" charset="-127"/>
                <a:cs typeface="Times New Roman" panose="02020603050405020304" pitchFamily="18" charset="0"/>
              </a:rPr>
              <a:t>, revise and resubmitted.</a:t>
            </a:r>
          </a:p>
          <a:p>
            <a:pPr marL="342900" indent="-342900" rtl="0">
              <a:buFont typeface="Arial" panose="020B0604020202020204" pitchFamily="34" charset="0"/>
              <a:buChar char="•"/>
            </a:pPr>
            <a:endParaRPr lang="en-GB" sz="2400" dirty="0">
              <a:latin typeface="Cambria" panose="02040503050406030204" pitchFamily="18" charset="0"/>
            </a:endParaRPr>
          </a:p>
        </p:txBody>
      </p:sp>
      <p:pic>
        <p:nvPicPr>
          <p:cNvPr id="5" name="Picture 4">
            <a:extLst>
              <a:ext uri="{FF2B5EF4-FFF2-40B4-BE49-F238E27FC236}">
                <a16:creationId xmlns:a16="http://schemas.microsoft.com/office/drawing/2014/main" id="{1C6BFC9D-DA6C-1D51-A1C5-26206879CEB7}"/>
              </a:ext>
            </a:extLst>
          </p:cNvPr>
          <p:cNvPicPr>
            <a:picLocks noChangeAspect="1"/>
          </p:cNvPicPr>
          <p:nvPr/>
        </p:nvPicPr>
        <p:blipFill rotWithShape="1">
          <a:blip r:embed="rId3"/>
          <a:srcRect t="6258"/>
          <a:stretch/>
        </p:blipFill>
        <p:spPr>
          <a:xfrm>
            <a:off x="4587988" y="2044230"/>
            <a:ext cx="7410345" cy="3797770"/>
          </a:xfrm>
          <a:prstGeom prst="rect">
            <a:avLst/>
          </a:prstGeom>
        </p:spPr>
      </p:pic>
    </p:spTree>
    <p:extLst>
      <p:ext uri="{BB962C8B-B14F-4D97-AF65-F5344CB8AC3E}">
        <p14:creationId xmlns:p14="http://schemas.microsoft.com/office/powerpoint/2010/main" val="4348306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711465"/>
          </a:xfrm>
        </p:spPr>
        <p:txBody>
          <a:bodyPr rtlCol="0"/>
          <a:lstStyle/>
          <a:p>
            <a:pPr algn="ctr" rtl="0"/>
            <a:r>
              <a:rPr lang="en-GB" b="1" dirty="0">
                <a:latin typeface="Cambria" panose="02040503050406030204" pitchFamily="18" charset="0"/>
              </a:rPr>
              <a:t>Empirical Findings - Trust</a:t>
            </a:r>
          </a:p>
        </p:txBody>
      </p:sp>
      <p:sp>
        <p:nvSpPr>
          <p:cNvPr id="4" name="Slide Number Placeholder 3"/>
          <p:cNvSpPr>
            <a:spLocks noGrp="1"/>
          </p:cNvSpPr>
          <p:nvPr>
            <p:ph type="sldNum" sz="quarter" idx="12"/>
          </p:nvPr>
        </p:nvSpPr>
        <p:spPr/>
        <p:txBody>
          <a:bodyPr rtlCol="0"/>
          <a:lstStyle/>
          <a:p>
            <a:pPr rtl="0"/>
            <a:fld id="{9CD8D479-8942-46E8-A226-A4E01F7A105C}" type="slidenum">
              <a:rPr lang="en-GB" smtClean="0"/>
              <a:t>8</a:t>
            </a:fld>
            <a:endParaRPr lang="en-GB" dirty="0"/>
          </a:p>
        </p:txBody>
      </p:sp>
      <p:pic>
        <p:nvPicPr>
          <p:cNvPr id="3" name="Picture 2">
            <a:extLst>
              <a:ext uri="{FF2B5EF4-FFF2-40B4-BE49-F238E27FC236}">
                <a16:creationId xmlns:a16="http://schemas.microsoft.com/office/drawing/2014/main" id="{D463475E-BF3D-4562-D549-D61B37C02D9C}"/>
              </a:ext>
            </a:extLst>
          </p:cNvPr>
          <p:cNvPicPr>
            <a:picLocks noChangeAspect="1"/>
          </p:cNvPicPr>
          <p:nvPr/>
        </p:nvPicPr>
        <p:blipFill>
          <a:blip r:embed="rId3"/>
          <a:stretch>
            <a:fillRect/>
          </a:stretch>
        </p:blipFill>
        <p:spPr>
          <a:xfrm>
            <a:off x="65846" y="2069252"/>
            <a:ext cx="3982634" cy="3289301"/>
          </a:xfrm>
          <a:prstGeom prst="rect">
            <a:avLst/>
          </a:prstGeom>
        </p:spPr>
      </p:pic>
      <p:pic>
        <p:nvPicPr>
          <p:cNvPr id="8" name="Picture 7">
            <a:extLst>
              <a:ext uri="{FF2B5EF4-FFF2-40B4-BE49-F238E27FC236}">
                <a16:creationId xmlns:a16="http://schemas.microsoft.com/office/drawing/2014/main" id="{AFD55E52-AF5A-2300-2493-83CDD54E5DAA}"/>
              </a:ext>
            </a:extLst>
          </p:cNvPr>
          <p:cNvPicPr>
            <a:picLocks noChangeAspect="1"/>
          </p:cNvPicPr>
          <p:nvPr/>
        </p:nvPicPr>
        <p:blipFill>
          <a:blip r:embed="rId4"/>
          <a:stretch>
            <a:fillRect/>
          </a:stretch>
        </p:blipFill>
        <p:spPr>
          <a:xfrm>
            <a:off x="8081557" y="2056552"/>
            <a:ext cx="3989327" cy="3349065"/>
          </a:xfrm>
          <a:prstGeom prst="rect">
            <a:avLst/>
          </a:prstGeom>
        </p:spPr>
      </p:pic>
      <p:pic>
        <p:nvPicPr>
          <p:cNvPr id="9" name="Picture 8">
            <a:extLst>
              <a:ext uri="{FF2B5EF4-FFF2-40B4-BE49-F238E27FC236}">
                <a16:creationId xmlns:a16="http://schemas.microsoft.com/office/drawing/2014/main" id="{19389FE7-4AFA-17D5-E69D-5DBFBF9D838E}"/>
              </a:ext>
            </a:extLst>
          </p:cNvPr>
          <p:cNvPicPr>
            <a:picLocks noChangeAspect="1"/>
          </p:cNvPicPr>
          <p:nvPr/>
        </p:nvPicPr>
        <p:blipFill>
          <a:blip r:embed="rId5"/>
          <a:stretch>
            <a:fillRect/>
          </a:stretch>
        </p:blipFill>
        <p:spPr>
          <a:xfrm>
            <a:off x="4048480" y="2069252"/>
            <a:ext cx="3987362" cy="3336365"/>
          </a:xfrm>
          <a:prstGeom prst="rect">
            <a:avLst/>
          </a:prstGeom>
        </p:spPr>
      </p:pic>
    </p:spTree>
    <p:extLst>
      <p:ext uri="{BB962C8B-B14F-4D97-AF65-F5344CB8AC3E}">
        <p14:creationId xmlns:p14="http://schemas.microsoft.com/office/powerpoint/2010/main" val="86556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78" y="276087"/>
            <a:ext cx="10977046" cy="711465"/>
          </a:xfrm>
        </p:spPr>
        <p:txBody>
          <a:bodyPr rtlCol="0">
            <a:normAutofit fontScale="90000"/>
          </a:bodyPr>
          <a:lstStyle/>
          <a:p>
            <a:pPr algn="ctr" rtl="0"/>
            <a:r>
              <a:rPr lang="en-GB" b="1" dirty="0">
                <a:latin typeface="Cambria" panose="02040503050406030204" pitchFamily="18" charset="0"/>
              </a:rPr>
              <a:t>Empirical Findings: Short-term Land Use Policy Outcomes</a:t>
            </a:r>
          </a:p>
        </p:txBody>
      </p:sp>
      <p:sp>
        <p:nvSpPr>
          <p:cNvPr id="4" name="Slide Number Placeholder 3"/>
          <p:cNvSpPr>
            <a:spLocks noGrp="1"/>
          </p:cNvSpPr>
          <p:nvPr>
            <p:ph type="sldNum" sz="quarter" idx="12"/>
          </p:nvPr>
        </p:nvSpPr>
        <p:spPr/>
        <p:txBody>
          <a:bodyPr rtlCol="0"/>
          <a:lstStyle/>
          <a:p>
            <a:pPr rtl="0"/>
            <a:fld id="{9CD8D479-8942-46E8-A226-A4E01F7A105C}" type="slidenum">
              <a:rPr lang="en-GB" smtClean="0"/>
              <a:t>9</a:t>
            </a:fld>
            <a:endParaRPr lang="en-GB" dirty="0"/>
          </a:p>
        </p:txBody>
      </p:sp>
      <p:pic>
        <p:nvPicPr>
          <p:cNvPr id="3" name="Picture 2">
            <a:extLst>
              <a:ext uri="{FF2B5EF4-FFF2-40B4-BE49-F238E27FC236}">
                <a16:creationId xmlns:a16="http://schemas.microsoft.com/office/drawing/2014/main" id="{FDFBEDD5-46CA-954B-FF93-1C183F94BC57}"/>
              </a:ext>
            </a:extLst>
          </p:cNvPr>
          <p:cNvPicPr>
            <a:picLocks noChangeAspect="1"/>
          </p:cNvPicPr>
          <p:nvPr/>
        </p:nvPicPr>
        <p:blipFill>
          <a:blip r:embed="rId3"/>
          <a:stretch>
            <a:fillRect/>
          </a:stretch>
        </p:blipFill>
        <p:spPr>
          <a:xfrm>
            <a:off x="1520373" y="987552"/>
            <a:ext cx="9378944" cy="2441448"/>
          </a:xfrm>
          <a:prstGeom prst="rect">
            <a:avLst/>
          </a:prstGeom>
        </p:spPr>
      </p:pic>
      <p:sp>
        <p:nvSpPr>
          <p:cNvPr id="8" name="Content Placeholder 2">
            <a:extLst>
              <a:ext uri="{FF2B5EF4-FFF2-40B4-BE49-F238E27FC236}">
                <a16:creationId xmlns:a16="http://schemas.microsoft.com/office/drawing/2014/main" id="{0C57E761-6670-6836-ECE7-692C43F19BF4}"/>
              </a:ext>
            </a:extLst>
          </p:cNvPr>
          <p:cNvSpPr>
            <a:spLocks noGrp="1"/>
          </p:cNvSpPr>
          <p:nvPr>
            <p:ph idx="1"/>
          </p:nvPr>
        </p:nvSpPr>
        <p:spPr>
          <a:xfrm>
            <a:off x="1529295" y="3538329"/>
            <a:ext cx="9371948" cy="2947815"/>
          </a:xfrm>
        </p:spPr>
        <p:txBody>
          <a:bodyPr rtlCol="0">
            <a:normAutofit/>
          </a:bodyPr>
          <a:lstStyle/>
          <a:p>
            <a:pPr rtl="0"/>
            <a:r>
              <a:rPr lang="en-GB" dirty="0">
                <a:latin typeface="Cambria" panose="02040503050406030204" pitchFamily="18" charset="0"/>
              </a:rPr>
              <a:t>Political trust, i.e., the trust towards village cadres, this the most important type of social capital determining the effectiveness of the rural land confirmation, registration, and certification scheme. </a:t>
            </a:r>
          </a:p>
          <a:p>
            <a:pPr rtl="0"/>
            <a:r>
              <a:rPr lang="en-GB" dirty="0">
                <a:latin typeface="Cambria" panose="02040503050406030204" pitchFamily="18" charset="0"/>
              </a:rPr>
              <a:t>The trust towards village cadres should be separated from particularised trust, because it clearly carries special weight in the context of land use policies in China.</a:t>
            </a:r>
          </a:p>
          <a:p>
            <a:pPr rtl="0"/>
            <a:r>
              <a:rPr lang="en-GB" dirty="0">
                <a:latin typeface="Cambria" panose="02040503050406030204" pitchFamily="18" charset="0"/>
              </a:rPr>
              <a:t>The effect of social network and social norm is less clear than that of political trust. </a:t>
            </a:r>
          </a:p>
        </p:txBody>
      </p:sp>
    </p:spTree>
    <p:extLst>
      <p:ext uri="{BB962C8B-B14F-4D97-AF65-F5344CB8AC3E}">
        <p14:creationId xmlns:p14="http://schemas.microsoft.com/office/powerpoint/2010/main" val="337152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7175</TotalTime>
  <Words>1759</Words>
  <Application>Microsoft Macintosh PowerPoint</Application>
  <PresentationFormat>Widescreen</PresentationFormat>
  <Paragraphs>106</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Tw Cen MT</vt:lpstr>
      <vt:lpstr>Wingdings</vt:lpstr>
      <vt:lpstr>Droplet</vt:lpstr>
      <vt:lpstr>Nudging Towards a Better Financial Future: Applying Behavioural Insights in the Development of Financial Systems in Rural China</vt:lpstr>
      <vt:lpstr>Background: ESRC-NSFC funding scheme</vt:lpstr>
      <vt:lpstr>Project Objectives and Work Packages (WPs)</vt:lpstr>
      <vt:lpstr>Behavioural Sciences Defined</vt:lpstr>
      <vt:lpstr>Behavioural Sciences Defined</vt:lpstr>
      <vt:lpstr>Project Team Members</vt:lpstr>
      <vt:lpstr>WP 1: “In government we (dis)trust: Confidence as a multiplier in China’s rural financial systems” </vt:lpstr>
      <vt:lpstr>Empirical Findings - Trust</vt:lpstr>
      <vt:lpstr>Empirical Findings: Short-term Land Use Policy Outcomes</vt:lpstr>
      <vt:lpstr>Empirical Findings: Long-term Land Use Policy Outcomes</vt:lpstr>
      <vt:lpstr>Conclusions</vt:lpstr>
      <vt:lpstr>WP2: “e-Nudges: Digital technology as an enabler to reduce fraud, error, and debt among rural households”</vt:lpstr>
      <vt:lpstr>WP2: “e-Nudges: Digital technology as an enabler to reduce fraud, error, and debt among rural households”</vt:lpstr>
      <vt:lpstr>WP2: “e-Nudges: Digital technology as an enabler to reduce fraud, error, and debt among rural households”</vt:lpstr>
      <vt:lpstr>WP3: “The way forward: Good nudges, and nudging for good”</vt:lpstr>
      <vt:lpstr>Related Publications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Provident Fund and Homeownership</dc:title>
  <dc:creator>Helen Bao</dc:creator>
  <cp:lastModifiedBy>Helen Bao</cp:lastModifiedBy>
  <cp:revision>183</cp:revision>
  <cp:lastPrinted>2023-07-16T22:27:20Z</cp:lastPrinted>
  <dcterms:created xsi:type="dcterms:W3CDTF">2020-05-28T22:58:36Z</dcterms:created>
  <dcterms:modified xsi:type="dcterms:W3CDTF">2023-07-23T21:09:37Z</dcterms:modified>
</cp:coreProperties>
</file>